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87" r:id="rId38"/>
    <p:sldId id="288" r:id="rId39"/>
    <p:sldId id="289" r:id="rId40"/>
    <p:sldId id="290" r:id="rId41"/>
    <p:sldId id="291" r:id="rId42"/>
    <p:sldId id="292" r:id="rId43"/>
    <p:sldId id="293" r:id="rId44"/>
    <p:sldId id="294" r:id="rId45"/>
    <p:sldId id="295" r:id="rId46"/>
    <p:sldId id="296" r:id="rId47"/>
    <p:sldId id="297" r:id="rId48"/>
    <p:sldId id="298" r:id="rId49"/>
    <p:sldId id="299" r:id="rId50"/>
    <p:sldId id="300" r:id="rId51"/>
    <p:sldId id="301" r:id="rId52"/>
    <p:sldId id="302" r:id="rId53"/>
    <p:sldId id="303" r:id="rId54"/>
    <p:sldId id="304" r:id="rId55"/>
    <p:sldId id="305" r:id="rId56"/>
    <p:sldId id="306" r:id="rId57"/>
    <p:sldId id="307" r:id="rId58"/>
    <p:sldId id="308" r:id="rId59"/>
    <p:sldId id="309" r:id="rId60"/>
    <p:sldId id="310" r:id="rId61"/>
    <p:sldId id="311" r:id="rId62"/>
    <p:sldId id="312" r:id="rId63"/>
    <p:sldId id="313" r:id="rId64"/>
    <p:sldId id="314" r:id="rId65"/>
    <p:sldId id="315" r:id="rId66"/>
    <p:sldId id="316" r:id="rId67"/>
    <p:sldId id="317" r:id="rId68"/>
    <p:sldId id="318" r:id="rId69"/>
    <p:sldId id="319" r:id="rId70"/>
    <p:sldId id="320" r:id="rId71"/>
    <p:sldId id="321" r:id="rId72"/>
    <p:sldId id="322" r:id="rId73"/>
    <p:sldId id="323" r:id="rId74"/>
    <p:sldId id="324" r:id="rId75"/>
    <p:sldId id="325" r:id="rId76"/>
    <p:sldId id="326" r:id="rId77"/>
    <p:sldId id="327" r:id="rId78"/>
    <p:sldId id="328" r:id="rId79"/>
    <p:sldId id="329" r:id="rId80"/>
    <p:sldId id="330" r:id="rId81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Relationship Id="rId32" Type="http://schemas.openxmlformats.org/officeDocument/2006/relationships/slide" Target="slides/slide26.xml"/><Relationship Id="rId33" Type="http://schemas.openxmlformats.org/officeDocument/2006/relationships/slide" Target="slides/slide27.xml"/><Relationship Id="rId34" Type="http://schemas.openxmlformats.org/officeDocument/2006/relationships/slide" Target="slides/slide28.xml"/><Relationship Id="rId35" Type="http://schemas.openxmlformats.org/officeDocument/2006/relationships/slide" Target="slides/slide29.xml"/><Relationship Id="rId36" Type="http://schemas.openxmlformats.org/officeDocument/2006/relationships/slide" Target="slides/slide30.xml"/><Relationship Id="rId37" Type="http://schemas.openxmlformats.org/officeDocument/2006/relationships/slide" Target="slides/slide31.xml"/><Relationship Id="rId38" Type="http://schemas.openxmlformats.org/officeDocument/2006/relationships/slide" Target="slides/slide32.xml"/><Relationship Id="rId39" Type="http://schemas.openxmlformats.org/officeDocument/2006/relationships/slide" Target="slides/slide33.xml"/><Relationship Id="rId40" Type="http://schemas.openxmlformats.org/officeDocument/2006/relationships/slide" Target="slides/slide34.xml"/><Relationship Id="rId41" Type="http://schemas.openxmlformats.org/officeDocument/2006/relationships/slide" Target="slides/slide35.xml"/><Relationship Id="rId42" Type="http://schemas.openxmlformats.org/officeDocument/2006/relationships/slide" Target="slides/slide36.xml"/><Relationship Id="rId43" Type="http://schemas.openxmlformats.org/officeDocument/2006/relationships/slide" Target="slides/slide37.xml"/><Relationship Id="rId44" Type="http://schemas.openxmlformats.org/officeDocument/2006/relationships/slide" Target="slides/slide38.xml"/><Relationship Id="rId45" Type="http://schemas.openxmlformats.org/officeDocument/2006/relationships/slide" Target="slides/slide39.xml"/><Relationship Id="rId46" Type="http://schemas.openxmlformats.org/officeDocument/2006/relationships/slide" Target="slides/slide40.xml"/><Relationship Id="rId47" Type="http://schemas.openxmlformats.org/officeDocument/2006/relationships/slide" Target="slides/slide41.xml"/><Relationship Id="rId48" Type="http://schemas.openxmlformats.org/officeDocument/2006/relationships/slide" Target="slides/slide42.xml"/><Relationship Id="rId49" Type="http://schemas.openxmlformats.org/officeDocument/2006/relationships/slide" Target="slides/slide43.xml"/><Relationship Id="rId50" Type="http://schemas.openxmlformats.org/officeDocument/2006/relationships/slide" Target="slides/slide44.xml"/><Relationship Id="rId51" Type="http://schemas.openxmlformats.org/officeDocument/2006/relationships/slide" Target="slides/slide45.xml"/><Relationship Id="rId52" Type="http://schemas.openxmlformats.org/officeDocument/2006/relationships/slide" Target="slides/slide46.xml"/><Relationship Id="rId53" Type="http://schemas.openxmlformats.org/officeDocument/2006/relationships/slide" Target="slides/slide47.xml"/><Relationship Id="rId54" Type="http://schemas.openxmlformats.org/officeDocument/2006/relationships/slide" Target="slides/slide48.xml"/><Relationship Id="rId55" Type="http://schemas.openxmlformats.org/officeDocument/2006/relationships/slide" Target="slides/slide49.xml"/><Relationship Id="rId56" Type="http://schemas.openxmlformats.org/officeDocument/2006/relationships/slide" Target="slides/slide50.xml"/><Relationship Id="rId57" Type="http://schemas.openxmlformats.org/officeDocument/2006/relationships/slide" Target="slides/slide51.xml"/><Relationship Id="rId58" Type="http://schemas.openxmlformats.org/officeDocument/2006/relationships/slide" Target="slides/slide52.xml"/><Relationship Id="rId59" Type="http://schemas.openxmlformats.org/officeDocument/2006/relationships/slide" Target="slides/slide53.xml"/><Relationship Id="rId60" Type="http://schemas.openxmlformats.org/officeDocument/2006/relationships/slide" Target="slides/slide54.xml"/><Relationship Id="rId61" Type="http://schemas.openxmlformats.org/officeDocument/2006/relationships/slide" Target="slides/slide55.xml"/><Relationship Id="rId62" Type="http://schemas.openxmlformats.org/officeDocument/2006/relationships/slide" Target="slides/slide56.xml"/><Relationship Id="rId63" Type="http://schemas.openxmlformats.org/officeDocument/2006/relationships/slide" Target="slides/slide57.xml"/><Relationship Id="rId64" Type="http://schemas.openxmlformats.org/officeDocument/2006/relationships/slide" Target="slides/slide58.xml"/><Relationship Id="rId65" Type="http://schemas.openxmlformats.org/officeDocument/2006/relationships/slide" Target="slides/slide59.xml"/><Relationship Id="rId66" Type="http://schemas.openxmlformats.org/officeDocument/2006/relationships/slide" Target="slides/slide60.xml"/><Relationship Id="rId67" Type="http://schemas.openxmlformats.org/officeDocument/2006/relationships/slide" Target="slides/slide61.xml"/><Relationship Id="rId68" Type="http://schemas.openxmlformats.org/officeDocument/2006/relationships/slide" Target="slides/slide62.xml"/><Relationship Id="rId69" Type="http://schemas.openxmlformats.org/officeDocument/2006/relationships/slide" Target="slides/slide63.xml"/><Relationship Id="rId70" Type="http://schemas.openxmlformats.org/officeDocument/2006/relationships/slide" Target="slides/slide64.xml"/><Relationship Id="rId71" Type="http://schemas.openxmlformats.org/officeDocument/2006/relationships/slide" Target="slides/slide65.xml"/><Relationship Id="rId72" Type="http://schemas.openxmlformats.org/officeDocument/2006/relationships/slide" Target="slides/slide66.xml"/><Relationship Id="rId73" Type="http://schemas.openxmlformats.org/officeDocument/2006/relationships/slide" Target="slides/slide67.xml"/><Relationship Id="rId74" Type="http://schemas.openxmlformats.org/officeDocument/2006/relationships/slide" Target="slides/slide68.xml"/><Relationship Id="rId75" Type="http://schemas.openxmlformats.org/officeDocument/2006/relationships/slide" Target="slides/slide69.xml"/><Relationship Id="rId76" Type="http://schemas.openxmlformats.org/officeDocument/2006/relationships/slide" Target="slides/slide70.xml"/><Relationship Id="rId77" Type="http://schemas.openxmlformats.org/officeDocument/2006/relationships/slide" Target="slides/slide71.xml"/><Relationship Id="rId78" Type="http://schemas.openxmlformats.org/officeDocument/2006/relationships/slide" Target="slides/slide72.xml"/><Relationship Id="rId79" Type="http://schemas.openxmlformats.org/officeDocument/2006/relationships/slide" Target="slides/slide73.xml"/><Relationship Id="rId80" Type="http://schemas.openxmlformats.org/officeDocument/2006/relationships/slide" Target="slides/slide74.xml"/><Relationship Id="rId81" Type="http://schemas.openxmlformats.org/officeDocument/2006/relationships/slide" Target="slides/slide7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/Relationships>
</file>

<file path=ppt/slides/_rels/slide3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/Relationships>
</file>

<file path=ppt/slides/_rels/slide3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png"/></Relationships>
</file>

<file path=ppt/slides/_rels/slide4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8.png"/></Relationships>
</file>

<file path=ppt/slides/_rels/slide4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9.png"/></Relationships>
</file>

<file path=ppt/slides/_rels/slide5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7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16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2286000"/>
            <a:ext cx="548640" cy="2286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10515600" y="5303520"/>
            <a:ext cx="274320" cy="274320"/>
          </a:xfrm>
          <a:prstGeom prst="ellipse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11064240" y="5486400"/>
            <a:ext cx="182880" cy="182880"/>
          </a:xfrm>
          <a:prstGeom prst="ellipse">
            <a:avLst/>
          </a:prstGeom>
          <a:solidFill>
            <a:srgbClr val="C3EF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Oval 5"/>
          <p:cNvSpPr/>
          <p:nvPr/>
        </p:nvSpPr>
        <p:spPr>
          <a:xfrm>
            <a:off x="11521440" y="5120640"/>
            <a:ext cx="137160" cy="137160"/>
          </a:xfrm>
          <a:prstGeom prst="ellipse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Oval 6"/>
          <p:cNvSpPr/>
          <p:nvPr/>
        </p:nvSpPr>
        <p:spPr>
          <a:xfrm>
            <a:off x="11430000" y="5852160"/>
            <a:ext cx="109728" cy="109728"/>
          </a:xfrm>
          <a:prstGeom prst="ellipse">
            <a:avLst/>
          </a:prstGeom>
          <a:solidFill>
            <a:srgbClr val="C3EF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914400" y="1371600"/>
            <a:ext cx="9144000" cy="365760"/>
          </a:xfrm>
          <a:prstGeom prst="rect">
            <a:avLst/>
          </a:prstGeom>
          <a:noFill/>
        </p:spPr>
        <p:txBody>
          <a:bodyPr wrap="square" lIns="109728" rIns="109728" tIns="54864" bIns="54864" anchor="t">
            <a:spAutoFit/>
          </a:bodyPr>
          <a:lstStyle/>
          <a:p>
            <a:pPr algn="l">
              <a:defRPr>
                <a:solidFill>
                  <a:srgbClr val="00D4A8"/>
                </a:solidFill>
              </a:defRPr>
            </a:pPr>
            <a:r>
              <a:rPr sz="1300" b="1" i="0">
                <a:solidFill>
                  <a:srgbClr val="00D4A8"/>
                </a:solidFill>
                <a:latin typeface="Calibri"/>
              </a:rPr>
              <a:t>QUIDNUG  ·  CLIMATE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2103120"/>
            <a:ext cx="1051560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FFFFFF"/>
                </a:solidFill>
              </a:defRPr>
            </a:pPr>
            <a:r>
              <a:rPr sz="4800" b="1">
                <a:solidFill>
                  <a:srgbClr val="FFFFFF"/>
                </a:solidFill>
                <a:latin typeface="Calibri"/>
              </a:rPr>
              <a:t>Carbon Credits Are Being Gamed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4389120"/>
            <a:ext cx="1051560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C3EFE3"/>
                </a:solidFill>
              </a:defRPr>
            </a:pPr>
            <a:r>
              <a:rPr sz="2000" i="0">
                <a:solidFill>
                  <a:srgbClr val="C3EFE3"/>
                </a:solidFill>
                <a:latin typeface="Calibri"/>
              </a:rPr>
              <a:t>Trust-anchored provenance fixes the $900 billion ESG market's phantom credit problem.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1 / 75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Carbon Credits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The registries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Verra (VCS).</a:t>
            </a:r>
            <a:r>
              <a:rPr sz="1600">
                <a:solidFill>
                  <a:srgbClr val="1A1D23"/>
                </a:solidFill>
                <a:latin typeface="Calibri"/>
              </a:rPr>
              <a:t> Largest by volume. Issues roughly 60% of all VCM credits. Focus: land-use, REDD+, renewable energy.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Gold Standard.</a:t>
            </a:r>
            <a:r>
              <a:rPr sz="1600">
                <a:solidFill>
                  <a:srgbClr val="1A1D23"/>
                </a:solidFill>
                <a:latin typeface="Calibri"/>
              </a:rPr>
              <a:t> Focus on sustainable development co-benefits. More rigorous per-credit but smaller volume.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American Carbon Registry (ACR).</a:t>
            </a:r>
            <a:r>
              <a:rPr sz="1600">
                <a:solidFill>
                  <a:srgbClr val="1A1D23"/>
                </a:solidFill>
                <a:latin typeface="Calibri"/>
              </a:rPr>
              <a:t> North American focus. Methane reduction, forestry.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Climate Action Reserve (CAR).</a:t>
            </a:r>
            <a:r>
              <a:rPr sz="1600">
                <a:solidFill>
                  <a:srgbClr val="1A1D23"/>
                </a:solidFill>
                <a:latin typeface="Calibri"/>
              </a:rPr>
              <a:t> California Air Resources Board compliance market. Hybrid voluntary/compliance.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Plan Vivo.</a:t>
            </a:r>
            <a:r>
              <a:rPr sz="1600">
                <a:solidFill>
                  <a:srgbClr val="1A1D23"/>
                </a:solidFill>
                <a:latin typeface="Calibri"/>
              </a:rPr>
              <a:t> Smallholder + community focus. Smaller volume.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Puro.earth.</a:t>
            </a:r>
            <a:r>
              <a:rPr sz="1600">
                <a:solidFill>
                  <a:srgbClr val="1A1D23"/>
                </a:solidFill>
                <a:latin typeface="Calibri"/>
              </a:rPr>
              <a:t> Engineered removals (biochar, DAC). Newer, technology-focused.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10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Carbon Credits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Methodology types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Avoidance / reduction.</a:t>
            </a:r>
            <a:r>
              <a:rPr sz="1600">
                <a:solidFill>
                  <a:srgbClr val="1A1D23"/>
                </a:solidFill>
                <a:latin typeface="Calibri"/>
              </a:rPr>
              <a:t> REDD+ (Reducing Emissions from Deforestation and forest Degradation). Renewable energy replacing fossil fuel. Methane avoidance.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Removal.</a:t>
            </a:r>
            <a:r>
              <a:rPr sz="1600">
                <a:solidFill>
                  <a:srgbClr val="1A1D23"/>
                </a:solidFill>
                <a:latin typeface="Calibri"/>
              </a:rPr>
              <a:t> Afforestation / reforestation. Biochar. Direct Air Capture (DAC). Carbonate mineralization.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Risk differences.</a:t>
            </a:r>
            <a:r>
              <a:rPr sz="1600">
                <a:solidFill>
                  <a:srgbClr val="1A1D23"/>
                </a:solidFill>
                <a:latin typeface="Calibri"/>
              </a:rPr>
              <a:t> Avoidance: hard to prove counterfactual (would it have happened anyway?). Removal: easier to measure but often more expensive per tonne.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Market mix.</a:t>
            </a:r>
            <a:r>
              <a:rPr sz="1600">
                <a:solidFill>
                  <a:srgbClr val="1A1D23"/>
                </a:solidFill>
                <a:latin typeface="Calibri"/>
              </a:rPr>
              <a:t> ~80% avoidance / reduction credits historically. ~20% removal. Buyers shifting toward removal post-crisis.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Quality ranking.</a:t>
            </a:r>
            <a:r>
              <a:rPr sz="1600">
                <a:solidFill>
                  <a:srgbClr val="1A1D23"/>
                </a:solidFill>
                <a:latin typeface="Calibri"/>
              </a:rPr>
              <a:t> Engineered removals (DAC, biochar) &gt; nature-based removals (afforestation) &gt; nature-based avoidance (REDD+). Emerging consensus.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11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Carbon Credits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The buyer profile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Major corporate buyers.</a:t>
            </a:r>
            <a:r>
              <a:rPr sz="1600">
                <a:solidFill>
                  <a:srgbClr val="1A1D23"/>
                </a:solidFill>
                <a:latin typeface="Calibri"/>
              </a:rPr>
              <a:t> Microsoft, Alphabet, Meta, Salesforce, Stripe, Shopify. Net-zero commitments driving demand.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Concerns.</a:t>
            </a:r>
            <a:r>
              <a:rPr sz="1600">
                <a:solidFill>
                  <a:srgbClr val="1A1D23"/>
                </a:solidFill>
                <a:latin typeface="Calibri"/>
              </a:rPr>
              <a:t> Reputational risk. Litigation risk (EU Green Claims Directive). Shareholder scrutiny.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Post-crisis shift.</a:t>
            </a:r>
            <a:r>
              <a:rPr sz="1600">
                <a:solidFill>
                  <a:srgbClr val="1A1D23"/>
                </a:solidFill>
                <a:latin typeface="Calibri"/>
              </a:rPr>
              <a:t> Major buyers moving away from REDD+ avoidance credits. Toward engineered removals and high-integrity nature-based.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Pricing spread widening.</a:t>
            </a:r>
            <a:r>
              <a:rPr sz="1600">
                <a:solidFill>
                  <a:srgbClr val="1A1D23"/>
                </a:solidFill>
                <a:latin typeface="Calibri"/>
              </a:rPr>
              <a:t> Low-quality REDD+ credits ~$2-4. High-quality DAC credits $400-800. The market is segmenting.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Ambition gap.</a:t>
            </a:r>
            <a:r>
              <a:rPr sz="1600">
                <a:solidFill>
                  <a:srgbClr val="1A1D23"/>
                </a:solidFill>
                <a:latin typeface="Calibri"/>
              </a:rPr>
              <a:t> Paris Agreement goals require massive VCM growth. Current integrity crisis blocks that growth.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12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Carbon Credits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16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5760720"/>
            <a:ext cx="12191695" cy="73152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828800"/>
            <a:ext cx="3657600" cy="914400"/>
          </a:xfrm>
          <a:prstGeom prst="rect">
            <a:avLst/>
          </a:prstGeom>
          <a:noFill/>
        </p:spPr>
        <p:txBody>
          <a:bodyPr wrap="square" lIns="109728" rIns="109728" tIns="54864" bIns="54864" anchor="t">
            <a:spAutoFit/>
          </a:bodyPr>
          <a:lstStyle/>
          <a:p>
            <a:pPr algn="l">
              <a:defRPr>
                <a:solidFill>
                  <a:srgbClr val="00D4A8"/>
                </a:solidFill>
              </a:defRPr>
            </a:pPr>
            <a:r>
              <a:rPr sz="1800" b="1" i="0">
                <a:solidFill>
                  <a:srgbClr val="00D4A8"/>
                </a:solidFill>
                <a:latin typeface="Calibri"/>
              </a:rPr>
              <a:t>Section 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468880"/>
            <a:ext cx="1069848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FFFFFF"/>
                </a:solidFill>
              </a:defRPr>
            </a:pPr>
            <a:r>
              <a:rPr sz="4400" b="1">
                <a:solidFill>
                  <a:srgbClr val="FFFFFF"/>
                </a:solidFill>
                <a:latin typeface="Calibri"/>
              </a:rPr>
              <a:t>The Phantom Credit Problem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4389120"/>
            <a:ext cx="1069848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C3EFE3"/>
                </a:solidFill>
              </a:defRPr>
            </a:pPr>
            <a:r>
              <a:rPr sz="2000" i="0">
                <a:solidFill>
                  <a:srgbClr val="C3EFE3"/>
                </a:solidFill>
                <a:latin typeface="Calibri"/>
              </a:rPr>
              <a:t>Empirical evidence of systematic integrity failure.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13 / 75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Carbon Credits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West et al. 2023: 94% phantom</a:t>
            </a:r>
          </a:p>
        </p:txBody>
      </p:sp>
      <p:pic>
        <p:nvPicPr>
          <p:cNvPr id="5" name="Picture 4" descr="chart_phanto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0511" y="1828800"/>
            <a:ext cx="10090673" cy="384048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14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Carbon Credits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West et al. 2023: the landmark study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Thales West and colleagues.</a:t>
            </a:r>
            <a:r>
              <a:rPr sz="1600">
                <a:solidFill>
                  <a:srgbClr val="1A1D23"/>
                </a:solidFill>
                <a:latin typeface="Calibri"/>
              </a:rPr>
              <a:t> 'Action needed to make carbon offsets from forest conservation work for climate change mitigation.' Science, August 2023.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Method.</a:t>
            </a:r>
            <a:r>
              <a:rPr sz="1600">
                <a:solidFill>
                  <a:srgbClr val="1A1D23"/>
                </a:solidFill>
                <a:latin typeface="Calibri"/>
              </a:rPr>
              <a:t> Analyzed 26 REDD+ projects representing ~10% of all VCM REDD+ credits by volume.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Compared credit claims to actual observed forest loss.</a:t>
            </a:r>
            <a:r>
              <a:rPr sz="1600">
                <a:solidFill>
                  <a:srgbClr val="1A1D23"/>
                </a:solidFill>
                <a:latin typeface="Calibri"/>
              </a:rPr>
              <a:t> Satellite-based measurement against counterfactual scenarios.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Result.</a:t>
            </a:r>
            <a:r>
              <a:rPr sz="1600">
                <a:solidFill>
                  <a:srgbClr val="1A1D23"/>
                </a:solidFill>
                <a:latin typeface="Calibri"/>
              </a:rPr>
              <a:t> Only 6% of claimed emission reductions corresponded to actual avoided deforestation.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Publication in Science.</a:t>
            </a:r>
            <a:r>
              <a:rPr sz="1600">
                <a:solidFill>
                  <a:srgbClr val="1A1D23"/>
                </a:solidFill>
                <a:latin typeface="Calibri"/>
              </a:rPr>
              <a:t> Not a niche critique. Peer-reviewed at the top journal. Methodology robust. Conclusions not refuted.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15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Carbon Credits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The Guardian + Die Zeit investigation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Published January 2023.</a:t>
            </a:r>
            <a:r>
              <a:rPr sz="1600">
                <a:solidFill>
                  <a:srgbClr val="1A1D23"/>
                </a:solidFill>
                <a:latin typeface="Calibri"/>
              </a:rPr>
              <a:t> Joint investigation with SourceMaterial research group.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Focused on Verra's VCS REDD+ methodology.</a:t>
            </a:r>
            <a:r>
              <a:rPr sz="1600">
                <a:solidFill>
                  <a:srgbClr val="1A1D23"/>
                </a:solidFill>
                <a:latin typeface="Calibri"/>
              </a:rPr>
              <a:t> Largest single category of VCM credits.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Finding.</a:t>
            </a:r>
            <a:r>
              <a:rPr sz="1600">
                <a:solidFill>
                  <a:srgbClr val="1A1D23"/>
                </a:solidFill>
                <a:latin typeface="Calibri"/>
              </a:rPr>
              <a:t> More than 90% of Verra's rainforest-credit methodology was phantom. Projects claimed deforestation avoidance that didn't materialize.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Impact.</a:t>
            </a:r>
            <a:r>
              <a:rPr sz="1600">
                <a:solidFill>
                  <a:srgbClr val="1A1D23"/>
                </a:solidFill>
                <a:latin typeface="Calibri"/>
              </a:rPr>
              <a:t> Verra's CEO resigned May 2023. Market collapsed. Corporate buyers paused procurement.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Verra's response.</a:t>
            </a:r>
            <a:r>
              <a:rPr sz="1600">
                <a:solidFill>
                  <a:srgbClr val="1A1D23"/>
                </a:solidFill>
                <a:latin typeface="Calibri"/>
              </a:rPr>
              <a:t> Disputed methodology of the critique. Launched new methodology in 2024. But market confidence damaged.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16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Carbon Credits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Other documented integrity failures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Cooley et al 2022.</a:t>
            </a:r>
            <a:r>
              <a:rPr sz="1600">
                <a:solidFill>
                  <a:srgbClr val="1A1D23"/>
                </a:solidFill>
                <a:latin typeface="Calibri"/>
              </a:rPr>
              <a:t> Analyzed cookstove credits. Found systematic over-crediting by factor of 10.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Gill-Wiehl et al 2024.</a:t>
            </a:r>
            <a:r>
              <a:rPr sz="1600">
                <a:solidFill>
                  <a:srgbClr val="1A1D23"/>
                </a:solidFill>
                <a:latin typeface="Calibri"/>
              </a:rPr>
              <a:t> Cookstove update: over-crediting likely 5-7x even with methodology improvements.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Thomas et al 2023.</a:t>
            </a:r>
            <a:r>
              <a:rPr sz="1600">
                <a:solidFill>
                  <a:srgbClr val="1A1D23"/>
                </a:solidFill>
                <a:latin typeface="Calibri"/>
              </a:rPr>
              <a:t> Analysis of California forest carbon offsets. Found 29% over-crediting in offset portfolio.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West et al 2020 (earlier work).</a:t>
            </a:r>
            <a:r>
              <a:rPr sz="1600">
                <a:solidFill>
                  <a:srgbClr val="1A1D23"/>
                </a:solidFill>
                <a:latin typeface="Calibri"/>
              </a:rPr>
              <a:t> Independently validated concerns about specific methodology design.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Pattern.</a:t>
            </a:r>
            <a:r>
              <a:rPr sz="1600">
                <a:solidFill>
                  <a:srgbClr val="1A1D23"/>
                </a:solidFill>
                <a:latin typeface="Calibri"/>
              </a:rPr>
              <a:t> Not isolated incidents. Systemic issues across methodology categories.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17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Carbon Credits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The systematic issue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It's not one bad methodology.</a:t>
            </a:r>
            <a:r>
              <a:rPr sz="1600">
                <a:solidFill>
                  <a:srgbClr val="1A1D23"/>
                </a:solidFill>
                <a:latin typeface="Calibri"/>
              </a:rPr>
              <a:t> Problems documented across REDD+, cookstoves, forest offsets, renewables. Different methodologies, same pattern.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It's the verification architecture.</a:t>
            </a:r>
            <a:r>
              <a:rPr sz="1600">
                <a:solidFill>
                  <a:srgbClr val="1A1D23"/>
                </a:solidFill>
                <a:latin typeface="Calibri"/>
              </a:rPr>
              <a:t> Project developer selects + pays verifier. Verifier has incentive to approve (to keep customer). Registry has incentive to issue (to grow market share).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Each stakeholder rationally optimizes.</a:t>
            </a:r>
            <a:r>
              <a:rPr sz="1600">
                <a:solidFill>
                  <a:srgbClr val="1A1D23"/>
                </a:solidFill>
                <a:latin typeface="Calibri"/>
              </a:rPr>
              <a:t> Systems produce the outcomes that incentives reward.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No one is malicious.</a:t>
            </a:r>
            <a:r>
              <a:rPr sz="1600">
                <a:solidFill>
                  <a:srgbClr val="1A1D23"/>
                </a:solidFill>
                <a:latin typeface="Calibri"/>
              </a:rPr>
              <a:t> But collectively: phantom credits.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Fixing individual methodologies does not solve this.</a:t>
            </a:r>
            <a:r>
              <a:rPr sz="1600">
                <a:solidFill>
                  <a:srgbClr val="1A1D23"/>
                </a:solidFill>
                <a:latin typeface="Calibri"/>
              </a:rPr>
              <a:t> The substrate needs to change.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18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Carbon Credits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The structural diagnosis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97280" y="2011680"/>
            <a:ext cx="914400" cy="91440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00D4A8"/>
                </a:solidFill>
              </a:defRPr>
            </a:pPr>
            <a:r>
              <a:rPr sz="9600">
                <a:solidFill>
                  <a:srgbClr val="00D4A8"/>
                </a:solidFill>
                <a:latin typeface="Calibri"/>
              </a:rPr>
              <a:t>“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37360" y="2377440"/>
            <a:ext cx="9875520" cy="2743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defRPr>
                <a:solidFill>
                  <a:srgbClr val="1A1D23"/>
                </a:solidFill>
              </a:defRPr>
            </a:pPr>
            <a:r>
              <a:rPr sz="2400" i="1">
                <a:solidFill>
                  <a:srgbClr val="1A1D23"/>
                </a:solidFill>
                <a:latin typeface="Calibri"/>
              </a:rPr>
              <a:t>Each actor in the carbon credit system rationally optimizes. The collective outcome is phantom credits. No amount of methodology tweaking solves this.</a:t>
            </a:r>
          </a:p>
          <a:p>
            <a:pPr>
              <a:spcBef>
                <a:spcPts val="1600"/>
              </a:spcBef>
              <a:defRPr>
                <a:solidFill>
                  <a:srgbClr val="64748B"/>
                </a:solidFill>
              </a:defRPr>
            </a:pPr>
            <a:r>
              <a:rPr sz="1400">
                <a:solidFill>
                  <a:srgbClr val="64748B"/>
                </a:solidFill>
                <a:latin typeface="Calibri"/>
              </a:rPr>
              <a:t>— The structural diagnosis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19 / 75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Carbon Credits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Where we are in 2026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194560"/>
            <a:ext cx="11064240" cy="2560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ctr">
              <a:defRPr>
                <a:solidFill>
                  <a:srgbClr val="FF4655"/>
                </a:solidFill>
              </a:defRPr>
            </a:pPr>
            <a:r>
              <a:rPr sz="12000" b="1">
                <a:solidFill>
                  <a:srgbClr val="FF4655"/>
                </a:solidFill>
                <a:latin typeface="Calibri"/>
              </a:rPr>
              <a:t>94%</a:t>
            </a:r>
          </a:p>
          <a:p>
            <a:pPr algn="ctr">
              <a:spcBef>
                <a:spcPts val="600"/>
              </a:spcBef>
              <a:defRPr>
                <a:solidFill>
                  <a:srgbClr val="1A1D23"/>
                </a:solidFill>
              </a:defRPr>
            </a:pPr>
            <a:r>
              <a:rPr sz="2400">
                <a:solidFill>
                  <a:srgbClr val="1A1D23"/>
                </a:solidFill>
                <a:latin typeface="Calibri"/>
              </a:rPr>
              <a:t>of REDD+ credits from Verra's top-selling methodology are phantom, representing no real emission reductions.</a:t>
            </a:r>
          </a:p>
          <a:p>
            <a:pPr algn="ctr">
              <a:spcBef>
                <a:spcPts val="1200"/>
              </a:spcBef>
              <a:defRPr>
                <a:solidFill>
                  <a:srgbClr val="64748B"/>
                </a:solidFill>
              </a:defRPr>
            </a:pPr>
            <a:r>
              <a:rPr sz="1400" i="1">
                <a:solidFill>
                  <a:srgbClr val="64748B"/>
                </a:solidFill>
                <a:latin typeface="Calibri"/>
              </a:rPr>
              <a:t>Source: West et al., 'Action needed to make carbon offsets from forest conservation work for climate change mitigation,' Science 381, 873-877 (2023). The voluntary carbon market has an integrity crisis.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2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Carbon Credits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16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5760720"/>
            <a:ext cx="12191695" cy="73152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828800"/>
            <a:ext cx="3657600" cy="914400"/>
          </a:xfrm>
          <a:prstGeom prst="rect">
            <a:avLst/>
          </a:prstGeom>
          <a:noFill/>
        </p:spPr>
        <p:txBody>
          <a:bodyPr wrap="square" lIns="109728" rIns="109728" tIns="54864" bIns="54864" anchor="t">
            <a:spAutoFit/>
          </a:bodyPr>
          <a:lstStyle/>
          <a:p>
            <a:pPr algn="l">
              <a:defRPr>
                <a:solidFill>
                  <a:srgbClr val="00D4A8"/>
                </a:solidFill>
              </a:defRPr>
            </a:pPr>
            <a:r>
              <a:rPr sz="1800" b="1" i="0">
                <a:solidFill>
                  <a:srgbClr val="00D4A8"/>
                </a:solidFill>
                <a:latin typeface="Calibri"/>
              </a:rPr>
              <a:t>Section 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468880"/>
            <a:ext cx="1069848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FFFFFF"/>
                </a:solidFill>
              </a:defRPr>
            </a:pPr>
            <a:r>
              <a:rPr sz="4400" b="1">
                <a:solidFill>
                  <a:srgbClr val="FFFFFF"/>
                </a:solidFill>
                <a:latin typeface="Calibri"/>
              </a:rPr>
              <a:t>Why Current Verification Fails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4389120"/>
            <a:ext cx="1069848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C3EFE3"/>
                </a:solidFill>
              </a:defRPr>
            </a:pPr>
            <a:r>
              <a:rPr sz="2000" i="0">
                <a:solidFill>
                  <a:srgbClr val="C3EFE3"/>
                </a:solidFill>
                <a:latin typeface="Calibri"/>
              </a:rPr>
              <a:t>Verifier selection, registry competition, information asymmetry.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20 / 75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Carbon Credits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The verifier selection problem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Project developer chooses the VVB.</a:t>
            </a:r>
            <a:r>
              <a:rPr sz="1600">
                <a:solidFill>
                  <a:srgbClr val="1A1D23"/>
                </a:solidFill>
                <a:latin typeface="Calibri"/>
              </a:rPr>
              <a:t> From an accredited list. Paid by project developer.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Developer has strong incentive.</a:t>
            </a:r>
            <a:r>
              <a:rPr sz="1600">
                <a:solidFill>
                  <a:srgbClr val="1A1D23"/>
                </a:solidFill>
                <a:latin typeface="Calibri"/>
              </a:rPr>
              <a:t> To choose a VVB who will approve their claims.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VVB has strong incentive.</a:t>
            </a:r>
            <a:r>
              <a:rPr sz="1600">
                <a:solidFill>
                  <a:srgbClr val="1A1D23"/>
                </a:solidFill>
                <a:latin typeface="Calibri"/>
              </a:rPr>
              <a:t> To approve; rejections mean losing customer.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Accreditation bodies (ANSI, UKAS, etc) audit VVBs.</a:t>
            </a:r>
            <a:r>
              <a:rPr sz="1600">
                <a:solidFill>
                  <a:srgbClr val="1A1D23"/>
                </a:solidFill>
                <a:latin typeface="Calibri"/>
              </a:rPr>
              <a:t> But infrequently. Typically every 3-5 years.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The classical conflict of interest.</a:t>
            </a:r>
            <a:r>
              <a:rPr sz="1600">
                <a:solidFill>
                  <a:srgbClr val="1A1D23"/>
                </a:solidFill>
                <a:latin typeface="Calibri"/>
              </a:rPr>
              <a:t> Auditor paid by auditee. Well-documented failure mode across industries (Enron, Arthur Andersen, Wirecard).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21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Carbon Credits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Registry competition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Registries compete for project registrations.</a:t>
            </a:r>
            <a:r>
              <a:rPr sz="1600">
                <a:solidFill>
                  <a:srgbClr val="1A1D23"/>
                </a:solidFill>
                <a:latin typeface="Calibri"/>
              </a:rPr>
              <a:t> Volume drives their revenue.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Project developer choice.</a:t>
            </a:r>
            <a:r>
              <a:rPr sz="1600">
                <a:solidFill>
                  <a:srgbClr val="1A1D23"/>
                </a:solidFill>
                <a:latin typeface="Calibri"/>
              </a:rPr>
              <a:t> Developer can choose any accredited registry. Developer choose the one most likely to approve.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Race to the bottom.</a:t>
            </a:r>
            <a:r>
              <a:rPr sz="1600">
                <a:solidFill>
                  <a:srgbClr val="1A1D23"/>
                </a:solidFill>
                <a:latin typeface="Calibri"/>
              </a:rPr>
              <a:t> Registries that reject too often lose market share. Registries that approve more loosely gain market share.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Documented behavior.</a:t>
            </a:r>
            <a:r>
              <a:rPr sz="1600">
                <a:solidFill>
                  <a:srgbClr val="1A1D23"/>
                </a:solidFill>
                <a:latin typeface="Calibri"/>
              </a:rPr>
              <a:t> Verra grew to ~60% market share during the very years its methodologies produced the most phantom credits.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Not malice.</a:t>
            </a:r>
            <a:r>
              <a:rPr sz="1600">
                <a:solidFill>
                  <a:srgbClr val="1A1D23"/>
                </a:solidFill>
                <a:latin typeface="Calibri"/>
              </a:rPr>
              <a:t> Rational competitive response to market incentives. Same pattern would emerge under any regulator-less market.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22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Carbon Credits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Methodology complexity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REDD+ methodology documents run 200+ pages.</a:t>
            </a:r>
            <a:r>
              <a:rPr sz="1600">
                <a:solidFill>
                  <a:srgbClr val="1A1D23"/>
                </a:solidFill>
                <a:latin typeface="Calibri"/>
              </a:rPr>
              <a:t> Highly technical. Complex baseline calculations. Many edge cases.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Buyer cannot independently verify.</a:t>
            </a:r>
            <a:r>
              <a:rPr sz="1600">
                <a:solidFill>
                  <a:srgbClr val="1A1D23"/>
                </a:solidFill>
                <a:latin typeface="Calibri"/>
              </a:rPr>
              <a:t> Understanding whether a specific project genuinely reduces emissions requires specialist expertise.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Information asymmetry.</a:t>
            </a:r>
            <a:r>
              <a:rPr sz="1600">
                <a:solidFill>
                  <a:srgbClr val="1A1D23"/>
                </a:solidFill>
                <a:latin typeface="Calibri"/>
              </a:rPr>
              <a:t> Project developer knows the reality on the ground. Buyer only sees the attestation.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Documentation theater.</a:t>
            </a:r>
            <a:r>
              <a:rPr sz="1600">
                <a:solidFill>
                  <a:srgbClr val="1A1D23"/>
                </a:solidFill>
                <a:latin typeface="Calibri"/>
              </a:rPr>
              <a:t> Voluminous documentation signals rigor. Doesn't prove substance.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Same issue as financial audits of complex derivatives.</a:t>
            </a:r>
            <a:r>
              <a:rPr sz="1600">
                <a:solidFill>
                  <a:srgbClr val="1A1D23"/>
                </a:solidFill>
                <a:latin typeface="Calibri"/>
              </a:rPr>
              <a:t> Lehman-era CDOs had rigorous documentation. The underlying assets were still junk.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23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Carbon Credits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Information asymmetry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Project developer has complete information.</a:t>
            </a:r>
            <a:r>
              <a:rPr sz="1600">
                <a:solidFill>
                  <a:srgbClr val="1A1D23"/>
                </a:solidFill>
                <a:latin typeface="Calibri"/>
              </a:rPr>
              <a:t> Land use, operations, local political context, actual deforestation without project.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VVB has partial information.</a:t>
            </a:r>
            <a:r>
              <a:rPr sz="1600">
                <a:solidFill>
                  <a:srgbClr val="1A1D23"/>
                </a:solidFill>
                <a:latin typeface="Calibri"/>
              </a:rPr>
              <a:t> Site visit every few years. Trust in project developer's measurements for most ongoing data.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Registry has filtered information.</a:t>
            </a:r>
            <a:r>
              <a:rPr sz="1600">
                <a:solidFill>
                  <a:srgbClr val="1A1D23"/>
                </a:solidFill>
                <a:latin typeface="Calibri"/>
              </a:rPr>
              <a:t> Documents submitted by VVB. Trust VVB for accuracy.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Buyer has minimal information.</a:t>
            </a:r>
            <a:r>
              <a:rPr sz="1600">
                <a:solidFill>
                  <a:srgbClr val="1A1D23"/>
                </a:solidFill>
                <a:latin typeface="Calibri"/>
              </a:rPr>
              <a:t> Credit listing and project description. Trust registry for issuance.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Regulator has almost no information.</a:t>
            </a:r>
            <a:r>
              <a:rPr sz="1600">
                <a:solidFill>
                  <a:srgbClr val="1A1D23"/>
                </a:solidFill>
                <a:latin typeface="Calibri"/>
              </a:rPr>
              <a:t> Unless investigating fraud after-the-fact.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24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Carbon Credits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The rating agency band-aid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BeZero, Sylvera, Calyx Global emerged 2021-2023.</a:t>
            </a:r>
            <a:r>
              <a:rPr sz="1600">
                <a:solidFill>
                  <a:srgbClr val="1A1D23"/>
                </a:solidFill>
                <a:latin typeface="Calibri"/>
              </a:rPr>
              <a:t> Independent rating of carbon credits. Partial response to the integrity crisis.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They help.</a:t>
            </a:r>
            <a:r>
              <a:rPr sz="1600">
                <a:solidFill>
                  <a:srgbClr val="1A1D23"/>
                </a:solidFill>
                <a:latin typeface="Calibri"/>
              </a:rPr>
              <a:t> Buyers who use ratings do better than buyers who rely on registry alone.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They are limited.</a:t>
            </a:r>
            <a:r>
              <a:rPr sz="1600">
                <a:solidFill>
                  <a:srgbClr val="1A1D23"/>
                </a:solidFill>
                <a:latin typeface="Calibri"/>
              </a:rPr>
              <a:t> Ratings based on same underlying data plus additional analysis. Cannot compensate for upstream information asymmetry.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They are not cryptographic.</a:t>
            </a:r>
            <a:r>
              <a:rPr sz="1600">
                <a:solidFill>
                  <a:srgbClr val="1A1D23"/>
                </a:solidFill>
                <a:latin typeface="Calibri"/>
              </a:rPr>
              <a:t> Same verification model as CRA bond ratings. Subject to same failure modes (over-optimistic bias, post-hoc criticism of AAA ratings of subprime MBS).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They help but don't solve.</a:t>
            </a:r>
            <a:r>
              <a:rPr sz="1600">
                <a:solidFill>
                  <a:srgbClr val="1A1D23"/>
                </a:solidFill>
                <a:latin typeface="Calibri"/>
              </a:rPr>
              <a:t> Trust-anchored substrate solves what ratings agencies cannot.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25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Carbon Credits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16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5760720"/>
            <a:ext cx="12191695" cy="73152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828800"/>
            <a:ext cx="3657600" cy="914400"/>
          </a:xfrm>
          <a:prstGeom prst="rect">
            <a:avLst/>
          </a:prstGeom>
          <a:noFill/>
        </p:spPr>
        <p:txBody>
          <a:bodyPr wrap="square" lIns="109728" rIns="109728" tIns="54864" bIns="54864" anchor="t">
            <a:spAutoFit/>
          </a:bodyPr>
          <a:lstStyle/>
          <a:p>
            <a:pPr algn="l">
              <a:defRPr>
                <a:solidFill>
                  <a:srgbClr val="00D4A8"/>
                </a:solidFill>
              </a:defRPr>
            </a:pPr>
            <a:r>
              <a:rPr sz="1800" b="1" i="0">
                <a:solidFill>
                  <a:srgbClr val="00D4A8"/>
                </a:solidFill>
                <a:latin typeface="Calibri"/>
              </a:rPr>
              <a:t>Section 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468880"/>
            <a:ext cx="1069848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FFFFFF"/>
                </a:solidFill>
              </a:defRPr>
            </a:pPr>
            <a:r>
              <a:rPr sz="4400" b="1">
                <a:solidFill>
                  <a:srgbClr val="FFFFFF"/>
                </a:solidFill>
                <a:latin typeface="Calibri"/>
              </a:rPr>
              <a:t>The Four Integrity Dimensions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4389120"/>
            <a:ext cx="1069848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C3EFE3"/>
                </a:solidFill>
              </a:defRPr>
            </a:pPr>
            <a:r>
              <a:rPr sz="2000" i="0">
                <a:solidFill>
                  <a:srgbClr val="C3EFE3"/>
                </a:solidFill>
                <a:latin typeface="Calibri"/>
              </a:rPr>
              <a:t>Additionality, permanence, leakage, measurement accuracy.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26 / 75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Carbon Credits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The four integrity dimensions of a carbon credit</a:t>
            </a:r>
          </a:p>
        </p:txBody>
      </p:sp>
      <p:pic>
        <p:nvPicPr>
          <p:cNvPr id="5" name="Picture 4" descr="chart_dimension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3059" y="1828800"/>
            <a:ext cx="9505576" cy="384048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27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Carbon Credits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Dimension 1: additionality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Would the emission reduction have happened anyway?</a:t>
            </a:r>
            <a:r>
              <a:rPr sz="1600">
                <a:solidFill>
                  <a:srgbClr val="1A1D23"/>
                </a:solidFill>
                <a:latin typeface="Calibri"/>
              </a:rPr>
              <a:t> If yes, the credit is not additional. Not a real reduction.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The counterfactual.</a:t>
            </a:r>
            <a:r>
              <a:rPr sz="1600">
                <a:solidFill>
                  <a:srgbClr val="1A1D23"/>
                </a:solidFill>
                <a:latin typeface="Calibri"/>
              </a:rPr>
              <a:t> What would have happened without the project? Hard to measure precisely.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Non-additional examples.</a:t>
            </a:r>
            <a:r>
              <a:rPr sz="1600">
                <a:solidFill>
                  <a:srgbClr val="1A1D23"/>
                </a:solidFill>
                <a:latin typeface="Calibri"/>
              </a:rPr>
              <a:t> Renewable energy credits in markets where renewables are already cheapest option. REDD+ credits in areas not actually at deforestation risk.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Current approach.</a:t>
            </a:r>
            <a:r>
              <a:rPr sz="1600">
                <a:solidFill>
                  <a:srgbClr val="1A1D23"/>
                </a:solidFill>
                <a:latin typeface="Calibri"/>
              </a:rPr>
              <a:t> Project developer argues additionality. VVB accepts or rejects. Often accepted generously.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Substrate approach.</a:t>
            </a:r>
            <a:r>
              <a:rPr sz="1600">
                <a:solidFill>
                  <a:srgbClr val="1A1D23"/>
                </a:solidFill>
                <a:latin typeface="Calibri"/>
              </a:rPr>
              <a:t> Counterfactual signed by independent data source (satellite + economic model). Additionality becomes verifiable.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28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Carbon Credits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Dimension 2: permanence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Does the reduction stay removed?</a:t>
            </a:r>
            <a:r>
              <a:rPr sz="1600">
                <a:solidFill>
                  <a:srgbClr val="1A1D23"/>
                </a:solidFill>
                <a:latin typeface="Calibri"/>
              </a:rPr>
              <a:t> Forest sequestered carbon can be released by future fire, disease, land-use change.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Forest permanence = ~40-100 years typical.</a:t>
            </a:r>
            <a:r>
              <a:rPr sz="1600">
                <a:solidFill>
                  <a:srgbClr val="1A1D23"/>
                </a:solidFill>
                <a:latin typeface="Calibri"/>
              </a:rPr>
              <a:t> Well below atmospheric CO2 residence time (~1000 years for some fraction).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Geological sequestration (DAC + storage).</a:t>
            </a:r>
            <a:r>
              <a:rPr sz="1600">
                <a:solidFill>
                  <a:srgbClr val="1A1D23"/>
                </a:solidFill>
                <a:latin typeface="Calibri"/>
              </a:rPr>
              <a:t> Effective permanence. Millennia.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Current handling.</a:t>
            </a:r>
            <a:r>
              <a:rPr sz="1600">
                <a:solidFill>
                  <a:srgbClr val="1A1D23"/>
                </a:solidFill>
                <a:latin typeface="Calibri"/>
              </a:rPr>
              <a:t> 'Buffer pools' hold some credits in reserve against reversal. Typically 10-30% of issued credits.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Substrate approach.</a:t>
            </a:r>
            <a:r>
              <a:rPr sz="1600">
                <a:solidFill>
                  <a:srgbClr val="1A1D23"/>
                </a:solidFill>
                <a:latin typeface="Calibri"/>
              </a:rPr>
              <a:t> Permanence monitored continuously via satellite. Reversal events are signed events. Automatic credit retirement on reversal.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29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Carbon Credits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The market's crisis of confidence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194560"/>
            <a:ext cx="11064240" cy="2560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ctr">
              <a:defRPr>
                <a:solidFill>
                  <a:srgbClr val="00D4A8"/>
                </a:solidFill>
              </a:defRPr>
            </a:pPr>
            <a:r>
              <a:rPr sz="12000" b="1">
                <a:solidFill>
                  <a:srgbClr val="00D4A8"/>
                </a:solidFill>
                <a:latin typeface="Calibri"/>
              </a:rPr>
              <a:t>$2.1B</a:t>
            </a:r>
          </a:p>
          <a:p>
            <a:pPr algn="ctr">
              <a:spcBef>
                <a:spcPts val="600"/>
              </a:spcBef>
              <a:defRPr>
                <a:solidFill>
                  <a:srgbClr val="1A1D23"/>
                </a:solidFill>
              </a:defRPr>
            </a:pPr>
            <a:r>
              <a:rPr sz="2400">
                <a:solidFill>
                  <a:srgbClr val="1A1D23"/>
                </a:solidFill>
                <a:latin typeface="Calibri"/>
              </a:rPr>
              <a:t>peak annual voluntary carbon market value (2022). Now down to ~$720M after the integrity crisis broke.</a:t>
            </a:r>
          </a:p>
          <a:p>
            <a:pPr algn="ctr">
              <a:spcBef>
                <a:spcPts val="1200"/>
              </a:spcBef>
              <a:defRPr>
                <a:solidFill>
                  <a:srgbClr val="64748B"/>
                </a:solidFill>
              </a:defRPr>
            </a:pPr>
            <a:r>
              <a:rPr sz="1400" i="1">
                <a:solidFill>
                  <a:srgbClr val="64748B"/>
                </a:solidFill>
                <a:latin typeface="Calibri"/>
              </a:rPr>
              <a:t>The market collapsed on news of the phantom-credit scandal. Restoring integrity is the only path to growth beyond $1T as Paris Agreement targets require.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3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Carbon Credits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Dimension 3: leakage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Does the reduction cause emissions elsewhere?</a:t>
            </a:r>
            <a:r>
              <a:rPr sz="1600">
                <a:solidFill>
                  <a:srgbClr val="1A1D23"/>
                </a:solidFill>
                <a:latin typeface="Calibri"/>
              </a:rPr>
              <a:t> Protecting forest in area A may push deforestation to area B. Net reduction: less than claimed.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REDD+ is particularly vulnerable.</a:t>
            </a:r>
            <a:r>
              <a:rPr sz="1600">
                <a:solidFill>
                  <a:srgbClr val="1A1D23"/>
                </a:solidFill>
                <a:latin typeface="Calibri"/>
              </a:rPr>
              <a:t> Driver of deforestation (agricultural demand) doesn't disappear. Moves somewhere.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Current handling.</a:t>
            </a:r>
            <a:r>
              <a:rPr sz="1600">
                <a:solidFill>
                  <a:srgbClr val="1A1D23"/>
                </a:solidFill>
                <a:latin typeface="Calibri"/>
              </a:rPr>
              <a:t> Methodologies attempt to discount for leakage. But estimates often based on narrow geographic scope.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Substrate approach.</a:t>
            </a:r>
            <a:r>
              <a:rPr sz="1600">
                <a:solidFill>
                  <a:srgbClr val="1A1D23"/>
                </a:solidFill>
                <a:latin typeface="Calibri"/>
              </a:rPr>
              <a:t> Regional and national satellite monitoring. Signed attestations from multiple independent analysts. Leakage becomes measurable.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Difficult.</a:t>
            </a:r>
            <a:r>
              <a:rPr sz="1600">
                <a:solidFill>
                  <a:srgbClr val="1A1D23"/>
                </a:solidFill>
                <a:latin typeface="Calibri"/>
              </a:rPr>
              <a:t> Leakage is the hardest of the four dimensions. Requires macro-economic modeling plus satellite data.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30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Carbon Credits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Dimension 4: measurement accuracy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Is the claimed reduction correctly measured?</a:t>
            </a:r>
            <a:r>
              <a:rPr sz="1600">
                <a:solidFill>
                  <a:srgbClr val="1A1D23"/>
                </a:solidFill>
                <a:latin typeface="Calibri"/>
              </a:rPr>
              <a:t> Satellite-based forest biomass measurement has error bars. Gas emissions from landfills are estimates, not direct measurements.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Methodology matters.</a:t>
            </a:r>
            <a:r>
              <a:rPr sz="1600">
                <a:solidFill>
                  <a:srgbClr val="1A1D23"/>
                </a:solidFill>
                <a:latin typeface="Calibri"/>
              </a:rPr>
              <a:t> Same forest can produce different carbon estimates depending on which allometric equations are used.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Current handling.</a:t>
            </a:r>
            <a:r>
              <a:rPr sz="1600">
                <a:solidFill>
                  <a:srgbClr val="1A1D23"/>
                </a:solidFill>
                <a:latin typeface="Calibri"/>
              </a:rPr>
              <a:t> Methodology specifies measurement approach. VVB verifies adherence.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Substrate approach.</a:t>
            </a:r>
            <a:r>
              <a:rPr sz="1600">
                <a:solidFill>
                  <a:srgbClr val="1A1D23"/>
                </a:solidFill>
                <a:latin typeface="Calibri"/>
              </a:rPr>
              <a:t> Raw measurement data signed by sensors / instruments. Analysis scripts signed. Re-computation possible by any party.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Most tractable dimension.</a:t>
            </a:r>
            <a:r>
              <a:rPr sz="1600">
                <a:solidFill>
                  <a:srgbClr val="1A1D23"/>
                </a:solidFill>
                <a:latin typeface="Calibri"/>
              </a:rPr>
              <a:t> Independent data + signed chain makes measurement accuracy most verifiable of the four.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31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Carbon Credits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Four-dimension scoring: which projects meet integrity?</a:t>
            </a:r>
          </a:p>
        </p:txBody>
      </p:sp>
      <p:pic>
        <p:nvPicPr>
          <p:cNvPr id="5" name="Picture 4" descr="chart_dimensions_scorin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3634" y="1828800"/>
            <a:ext cx="10124426" cy="384048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48640" y="6217920"/>
            <a:ext cx="11064240" cy="274320"/>
          </a:xfrm>
          <a:prstGeom prst="rect">
            <a:avLst/>
          </a:prstGeom>
          <a:noFill/>
        </p:spPr>
        <p:txBody>
          <a:bodyPr wrap="square" lIns="109728" rIns="109728" tIns="54864" bIns="54864" anchor="t">
            <a:spAutoFit/>
          </a:bodyPr>
          <a:lstStyle/>
          <a:p>
            <a:pPr algn="ctr">
              <a:defRPr>
                <a:solidFill>
                  <a:srgbClr val="64748B"/>
                </a:solidFill>
              </a:defRPr>
            </a:pPr>
            <a:r>
              <a:rPr sz="1000" b="0" i="1">
                <a:solidFill>
                  <a:srgbClr val="64748B"/>
                </a:solidFill>
                <a:latin typeface="Calibri"/>
              </a:rPr>
              <a:t>A credit can only be high-integrity if all four dimensions meet the threshold.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32 / 75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Carbon Credits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16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5760720"/>
            <a:ext cx="12191695" cy="73152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828800"/>
            <a:ext cx="3657600" cy="914400"/>
          </a:xfrm>
          <a:prstGeom prst="rect">
            <a:avLst/>
          </a:prstGeom>
          <a:noFill/>
        </p:spPr>
        <p:txBody>
          <a:bodyPr wrap="square" lIns="109728" rIns="109728" tIns="54864" bIns="54864" anchor="t">
            <a:spAutoFit/>
          </a:bodyPr>
          <a:lstStyle/>
          <a:p>
            <a:pPr algn="l">
              <a:defRPr>
                <a:solidFill>
                  <a:srgbClr val="00D4A8"/>
                </a:solidFill>
              </a:defRPr>
            </a:pPr>
            <a:r>
              <a:rPr sz="1800" b="1" i="0">
                <a:solidFill>
                  <a:srgbClr val="00D4A8"/>
                </a:solidFill>
                <a:latin typeface="Calibri"/>
              </a:rPr>
              <a:t>Section 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468880"/>
            <a:ext cx="1069848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FFFFFF"/>
                </a:solidFill>
              </a:defRPr>
            </a:pPr>
            <a:r>
              <a:rPr sz="4400" b="1">
                <a:solidFill>
                  <a:srgbClr val="FFFFFF"/>
                </a:solidFill>
                <a:latin typeface="Calibri"/>
              </a:rPr>
              <a:t>Trust-Anchored Attestation Architecture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4389120"/>
            <a:ext cx="1069848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C3EFE3"/>
                </a:solidFill>
              </a:defRPr>
            </a:pPr>
            <a:r>
              <a:rPr sz="2000" i="0">
                <a:solidFill>
                  <a:srgbClr val="C3EFE3"/>
                </a:solidFill>
                <a:latin typeface="Calibri"/>
              </a:rPr>
              <a:t>Signed attestations at each step. Multi-party. Cryptographic.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33 / 75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Carbon Credits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Multi-party attestation stack</a:t>
            </a:r>
          </a:p>
        </p:txBody>
      </p:sp>
      <p:pic>
        <p:nvPicPr>
          <p:cNvPr id="5" name="Picture 4" descr="chart_attestation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6460" y="1828800"/>
            <a:ext cx="9138775" cy="384048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48640" y="6217920"/>
            <a:ext cx="11064240" cy="274320"/>
          </a:xfrm>
          <a:prstGeom prst="rect">
            <a:avLst/>
          </a:prstGeom>
          <a:noFill/>
        </p:spPr>
        <p:txBody>
          <a:bodyPr wrap="square" lIns="109728" rIns="109728" tIns="54864" bIns="54864" anchor="t">
            <a:spAutoFit/>
          </a:bodyPr>
          <a:lstStyle/>
          <a:p>
            <a:pPr algn="ctr">
              <a:defRPr>
                <a:solidFill>
                  <a:srgbClr val="64748B"/>
                </a:solidFill>
              </a:defRPr>
            </a:pPr>
            <a:r>
              <a:rPr sz="1000" b="0" i="1">
                <a:solidFill>
                  <a:srgbClr val="64748B"/>
                </a:solidFill>
                <a:latin typeface="Calibri"/>
              </a:rPr>
              <a:t>Each primary source cross-signed by an independent attesting party.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34 / 75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Carbon Credits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Signed attestations at each step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Satellite data signed at source.</a:t>
            </a:r>
            <a:r>
              <a:rPr sz="1600">
                <a:solidFill>
                  <a:srgbClr val="1A1D23"/>
                </a:solidFill>
                <a:latin typeface="Calibri"/>
              </a:rPr>
              <a:t> NASA MODIS / ESA Sentinel / Planet Labs sign their data cryptographically at acquisition.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Field measurements signed by field teams.</a:t>
            </a:r>
            <a:r>
              <a:rPr sz="1600">
                <a:solidFill>
                  <a:srgbClr val="1A1D23"/>
                </a:solidFill>
                <a:latin typeface="Calibri"/>
              </a:rPr>
              <a:t> Independent field scientists not affiliated with project developer sign observations at collection.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Analytical models signed.</a:t>
            </a:r>
            <a:r>
              <a:rPr sz="1600">
                <a:solidFill>
                  <a:srgbClr val="1A1D23"/>
                </a:solidFill>
                <a:latin typeface="Calibri"/>
              </a:rPr>
              <a:t> Peer-reviewed counterfactual models with signed implementations. Re-runnable by any party.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Auditor signatures carry reputation.</a:t>
            </a:r>
            <a:r>
              <a:rPr sz="1600">
                <a:solidFill>
                  <a:srgbClr val="1A1D23"/>
                </a:solidFill>
                <a:latin typeface="Calibri"/>
              </a:rPr>
              <a:t> VVB signature has computable auditor reputation score attached.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Registry issuance signed with state.</a:t>
            </a:r>
            <a:r>
              <a:rPr sz="1600">
                <a:solidFill>
                  <a:srgbClr val="1A1D23"/>
                </a:solidFill>
                <a:latin typeface="Calibri"/>
              </a:rPr>
              <a:t> Full attestation chain preserved. Buyer sees the whole chain, not just the final claim.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35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Carbon Credits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Adding independent attestations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NASA signs satellite observations.</a:t>
            </a:r>
            <a:r>
              <a:rPr sz="1600">
                <a:solidFill>
                  <a:srgbClr val="1A1D23"/>
                </a:solidFill>
                <a:latin typeface="Calibri"/>
              </a:rPr>
              <a:t> Public NASA key. Data cannot be altered post-acquisition without breaking signature.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ESA provides independent satellite attestation.</a:t>
            </a:r>
            <a:r>
              <a:rPr sz="1600">
                <a:solidFill>
                  <a:srgbClr val="1A1D23"/>
                </a:solidFill>
                <a:latin typeface="Calibri"/>
              </a:rPr>
              <a:t> Cross-verification with NASA data. Two independent space agencies. Hard to compromise both.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Academic research groups.</a:t>
            </a:r>
            <a:r>
              <a:rPr sz="1600">
                <a:solidFill>
                  <a:srgbClr val="1A1D23"/>
                </a:solidFill>
                <a:latin typeface="Calibri"/>
              </a:rPr>
              <a:t> University forest science departments sign independent analyses.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NGO monitors.</a:t>
            </a:r>
            <a:r>
              <a:rPr sz="1600">
                <a:solidFill>
                  <a:srgbClr val="1A1D23"/>
                </a:solidFill>
                <a:latin typeface="Calibri"/>
              </a:rPr>
              <a:t> Global Forest Watch, Environmental Defense Fund sign independent project reviews.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Each signature is a TRUST edge.</a:t>
            </a:r>
            <a:r>
              <a:rPr sz="1600">
                <a:solidFill>
                  <a:srgbClr val="1A1D23"/>
                </a:solidFill>
                <a:latin typeface="Calibri"/>
              </a:rPr>
              <a:t> Buyer's trust graph decides how to weight each party.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36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Carbon Credits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The buyer's trust computation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Query: 'What's my exposure to project X's integrity?'</a:t>
            </a:r>
            <a:r>
              <a:rPr sz="1600">
                <a:solidFill>
                  <a:srgbClr val="1A1D23"/>
                </a:solidFill>
                <a:latin typeface="Calibri"/>
              </a:rPr>
              <a:t/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Walk the trust graph.</a:t>
            </a:r>
            <a:r>
              <a:rPr sz="1600">
                <a:solidFill>
                  <a:srgbClr val="1A1D23"/>
                </a:solidFill>
                <a:latin typeface="Calibri"/>
              </a:rPr>
              <a:t> How trustworthy is the VVB? What's NASA's trust weight on their satellite observations? How reliable is the counterfactual model's underlying data?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Aggregate across independent attestations.</a:t>
            </a:r>
            <a:r>
              <a:rPr sz="1600">
                <a:solidFill>
                  <a:srgbClr val="1A1D23"/>
                </a:solidFill>
                <a:latin typeface="Calibri"/>
              </a:rPr>
              <a:t> Multiple signing parties reduce risk of single-source failure.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Apply integrity thresholds.</a:t>
            </a:r>
            <a:r>
              <a:rPr sz="1600">
                <a:solidFill>
                  <a:srgbClr val="1A1D23"/>
                </a:solidFill>
                <a:latin typeface="Calibri"/>
              </a:rPr>
              <a:t> Below threshold: credit rejected. Above: accept at computed confidence.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Result: per-credit quality score.</a:t>
            </a:r>
            <a:r>
              <a:rPr sz="1600">
                <a:solidFill>
                  <a:srgbClr val="1A1D23"/>
                </a:solidFill>
                <a:latin typeface="Calibri"/>
              </a:rPr>
              <a:t> Not issued by registry; computed by buyer from signed evidence.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37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Carbon Credits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What this changes for buyers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Independent verification of integrity.</a:t>
            </a:r>
            <a:r>
              <a:rPr sz="1600">
                <a:solidFill>
                  <a:srgbClr val="1A1D23"/>
                </a:solidFill>
                <a:latin typeface="Calibri"/>
              </a:rPr>
              <a:t> No longer dependent on registry attestation alone.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Computable quality scores.</a:t>
            </a:r>
            <a:r>
              <a:rPr sz="1600">
                <a:solidFill>
                  <a:srgbClr val="1A1D23"/>
                </a:solidFill>
                <a:latin typeface="Calibri"/>
              </a:rPr>
              <a:t> Can filter credits by integrity threshold. Rejected bad credits before purchase.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Reduced reputational risk.</a:t>
            </a:r>
            <a:r>
              <a:rPr sz="1600">
                <a:solidFill>
                  <a:srgbClr val="1A1D23"/>
                </a:solidFill>
                <a:latin typeface="Calibri"/>
              </a:rPr>
              <a:t> If buyer's public commitment includes integrity standards, they can prove which credits met them.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Better pricing signal.</a:t>
            </a:r>
            <a:r>
              <a:rPr sz="1600">
                <a:solidFill>
                  <a:srgbClr val="1A1D23"/>
                </a:solidFill>
                <a:latin typeface="Calibri"/>
              </a:rPr>
              <a:t> Market can distinguish high-integrity from low-integrity credits. Prices diverge appropriately.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Aligned with regulator direction.</a:t>
            </a:r>
            <a:r>
              <a:rPr sz="1600">
                <a:solidFill>
                  <a:srgbClr val="1A1D23"/>
                </a:solidFill>
                <a:latin typeface="Calibri"/>
              </a:rPr>
              <a:t> EU Green Claims Directive, SEC climate disclosure rules require verifiable claims.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38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Carbon Credits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What this changes for projects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Higher-integrity projects command premium prices.</a:t>
            </a:r>
            <a:r>
              <a:rPr sz="1600">
                <a:solidFill>
                  <a:srgbClr val="1A1D23"/>
                </a:solidFill>
                <a:latin typeface="Calibri"/>
              </a:rPr>
              <a:t> Market differentiates. Pays for substance.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Lower-integrity projects struggle to sell.</a:t>
            </a:r>
            <a:r>
              <a:rPr sz="1600">
                <a:solidFill>
                  <a:srgbClr val="1A1D23"/>
                </a:solidFill>
                <a:latin typeface="Calibri"/>
              </a:rPr>
              <a:t> Market de-funds them. Projects improve or exit.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Independent verification raises bar.</a:t>
            </a:r>
            <a:r>
              <a:rPr sz="1600">
                <a:solidFill>
                  <a:srgbClr val="1A1D23"/>
                </a:solidFill>
                <a:latin typeface="Calibri"/>
              </a:rPr>
              <a:t> Project developers must actually deliver. Documentation theater insufficient.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Collaboration with data sources.</a:t>
            </a:r>
            <a:r>
              <a:rPr sz="1600">
                <a:solidFill>
                  <a:srgbClr val="1A1D23"/>
                </a:solidFill>
                <a:latin typeface="Calibri"/>
              </a:rPr>
              <a:t> Projects partner with NASA, ESA, academic groups. Transparency becomes a selling point.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Smaller projects can compete.</a:t>
            </a:r>
            <a:r>
              <a:rPr sz="1600">
                <a:solidFill>
                  <a:srgbClr val="1A1D23"/>
                </a:solidFill>
                <a:latin typeface="Calibri"/>
              </a:rPr>
              <a:t> If they meet integrity bar, attestation chain levels the playing field.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39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Carbon Credits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Agenda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1. How the VCM works.</a:t>
            </a:r>
            <a:r>
              <a:rPr sz="1600">
                <a:solidFill>
                  <a:srgbClr val="1A1D23"/>
                </a:solidFill>
                <a:latin typeface="Calibri"/>
              </a:rPr>
              <a:t> Credit lifecycle, market sizing, registries, methodologies.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2. The phantom credit problem.</a:t>
            </a:r>
            <a:r>
              <a:rPr sz="1600">
                <a:solidFill>
                  <a:srgbClr val="1A1D23"/>
                </a:solidFill>
                <a:latin typeface="Calibri"/>
              </a:rPr>
              <a:t> West et al 2023, Guardian investigation, other evidence.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3. Why current verification fails.</a:t>
            </a:r>
            <a:r>
              <a:rPr sz="1600">
                <a:solidFill>
                  <a:srgbClr val="1A1D23"/>
                </a:solidFill>
                <a:latin typeface="Calibri"/>
              </a:rPr>
              <a:t> Verifier selection, registry competition, information asymmetry.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4. The four integrity dimensions.</a:t>
            </a:r>
            <a:r>
              <a:rPr sz="1600">
                <a:solidFill>
                  <a:srgbClr val="1A1D23"/>
                </a:solidFill>
                <a:latin typeface="Calibri"/>
              </a:rPr>
              <a:t> Additionality, permanence, leakage, measurement.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5. Trust-anchored attestation architecture.</a:t>
            </a:r>
            <a:r>
              <a:rPr sz="1600">
                <a:solidFill>
                  <a:srgbClr val="1A1D23"/>
                </a:solidFill>
                <a:latin typeface="Calibri"/>
              </a:rPr>
              <a:t> Signed attestations at each step; buyer's trust computation.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6. Auditor reputation weighting.</a:t>
            </a:r>
            <a:r>
              <a:rPr sz="1600">
                <a:solidFill>
                  <a:srgbClr val="1A1D23"/>
                </a:solidFill>
                <a:latin typeface="Calibri"/>
              </a:rPr>
              <a:t> From reputation-opaque to reputation-computable.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7. Integration with ICVCM + VCMI.</a:t>
            </a:r>
            <a:r>
              <a:rPr sz="1600">
                <a:solidFill>
                  <a:srgbClr val="1A1D23"/>
                </a:solidFill>
                <a:latin typeface="Calibri"/>
              </a:rPr>
              <a:t> How the substrate composes with existing standards.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8. Worked example.</a:t>
            </a:r>
            <a:r>
              <a:rPr sz="1600">
                <a:solidFill>
                  <a:srgbClr val="1A1D23"/>
                </a:solidFill>
                <a:latin typeface="Calibri"/>
              </a:rPr>
              <a:t> Evaluating a REDD+ credit batch end-to-end.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4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Carbon Credits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16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5760720"/>
            <a:ext cx="12191695" cy="73152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828800"/>
            <a:ext cx="3657600" cy="914400"/>
          </a:xfrm>
          <a:prstGeom prst="rect">
            <a:avLst/>
          </a:prstGeom>
          <a:noFill/>
        </p:spPr>
        <p:txBody>
          <a:bodyPr wrap="square" lIns="109728" rIns="109728" tIns="54864" bIns="54864" anchor="t">
            <a:spAutoFit/>
          </a:bodyPr>
          <a:lstStyle/>
          <a:p>
            <a:pPr algn="l">
              <a:defRPr>
                <a:solidFill>
                  <a:srgbClr val="00D4A8"/>
                </a:solidFill>
              </a:defRPr>
            </a:pPr>
            <a:r>
              <a:rPr sz="1800" b="1" i="0">
                <a:solidFill>
                  <a:srgbClr val="00D4A8"/>
                </a:solidFill>
                <a:latin typeface="Calibri"/>
              </a:rPr>
              <a:t>Section 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468880"/>
            <a:ext cx="1069848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FFFFFF"/>
                </a:solidFill>
              </a:defRPr>
            </a:pPr>
            <a:r>
              <a:rPr sz="4400" b="1">
                <a:solidFill>
                  <a:srgbClr val="FFFFFF"/>
                </a:solidFill>
                <a:latin typeface="Calibri"/>
              </a:rPr>
              <a:t>Auditor Reputation Weighting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4389120"/>
            <a:ext cx="1069848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C3EFE3"/>
                </a:solidFill>
              </a:defRPr>
            </a:pPr>
            <a:r>
              <a:rPr sz="2000" i="0">
                <a:solidFill>
                  <a:srgbClr val="C3EFE3"/>
                </a:solidFill>
                <a:latin typeface="Calibri"/>
              </a:rPr>
              <a:t>From reputation-opaque to reputation-computable.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40 / 75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Carbon Credits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The current reputation signal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Accredited VVBs are all formally equal.</a:t>
            </a:r>
            <a:r>
              <a:rPr sz="1600">
                <a:solidFill>
                  <a:srgbClr val="1A1D23"/>
                </a:solidFill>
                <a:latin typeface="Calibri"/>
              </a:rPr>
              <a:t> If accredited by ANSI / UKAS / DAKKS, can sign any methodology.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Buyers cannot tell good from bad VVBs.</a:t>
            </a:r>
            <a:r>
              <a:rPr sz="1600">
                <a:solidFill>
                  <a:srgbClr val="1A1D23"/>
                </a:solidFill>
                <a:latin typeface="Calibri"/>
              </a:rPr>
              <a:t> No public track record of VVB quality.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Rating agencies (BeZero, Sylvera, Calyx) try to fill gap.</a:t>
            </a:r>
            <a:r>
              <a:rPr sz="1600">
                <a:solidFill>
                  <a:srgbClr val="1A1D23"/>
                </a:solidFill>
                <a:latin typeface="Calibri"/>
              </a:rPr>
              <a:t> But their data is proprietary, non-cryptographic, and based on same sources as registries.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Whistleblowers surface egregious cases.</a:t>
            </a:r>
            <a:r>
              <a:rPr sz="1600">
                <a:solidFill>
                  <a:srgbClr val="1A1D23"/>
                </a:solidFill>
                <a:latin typeface="Calibri"/>
              </a:rPr>
              <a:t> E.g., Verra CEO resignation May 2023. But systemic quality differences invisible.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Substrate-based reputation fixes this.</a:t>
            </a:r>
            <a:r>
              <a:rPr sz="1600">
                <a:solidFill>
                  <a:srgbClr val="1A1D23"/>
                </a:solidFill>
                <a:latin typeface="Calibri"/>
              </a:rPr>
              <a:t> Track record made visible, auditable, cryptographically tied to signatures.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41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Carbon Credits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Auditor reputation: how often claims survive?</a:t>
            </a:r>
          </a:p>
        </p:txBody>
      </p:sp>
      <p:pic>
        <p:nvPicPr>
          <p:cNvPr id="5" name="Picture 4" descr="chart_auditor_rep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7700" y="1828800"/>
            <a:ext cx="8136294" cy="36576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48640" y="6217920"/>
            <a:ext cx="11064240" cy="274320"/>
          </a:xfrm>
          <a:prstGeom prst="rect">
            <a:avLst/>
          </a:prstGeom>
          <a:noFill/>
        </p:spPr>
        <p:txBody>
          <a:bodyPr wrap="square" lIns="109728" rIns="109728" tIns="54864" bIns="54864" anchor="t">
            <a:spAutoFit/>
          </a:bodyPr>
          <a:lstStyle/>
          <a:p>
            <a:pPr algn="ctr">
              <a:defRPr>
                <a:solidFill>
                  <a:srgbClr val="64748B"/>
                </a:solidFill>
              </a:defRPr>
            </a:pPr>
            <a:r>
              <a:rPr sz="1000" b="0" i="1">
                <a:solidFill>
                  <a:srgbClr val="64748B"/>
                </a:solidFill>
                <a:latin typeface="Calibri"/>
              </a:rPr>
              <a:t>Illustrative. Reputation = correlation between auditor's approvals and post-issuance independent verification outcomes.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42 / 75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Carbon Credits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Substrate-based verifier reputation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For each VVB, compute over their signature history.</a:t>
            </a:r>
            <a:r>
              <a:rPr sz="1600">
                <a:solidFill>
                  <a:srgbClr val="1A1D23"/>
                </a:solidFill>
                <a:latin typeface="Calibri"/>
              </a:rPr>
              <a:t> How often did their approvals correspond to claims that survived post-issuance independent verification?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Track cumulative behavior.</a:t>
            </a:r>
            <a:r>
              <a:rPr sz="1600">
                <a:solidFill>
                  <a:srgbClr val="1A1D23"/>
                </a:solidFill>
                <a:latin typeface="Calibri"/>
              </a:rPr>
              <a:t> VVBs with consistently high-integrity approvals earn higher reputation.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VVBs approving too loosely face consequences.</a:t>
            </a:r>
            <a:r>
              <a:rPr sz="1600">
                <a:solidFill>
                  <a:srgbClr val="1A1D23"/>
                </a:solidFill>
                <a:latin typeface="Calibri"/>
              </a:rPr>
              <a:t> Reputation drops; buyers discount their signatures; registry market share declines.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Reputation per methodology.</a:t>
            </a:r>
            <a:r>
              <a:rPr sz="1600">
                <a:solidFill>
                  <a:srgbClr val="1A1D23"/>
                </a:solidFill>
                <a:latin typeface="Calibri"/>
              </a:rPr>
              <a:t> VVB can be good at forestry but poor at renewables. Per-domain reputation, not global.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Reputation as computed function.</a:t>
            </a:r>
            <a:r>
              <a:rPr sz="1600">
                <a:solidFill>
                  <a:srgbClr val="1A1D23"/>
                </a:solidFill>
                <a:latin typeface="Calibri"/>
              </a:rPr>
              <a:t> Not opinion. Not PR. Historical data analysis, cryptographically verifiable.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43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Carbon Credits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The computation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Collect VVB's signature history.</a:t>
            </a:r>
            <a:r>
              <a:rPr sz="1600">
                <a:solidFill>
                  <a:srgbClr val="1A1D23"/>
                </a:solidFill>
                <a:latin typeface="Calibri"/>
              </a:rPr>
              <a:t> All approvals over past 5-10 years.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For each approval, track post-issuance outcome.</a:t>
            </a:r>
            <a:r>
              <a:rPr sz="1600">
                <a:solidFill>
                  <a:srgbClr val="1A1D23"/>
                </a:solidFill>
                <a:latin typeface="Calibri"/>
              </a:rPr>
              <a:t> Did credits survive independent review? Was project re-verified? Did underlying claims hold up?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Multi-factor reputation.</a:t>
            </a:r>
            <a:r>
              <a:rPr sz="1600">
                <a:solidFill>
                  <a:srgbClr val="1A1D23"/>
                </a:solidFill>
                <a:latin typeface="Calibri"/>
              </a:rPr>
              <a:t> Integrity survival rate × volume × recency × domain.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Trust graph aggregation.</a:t>
            </a:r>
            <a:r>
              <a:rPr sz="1600">
                <a:solidFill>
                  <a:srgbClr val="1A1D23"/>
                </a:solidFill>
                <a:latin typeface="Calibri"/>
              </a:rPr>
              <a:t> Other trusted parties' reputation scores for the VVB.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Result: single number per (VVB, methodology, vintage) triple.</a:t>
            </a:r>
            <a:r>
              <a:rPr sz="1600">
                <a:solidFill>
                  <a:srgbClr val="1A1D23"/>
                </a:solidFill>
                <a:latin typeface="Calibri"/>
              </a:rPr>
              <a:t> Buyer's trust-weighted evaluation of the VVB's work.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44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Carbon Credits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What this changes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VVB quality becomes market-visible.</a:t>
            </a:r>
            <a:r>
              <a:rPr sz="1600">
                <a:solidFill>
                  <a:srgbClr val="1A1D23"/>
                </a:solidFill>
                <a:latin typeface="Calibri"/>
              </a:rPr>
              <a:t> Buyers can select VVBs with high integrity scores.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Project developers reconsider VVB choice.</a:t>
            </a:r>
            <a:r>
              <a:rPr sz="1600">
                <a:solidFill>
                  <a:srgbClr val="1A1D23"/>
                </a:solidFill>
                <a:latin typeface="Calibri"/>
              </a:rPr>
              <a:t> Using a low-reputation VVB may mean credits don't sell. Economic pressure toward rigor.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Bad VVBs either improve or exit.</a:t>
            </a:r>
            <a:r>
              <a:rPr sz="1600">
                <a:solidFill>
                  <a:srgbClr val="1A1D23"/>
                </a:solidFill>
                <a:latin typeface="Calibri"/>
              </a:rPr>
              <a:t> Market selection against low-quality verification.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New VVBs face initial opacity.</a:t>
            </a:r>
            <a:r>
              <a:rPr sz="1600">
                <a:solidFill>
                  <a:srgbClr val="1A1D23"/>
                </a:solidFill>
                <a:latin typeface="Calibri"/>
              </a:rPr>
              <a:t> But substrate provides path to build reputation transparently.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The auditor profession rises.</a:t>
            </a:r>
            <a:r>
              <a:rPr sz="1600">
                <a:solidFill>
                  <a:srgbClr val="1A1D23"/>
                </a:solidFill>
                <a:latin typeface="Calibri"/>
              </a:rPr>
              <a:t> Good auditors earn higher trust. Opaque market becomes meritocratic.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45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Carbon Credits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The ecosystem effect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Project developer choice of VVB becomes quality signal.</a:t>
            </a:r>
            <a:r>
              <a:rPr sz="1600">
                <a:solidFill>
                  <a:srgbClr val="1A1D23"/>
                </a:solidFill>
                <a:latin typeface="Calibri"/>
              </a:rPr>
              <a:t> Project using top-reputation VVB + willing to pay for rigor is signaling quality.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Project developer choice of registry becomes quality signal.</a:t>
            </a:r>
            <a:r>
              <a:rPr sz="1600">
                <a:solidFill>
                  <a:srgbClr val="1A1D23"/>
                </a:solidFill>
                <a:latin typeface="Calibri"/>
              </a:rPr>
              <a:t> Registry reputation matters; race to the bottom reverses.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Buyer selection criteria.</a:t>
            </a:r>
            <a:r>
              <a:rPr sz="1600">
                <a:solidFill>
                  <a:srgbClr val="1A1D23"/>
                </a:solidFill>
                <a:latin typeface="Calibri"/>
              </a:rPr>
              <a:t> Buyers can require 'VVB reputation &gt; 0.85' + 'registry reputation &gt; 0.8' + 'multi-party attestation.'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Self-reinforcing.</a:t>
            </a:r>
            <a:r>
              <a:rPr sz="1600">
                <a:solidFill>
                  <a:srgbClr val="1A1D23"/>
                </a:solidFill>
                <a:latin typeface="Calibri"/>
              </a:rPr>
              <a:t> Low-integrity projects exit. High-integrity projects command premium.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Over time.</a:t>
            </a:r>
            <a:r>
              <a:rPr sz="1600">
                <a:solidFill>
                  <a:srgbClr val="1A1D23"/>
                </a:solidFill>
                <a:latin typeface="Calibri"/>
              </a:rPr>
              <a:t> The phantom credit problem resolves structurally. Market equilibrium shifts toward integrity.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46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Carbon Credits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16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5760720"/>
            <a:ext cx="12191695" cy="73152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828800"/>
            <a:ext cx="3657600" cy="914400"/>
          </a:xfrm>
          <a:prstGeom prst="rect">
            <a:avLst/>
          </a:prstGeom>
          <a:noFill/>
        </p:spPr>
        <p:txBody>
          <a:bodyPr wrap="square" lIns="109728" rIns="109728" tIns="54864" bIns="54864" anchor="t">
            <a:spAutoFit/>
          </a:bodyPr>
          <a:lstStyle/>
          <a:p>
            <a:pPr algn="l">
              <a:defRPr>
                <a:solidFill>
                  <a:srgbClr val="00D4A8"/>
                </a:solidFill>
              </a:defRPr>
            </a:pPr>
            <a:r>
              <a:rPr sz="1800" b="1" i="0">
                <a:solidFill>
                  <a:srgbClr val="00D4A8"/>
                </a:solidFill>
                <a:latin typeface="Calibri"/>
              </a:rPr>
              <a:t>Section 7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468880"/>
            <a:ext cx="1069848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FFFFFF"/>
                </a:solidFill>
              </a:defRPr>
            </a:pPr>
            <a:r>
              <a:rPr sz="4400" b="1">
                <a:solidFill>
                  <a:srgbClr val="FFFFFF"/>
                </a:solidFill>
                <a:latin typeface="Calibri"/>
              </a:rPr>
              <a:t>Integration with ICVCM and VCMI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4389120"/>
            <a:ext cx="1069848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C3EFE3"/>
                </a:solidFill>
              </a:defRPr>
            </a:pPr>
            <a:r>
              <a:rPr sz="2000" i="0">
                <a:solidFill>
                  <a:srgbClr val="C3EFE3"/>
                </a:solidFill>
                <a:latin typeface="Calibri"/>
              </a:rPr>
              <a:t>How Quidnug composes with existing standards.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47 / 75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Carbon Credits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Quidnug composing with ICVCM + VCMI</a:t>
            </a:r>
          </a:p>
        </p:txBody>
      </p:sp>
      <p:pic>
        <p:nvPicPr>
          <p:cNvPr id="5" name="Picture 4" descr="chart_icvc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6341" y="1828800"/>
            <a:ext cx="9399012" cy="36576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48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Carbon Credits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ICVCM Core Carbon Principles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Integrity Council for the Voluntary Carbon Market.</a:t>
            </a:r>
            <a:r>
              <a:rPr sz="1600">
                <a:solidFill>
                  <a:srgbClr val="1A1D23"/>
                </a:solidFill>
                <a:latin typeface="Calibri"/>
              </a:rPr>
              <a:t> Launched 2023 with 10 Core Carbon Principles (CCPs).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Supply-side standard.</a:t>
            </a:r>
            <a:r>
              <a:rPr sz="1600">
                <a:solidFill>
                  <a:srgbClr val="1A1D23"/>
                </a:solidFill>
                <a:latin typeface="Calibri"/>
              </a:rPr>
              <a:t> Certifies methodologies as meeting CCP integrity requirements.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10 principles.</a:t>
            </a:r>
            <a:r>
              <a:rPr sz="1600">
                <a:solidFill>
                  <a:srgbClr val="1A1D23"/>
                </a:solidFill>
                <a:latin typeface="Calibri"/>
              </a:rPr>
              <a:t> Additionality, permanence, measurement, transparent monitoring, independent verification, no double counting, etc.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Assessment process.</a:t>
            </a:r>
            <a:r>
              <a:rPr sz="1600">
                <a:solidFill>
                  <a:srgbClr val="1A1D23"/>
                </a:solidFill>
                <a:latin typeface="Calibri"/>
              </a:rPr>
              <a:t> ICVCM expert panel reviews methodologies. Approved methodologies receive 'CCP-Approved' label.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Status.</a:t>
            </a:r>
            <a:r>
              <a:rPr sz="1600">
                <a:solidFill>
                  <a:srgbClr val="1A1D23"/>
                </a:solidFill>
                <a:latin typeface="Calibri"/>
              </a:rPr>
              <a:t> ~200 methodologies reviewed as of 2025. Partial list approved. Work ongoing.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49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Carbon Credits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Four claims this talk defends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1. The phantom-credit problem is an attestation architecture problem.</a:t>
            </a:r>
            <a:r>
              <a:rPr sz="1600">
                <a:solidFill>
                  <a:srgbClr val="1A1D23"/>
                </a:solidFill>
                <a:latin typeface="Calibri"/>
              </a:rPr>
              <a:t> Not a methodology tweaking problem. Not a regulatory tweaking problem.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2. Current verification has structural conflicts of interest.</a:t>
            </a:r>
            <a:r>
              <a:rPr sz="1600">
                <a:solidFill>
                  <a:srgbClr val="1A1D23"/>
                </a:solidFill>
                <a:latin typeface="Calibri"/>
              </a:rPr>
              <a:t> Project developer pays the verifier. Market incentives misalign.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3. Multi-party cryptographic attestation plus trust-weighted auditors solve both.</a:t>
            </a:r>
            <a:r>
              <a:rPr sz="1600">
                <a:solidFill>
                  <a:srgbClr val="1A1D23"/>
                </a:solidFill>
                <a:latin typeface="Calibri"/>
              </a:rPr>
              <a:t> No single verifier can approve alone. Auditor reputation becomes computable.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4. This composes with ICVCM + VCMI, not against them.</a:t>
            </a:r>
            <a:r>
              <a:rPr sz="1600">
                <a:solidFill>
                  <a:srgbClr val="1A1D23"/>
                </a:solidFill>
                <a:latin typeface="Calibri"/>
              </a:rPr>
              <a:t> Existing standards become mechanically verifiable rather than aspirational.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5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Carbon Credits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VCMI Claims Code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Voluntary Carbon Markets Integrity Initiative.</a:t>
            </a:r>
            <a:r>
              <a:rPr sz="1600">
                <a:solidFill>
                  <a:srgbClr val="1A1D23"/>
                </a:solidFill>
                <a:latin typeface="Calibri"/>
              </a:rPr>
              <a:t> Launched 2023 alongside ICVCM. Demand-side standard.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Tiered buyer claims.</a:t>
            </a:r>
            <a:r>
              <a:rPr sz="1600">
                <a:solidFill>
                  <a:srgbClr val="1A1D23"/>
                </a:solidFill>
                <a:latin typeface="Calibri"/>
              </a:rPr>
              <a:t> Platinum: retire 90%+ CCP credits. Gold: 60%+. Silver: partial. Each tier signals buyer commitment.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Designed to pair with ICVCM.</a:t>
            </a:r>
            <a:r>
              <a:rPr sz="1600">
                <a:solidFill>
                  <a:srgbClr val="1A1D23"/>
                </a:solidFill>
                <a:latin typeface="Calibri"/>
              </a:rPr>
              <a:t> Supply-side integrity (ICVCM) + demand-side integrity (VCMI) = full-chain integrity.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Corporate adoption.</a:t>
            </a:r>
            <a:r>
              <a:rPr sz="1600">
                <a:solidFill>
                  <a:srgbClr val="1A1D23"/>
                </a:solidFill>
                <a:latin typeface="Calibri"/>
              </a:rPr>
              <a:t> Microsoft, Salesforce among early adopters. Provides framework for credible climate claims.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Alignment with regulation.</a:t>
            </a:r>
            <a:r>
              <a:rPr sz="1600">
                <a:solidFill>
                  <a:srgbClr val="1A1D23"/>
                </a:solidFill>
                <a:latin typeface="Calibri"/>
              </a:rPr>
              <a:t> EU Green Claims Directive aligning with VCMI Claims Code principles.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50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Carbon Credits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How the substrate composes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ICVCM assesses methodologies.</a:t>
            </a:r>
            <a:r>
              <a:rPr sz="1600">
                <a:solidFill>
                  <a:srgbClr val="1A1D23"/>
                </a:solidFill>
                <a:latin typeface="Calibri"/>
              </a:rPr>
              <a:t> Quidnug substrate verifies individual projects within those methodologies.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VCMI defines buyer claims.</a:t>
            </a:r>
            <a:r>
              <a:rPr sz="1600">
                <a:solidFill>
                  <a:srgbClr val="1A1D23"/>
                </a:solidFill>
                <a:latin typeface="Calibri"/>
              </a:rPr>
              <a:t> Quidnug substrate provides cryptographic evidence for those claims.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Standards + substrate together.</a:t>
            </a:r>
            <a:r>
              <a:rPr sz="1600">
                <a:solidFill>
                  <a:srgbClr val="1A1D23"/>
                </a:solidFill>
                <a:latin typeface="Calibri"/>
              </a:rPr>
              <a:t> ICVCM says 'this methodology is eligible.' Quidnug says 'this specific project under that methodology has verifiable attestation chain.'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No conflict, no duplication.</a:t>
            </a:r>
            <a:r>
              <a:rPr sz="1600">
                <a:solidFill>
                  <a:srgbClr val="1A1D23"/>
                </a:solidFill>
                <a:latin typeface="Calibri"/>
              </a:rPr>
              <a:t> ICVCM/VCMI provide the rules. Substrate provides the enforcement.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Existing approvals become verifiable.</a:t>
            </a:r>
            <a:r>
              <a:rPr sz="1600">
                <a:solidFill>
                  <a:srgbClr val="1A1D23"/>
                </a:solidFill>
                <a:latin typeface="Calibri"/>
              </a:rPr>
              <a:t> CCP-Approved methodologies become CCP-Approved-AND-verifiable projects.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51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Carbon Credits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The broader market effect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With substrate deployed.</a:t>
            </a:r>
            <a:r>
              <a:rPr sz="1600">
                <a:solidFill>
                  <a:srgbClr val="1A1D23"/>
                </a:solidFill>
                <a:latin typeface="Calibri"/>
              </a:rPr>
              <a:t> ICVCM approval becomes more credible (methodology-level). VCMI claims become more credible (buyer-level).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Price spreads widen legitimately.</a:t>
            </a:r>
            <a:r>
              <a:rPr sz="1600">
                <a:solidFill>
                  <a:srgbClr val="1A1D23"/>
                </a:solidFill>
                <a:latin typeface="Calibri"/>
              </a:rPr>
              <a:t> High-integrity ICVCM + substrate-verified credits command premium. Low-integrity credits struggle to sell.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Market bifurcation resolved.</a:t>
            </a:r>
            <a:r>
              <a:rPr sz="1600">
                <a:solidFill>
                  <a:srgbClr val="1A1D23"/>
                </a:solidFill>
                <a:latin typeface="Calibri"/>
              </a:rPr>
              <a:t> Current: buyers can't tell integrity. Future: integrity is the primary pricing dimension.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Total market growth.</a:t>
            </a:r>
            <a:r>
              <a:rPr sz="1600">
                <a:solidFill>
                  <a:srgbClr val="1A1D23"/>
                </a:solidFill>
                <a:latin typeface="Calibri"/>
              </a:rPr>
              <a:t> With integrity confidence restored, major buyers return. Market can grow to $10B+ per BNEF optimistic scenario.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Climate impact.</a:t>
            </a:r>
            <a:r>
              <a:rPr sz="1600">
                <a:solidFill>
                  <a:srgbClr val="1A1D23"/>
                </a:solidFill>
                <a:latin typeface="Calibri"/>
              </a:rPr>
              <a:t> If the VCM delivers real reductions at scale, Paris Agreement goals become achievable.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52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Carbon Credits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16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5760720"/>
            <a:ext cx="12191695" cy="73152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828800"/>
            <a:ext cx="3657600" cy="914400"/>
          </a:xfrm>
          <a:prstGeom prst="rect">
            <a:avLst/>
          </a:prstGeom>
          <a:noFill/>
        </p:spPr>
        <p:txBody>
          <a:bodyPr wrap="square" lIns="109728" rIns="109728" tIns="54864" bIns="54864" anchor="t">
            <a:spAutoFit/>
          </a:bodyPr>
          <a:lstStyle/>
          <a:p>
            <a:pPr algn="l">
              <a:defRPr>
                <a:solidFill>
                  <a:srgbClr val="00D4A8"/>
                </a:solidFill>
              </a:defRPr>
            </a:pPr>
            <a:r>
              <a:rPr sz="1800" b="1" i="0">
                <a:solidFill>
                  <a:srgbClr val="00D4A8"/>
                </a:solidFill>
                <a:latin typeface="Calibri"/>
              </a:rPr>
              <a:t>Section 8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468880"/>
            <a:ext cx="1069848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FFFFFF"/>
                </a:solidFill>
              </a:defRPr>
            </a:pPr>
            <a:r>
              <a:rPr sz="4400" b="1">
                <a:solidFill>
                  <a:srgbClr val="FFFFFF"/>
                </a:solidFill>
                <a:latin typeface="Calibri"/>
              </a:rPr>
              <a:t>Worked Example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4389120"/>
            <a:ext cx="1069848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C3EFE3"/>
                </a:solidFill>
              </a:defRPr>
            </a:pPr>
            <a:r>
              <a:rPr sz="2000" i="0">
                <a:solidFill>
                  <a:srgbClr val="C3EFE3"/>
                </a:solidFill>
                <a:latin typeface="Calibri"/>
              </a:rPr>
              <a:t>Evaluating a REDD+ credit batch end-to-end.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53 / 75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Carbon Credits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Worked example: REDD+ credit batch evaluation</a:t>
            </a:r>
          </a:p>
        </p:txBody>
      </p:sp>
      <p:pic>
        <p:nvPicPr>
          <p:cNvPr id="5" name="Picture 4" descr="chart_work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8819" y="1828800"/>
            <a:ext cx="11234057" cy="402336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48640" y="6217920"/>
            <a:ext cx="11064240" cy="274320"/>
          </a:xfrm>
          <a:prstGeom prst="rect">
            <a:avLst/>
          </a:prstGeom>
          <a:noFill/>
        </p:spPr>
        <p:txBody>
          <a:bodyPr wrap="square" lIns="109728" rIns="109728" tIns="54864" bIns="54864" anchor="t">
            <a:spAutoFit/>
          </a:bodyPr>
          <a:lstStyle/>
          <a:p>
            <a:pPr algn="ctr">
              <a:defRPr>
                <a:solidFill>
                  <a:srgbClr val="64748B"/>
                </a:solidFill>
              </a:defRPr>
            </a:pPr>
            <a:r>
              <a:rPr sz="1000" b="0" i="1">
                <a:solidFill>
                  <a:srgbClr val="64748B"/>
                </a:solidFill>
                <a:latin typeface="Calibri"/>
              </a:rPr>
              <a:t>50,000 credits claimed → 32,000 integrity-verified. 36% haircut based on cryptographic trust evaluation.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54 / 75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Carbon Credits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The scenario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REDD+ project in Brazil state of Para.</a:t>
            </a:r>
            <a:r>
              <a:rPr sz="1600">
                <a:solidFill>
                  <a:srgbClr val="1A1D23"/>
                </a:solidFill>
                <a:latin typeface="Calibri"/>
              </a:rPr>
              <a:t> 100,000 hectares, 3-year vintage (2022-2024).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Project claims.</a:t>
            </a:r>
            <a:r>
              <a:rPr sz="1600">
                <a:solidFill>
                  <a:srgbClr val="1A1D23"/>
                </a:solidFill>
                <a:latin typeface="Calibri"/>
              </a:rPr>
              <a:t> Prevented deforestation of 5,000 hectares per year. 1 hectare prevented = ~10 tCO2e. Total: 50,000 credits per year, 150,000 total.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Methodology.</a:t>
            </a:r>
            <a:r>
              <a:rPr sz="1600">
                <a:solidFill>
                  <a:srgbClr val="1A1D23"/>
                </a:solidFill>
                <a:latin typeface="Calibri"/>
              </a:rPr>
              <a:t> Verra VCS VM0007 (avoided deforestation). Revised 2024 post-crisis.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VVB: DNV.</a:t>
            </a:r>
            <a:r>
              <a:rPr sz="1600">
                <a:solidFill>
                  <a:srgbClr val="1A1D23"/>
                </a:solidFill>
                <a:latin typeface="Calibri"/>
              </a:rPr>
              <a:t> Reputation score 0.84 on REDD+ (from substrate-based history).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Buyer: mid-size corporate.</a:t>
            </a:r>
            <a:r>
              <a:rPr sz="1600">
                <a:solidFill>
                  <a:srgbClr val="1A1D23"/>
                </a:solidFill>
                <a:latin typeface="Calibri"/>
              </a:rPr>
              <a:t> Net-zero commitment. Looking to retire 150,000 credits.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55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Carbon Credits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The evaluation chain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Step 1: claim verification against NASA MODIS.</a:t>
            </a:r>
            <a:r>
              <a:rPr sz="1600">
                <a:solidFill>
                  <a:srgbClr val="1A1D23"/>
                </a:solidFill>
                <a:latin typeface="Calibri"/>
              </a:rPr>
              <a:t> Independent satellite data signed by NASA. Historical deforestation rate in area verified. Result: project area lost ~1,200 ha/year baseline.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Step 2: counterfactual modeling.</a:t>
            </a:r>
            <a:r>
              <a:rPr sz="1600">
                <a:solidFill>
                  <a:srgbClr val="1A1D23"/>
                </a:solidFill>
                <a:latin typeface="Calibri"/>
              </a:rPr>
              <a:t> Peer-reviewed additionality model signed by University of Oxford team. Expected deforestation without project: ~3,800 ha/year.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Step 3: observed deforestation during project.</a:t>
            </a:r>
            <a:r>
              <a:rPr sz="1600">
                <a:solidFill>
                  <a:srgbClr val="1A1D23"/>
                </a:solidFill>
                <a:latin typeface="Calibri"/>
              </a:rPr>
              <a:t> NASA satellite shows ~1,100 ha/year during project. Reduction: 2,700 ha/year vs counterfactual.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Step 4: conversion to credits.</a:t>
            </a:r>
            <a:r>
              <a:rPr sz="1600">
                <a:solidFill>
                  <a:srgbClr val="1A1D23"/>
                </a:solidFill>
                <a:latin typeface="Calibri"/>
              </a:rPr>
              <a:t> 2,700 ha × 10 tCO2e = 27,000 tCO2e per year. Total over 3 years: 81,000. Haircut from claim: 46%.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Step 5: leakage + permanence adjustments.</a:t>
            </a:r>
            <a:r>
              <a:rPr sz="1600">
                <a:solidFill>
                  <a:srgbClr val="1A1D23"/>
                </a:solidFill>
                <a:latin typeface="Calibri"/>
              </a:rPr>
              <a:t> Further haircut 5-15%. Final: ~68,000 verifiable credits.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56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Carbon Credits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The decision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Buyer's integrity threshold: 0.70.</a:t>
            </a:r>
            <a:r>
              <a:rPr sz="1600">
                <a:solidFill>
                  <a:srgbClr val="1A1D23"/>
                </a:solidFill>
                <a:latin typeface="Calibri"/>
              </a:rPr>
              <a:t/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Project's computed integrity: 0.78.</a:t>
            </a:r>
            <a:r>
              <a:rPr sz="1600">
                <a:solidFill>
                  <a:srgbClr val="1A1D23"/>
                </a:solidFill>
                <a:latin typeface="Calibri"/>
              </a:rPr>
              <a:t> Above threshold. Credits accepted.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Credit count accepted: 68,000 (not 150,000).</a:t>
            </a:r>
            <a:r>
              <a:rPr sz="1600">
                <a:solidFill>
                  <a:srgbClr val="1A1D23"/>
                </a:solidFill>
                <a:latin typeface="Calibri"/>
              </a:rPr>
              <a:t> 44% haircut relative to original claim.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Pricing.</a:t>
            </a:r>
            <a:r>
              <a:rPr sz="1600">
                <a:solidFill>
                  <a:srgbClr val="1A1D23"/>
                </a:solidFill>
                <a:latin typeface="Calibri"/>
              </a:rPr>
              <a:t> Buyer pays premium ($15-25 per credit vs $3-5 for cheap REDD+). Total: reasonable cost for verified integrity.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Public claim.</a:t>
            </a:r>
            <a:r>
              <a:rPr sz="1600">
                <a:solidFill>
                  <a:srgbClr val="1A1D23"/>
                </a:solidFill>
                <a:latin typeface="Calibri"/>
              </a:rPr>
              <a:t> Buyer can credibly claim 'We retired 68,000 substrate-verified carbon credits.' Cryptographic evidence trail available.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57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Carbon Credits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16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5760720"/>
            <a:ext cx="12191695" cy="73152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828800"/>
            <a:ext cx="3657600" cy="914400"/>
          </a:xfrm>
          <a:prstGeom prst="rect">
            <a:avLst/>
          </a:prstGeom>
          <a:noFill/>
        </p:spPr>
        <p:txBody>
          <a:bodyPr wrap="square" lIns="109728" rIns="109728" tIns="54864" bIns="54864" anchor="t">
            <a:spAutoFit/>
          </a:bodyPr>
          <a:lstStyle/>
          <a:p>
            <a:pPr algn="l">
              <a:defRPr>
                <a:solidFill>
                  <a:srgbClr val="00D4A8"/>
                </a:solidFill>
              </a:defRPr>
            </a:pPr>
            <a:r>
              <a:rPr sz="1800" b="1" i="0">
                <a:solidFill>
                  <a:srgbClr val="00D4A8"/>
                </a:solidFill>
                <a:latin typeface="Calibri"/>
              </a:rPr>
              <a:t>Section 9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468880"/>
            <a:ext cx="1069848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FFFFFF"/>
                </a:solidFill>
              </a:defRPr>
            </a:pPr>
            <a:r>
              <a:rPr sz="4400" b="1">
                <a:solidFill>
                  <a:srgbClr val="FFFFFF"/>
                </a:solidFill>
                <a:latin typeface="Calibri"/>
              </a:rPr>
              <a:t>Adoption and Path Forward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4389120"/>
            <a:ext cx="1069848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C3EFE3"/>
                </a:solidFill>
              </a:defRPr>
            </a:pPr>
            <a:r>
              <a:rPr sz="2000" i="0">
                <a:solidFill>
                  <a:srgbClr val="C3EFE3"/>
                </a:solidFill>
                <a:latin typeface="Calibri"/>
              </a:rPr>
              <a:t>What to do. Who moves first.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58 / 75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Carbon Credits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Who moves first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Major corporate buyers with integrity concerns.</a:t>
            </a:r>
            <a:r>
              <a:rPr sz="1600">
                <a:solidFill>
                  <a:srgbClr val="1A1D23"/>
                </a:solidFill>
                <a:latin typeface="Calibri"/>
              </a:rPr>
              <a:t> Microsoft, Salesforce, Stripe already require substantive integrity evidence. Natural early adopters.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High-quality project developers.</a:t>
            </a:r>
            <a:r>
              <a:rPr sz="1600">
                <a:solidFill>
                  <a:srgbClr val="1A1D23"/>
                </a:solidFill>
                <a:latin typeface="Calibri"/>
              </a:rPr>
              <a:t> Substrate gives them ability to differentiate. Pay more to be verifiably distinct from phantom-credit projects.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Engineered removals.</a:t>
            </a:r>
            <a:r>
              <a:rPr sz="1600">
                <a:solidFill>
                  <a:srgbClr val="1A1D23"/>
                </a:solidFill>
                <a:latin typeface="Calibri"/>
              </a:rPr>
              <a:t> DAC, biochar, mineralization: measurement-driven. Substrate is natural fit.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Nature-based with high integrity.</a:t>
            </a:r>
            <a:r>
              <a:rPr sz="1600">
                <a:solidFill>
                  <a:srgbClr val="1A1D23"/>
                </a:solidFill>
                <a:latin typeface="Calibri"/>
              </a:rPr>
              <a:t> Well-run forest projects with good science. Substrate lets them demonstrate quality.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Sovereign buyers.</a:t>
            </a:r>
            <a:r>
              <a:rPr sz="1600">
                <a:solidFill>
                  <a:srgbClr val="1A1D23"/>
                </a:solidFill>
                <a:latin typeface="Calibri"/>
              </a:rPr>
              <a:t> Singapore's $10B commitment. Tied to integrity standards. Natural use case.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59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Carbon Credits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16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5760720"/>
            <a:ext cx="12191695" cy="73152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828800"/>
            <a:ext cx="3657600" cy="914400"/>
          </a:xfrm>
          <a:prstGeom prst="rect">
            <a:avLst/>
          </a:prstGeom>
          <a:noFill/>
        </p:spPr>
        <p:txBody>
          <a:bodyPr wrap="square" lIns="109728" rIns="109728" tIns="54864" bIns="54864" anchor="t">
            <a:spAutoFit/>
          </a:bodyPr>
          <a:lstStyle/>
          <a:p>
            <a:pPr algn="l">
              <a:defRPr>
                <a:solidFill>
                  <a:srgbClr val="00D4A8"/>
                </a:solidFill>
              </a:defRPr>
            </a:pPr>
            <a:r>
              <a:rPr sz="1800" b="1" i="0">
                <a:solidFill>
                  <a:srgbClr val="00D4A8"/>
                </a:solidFill>
                <a:latin typeface="Calibri"/>
              </a:rPr>
              <a:t>Section 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468880"/>
            <a:ext cx="1069848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FFFFFF"/>
                </a:solidFill>
              </a:defRPr>
            </a:pPr>
            <a:r>
              <a:rPr sz="4400" b="1">
                <a:solidFill>
                  <a:srgbClr val="FFFFFF"/>
                </a:solidFill>
                <a:latin typeface="Calibri"/>
              </a:rPr>
              <a:t>How the VCM Works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4389120"/>
            <a:ext cx="1069848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C3EFE3"/>
                </a:solidFill>
              </a:defRPr>
            </a:pPr>
            <a:r>
              <a:rPr sz="2000" i="0">
                <a:solidFill>
                  <a:srgbClr val="C3EFE3"/>
                </a:solidFill>
                <a:latin typeface="Calibri"/>
              </a:rPr>
              <a:t>Credit lifecycle, market sizing, registries, methodologies.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6 / 75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Carbon Credits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Migration path: 5-year roadmap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Year 1.</a:t>
            </a:r>
            <a:r>
              <a:rPr sz="1600">
                <a:solidFill>
                  <a:srgbClr val="1A1D23"/>
                </a:solidFill>
                <a:latin typeface="Calibri"/>
              </a:rPr>
              <a:t> Pilot with one high-integrity registry (Gold Standard or Puro.earth). 10-20 projects. Full stack: signed attestations, VVB reputation.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Year 2.</a:t>
            </a:r>
            <a:r>
              <a:rPr sz="1600">
                <a:solidFill>
                  <a:srgbClr val="1A1D23"/>
                </a:solidFill>
                <a:latin typeface="Calibri"/>
              </a:rPr>
              <a:t> Corporate buyer pilots. Major buyer requires substrate evidence. Creates market pull for project developers.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Year 3.</a:t>
            </a:r>
            <a:r>
              <a:rPr sz="1600">
                <a:solidFill>
                  <a:srgbClr val="1A1D23"/>
                </a:solidFill>
                <a:latin typeface="Calibri"/>
              </a:rPr>
              <a:t> Registry adoption expands. Verra, Gold Standard, ACR all offer substrate-compatible issuance paths.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Year 4.</a:t>
            </a:r>
            <a:r>
              <a:rPr sz="1600">
                <a:solidFill>
                  <a:srgbClr val="1A1D23"/>
                </a:solidFill>
                <a:latin typeface="Calibri"/>
              </a:rPr>
              <a:t> Substrate becomes differentiating feature. Projects without it face discounted prices.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Year 5.</a:t>
            </a:r>
            <a:r>
              <a:rPr sz="1600">
                <a:solidFill>
                  <a:srgbClr val="1A1D23"/>
                </a:solidFill>
                <a:latin typeface="Calibri"/>
              </a:rPr>
              <a:t> Substrate is standard for high-integrity credits. ICVCM/VCMI recognize substrate-verified claims.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60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Carbon Credits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What to do this year (buyer)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Make substrate a procurement requirement.</a:t>
            </a:r>
            <a:r>
              <a:rPr sz="1600">
                <a:solidFill>
                  <a:srgbClr val="1A1D23"/>
                </a:solidFill>
                <a:latin typeface="Calibri"/>
              </a:rPr>
              <a:t> For credits above $X volume, require cryptographic attestation chain.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Work with 1-2 registries willing to pilot.</a:t>
            </a:r>
            <a:r>
              <a:rPr sz="1600">
                <a:solidFill>
                  <a:srgbClr val="1A1D23"/>
                </a:solidFill>
                <a:latin typeface="Calibri"/>
              </a:rPr>
              <a:t> Gold Standard and Puro.earth most likely partners.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Invest in internal verification tooling.</a:t>
            </a:r>
            <a:r>
              <a:rPr sz="1600">
                <a:solidFill>
                  <a:srgbClr val="1A1D23"/>
                </a:solidFill>
                <a:latin typeface="Calibri"/>
              </a:rPr>
              <a:t> Quidnug SDK + trust graph for carbon credit decisions.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Public commitment to substrate-verified claims.</a:t>
            </a:r>
            <a:r>
              <a:rPr sz="1600">
                <a:solidFill>
                  <a:srgbClr val="1A1D23"/>
                </a:solidFill>
                <a:latin typeface="Calibri"/>
              </a:rPr>
              <a:t> Raises industry bar. Pressures lower-integrity competitors.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Engage ICVCM + VCMI.</a:t>
            </a:r>
            <a:r>
              <a:rPr sz="1600">
                <a:solidFill>
                  <a:srgbClr val="1A1D23"/>
                </a:solidFill>
                <a:latin typeface="Calibri"/>
              </a:rPr>
              <a:t> Substrate adoption strengthens their standards. Alignment is available.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61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Carbon Credits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What to do this year (registry)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Pilot substrate integration.</a:t>
            </a:r>
            <a:r>
              <a:rPr sz="1600">
                <a:solidFill>
                  <a:srgbClr val="1A1D23"/>
                </a:solidFill>
                <a:latin typeface="Calibri"/>
              </a:rPr>
              <a:t> One methodology, 10-20 projects. Demonstrate operational feasibility.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Partner with NASA/ESA/academic data providers.</a:t>
            </a:r>
            <a:r>
              <a:rPr sz="1600">
                <a:solidFill>
                  <a:srgbClr val="1A1D23"/>
                </a:solidFill>
                <a:latin typeface="Calibri"/>
              </a:rPr>
              <a:t> Integrate their signed data feeds. Pre-establishes independent attestation.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Build VVB reputation tracking.</a:t>
            </a:r>
            <a:r>
              <a:rPr sz="1600">
                <a:solidFill>
                  <a:srgbClr val="1A1D23"/>
                </a:solidFill>
                <a:latin typeface="Calibri"/>
              </a:rPr>
              <a:t> Transparent scoring of verifier quality.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Align with ICVCM + VCMI.</a:t>
            </a:r>
            <a:r>
              <a:rPr sz="1600">
                <a:solidFill>
                  <a:srgbClr val="1A1D23"/>
                </a:solidFill>
                <a:latin typeface="Calibri"/>
              </a:rPr>
              <a:t> Substrate evidence satisfies integrity requirements.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Reposition on integrity.</a:t>
            </a:r>
            <a:r>
              <a:rPr sz="1600">
                <a:solidFill>
                  <a:srgbClr val="1A1D23"/>
                </a:solidFill>
                <a:latin typeface="Calibri"/>
              </a:rPr>
              <a:t> Post-crisis, registry differentiation is integrity. Substrate enables it.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62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Carbon Credits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What to do this year (project developer)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Sign your project data at source.</a:t>
            </a:r>
            <a:r>
              <a:rPr sz="1600">
                <a:solidFill>
                  <a:srgbClr val="1A1D23"/>
                </a:solidFill>
                <a:latin typeface="Calibri"/>
              </a:rPr>
              <a:t> Satellite data, field observations, analytical models. Start the chain yourself.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Invite independent attestation.</a:t>
            </a:r>
            <a:r>
              <a:rPr sz="1600">
                <a:solidFill>
                  <a:srgbClr val="1A1D23"/>
                </a:solidFill>
                <a:latin typeface="Calibri"/>
              </a:rPr>
              <a:t> Academic partners, NGO monitors. Build multi-party evidence.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Choose high-reputation VVB.</a:t>
            </a:r>
            <a:r>
              <a:rPr sz="1600">
                <a:solidFill>
                  <a:srgbClr val="1A1D23"/>
                </a:solidFill>
                <a:latin typeface="Calibri"/>
              </a:rPr>
              <a:t> Signals quality. Pays off in buyer price.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Public-facing integrity dashboard.</a:t>
            </a:r>
            <a:r>
              <a:rPr sz="1600">
                <a:solidFill>
                  <a:srgbClr val="1A1D23"/>
                </a:solidFill>
                <a:latin typeface="Calibri"/>
              </a:rPr>
              <a:t> Show the substrate evidence. Differentiate from phantom-credit projects.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Higher-integrity projects can charge more.</a:t>
            </a:r>
            <a:r>
              <a:rPr sz="1600">
                <a:solidFill>
                  <a:srgbClr val="1A1D23"/>
                </a:solidFill>
                <a:latin typeface="Calibri"/>
              </a:rPr>
              <a:t> Market now rewards this. No longer race to the bottom.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63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Carbon Credits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Honest tradeoffs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Substrate adoption requires coordination.</a:t>
            </a:r>
            <a:r>
              <a:rPr sz="1600">
                <a:solidFill>
                  <a:srgbClr val="1A1D23"/>
                </a:solidFill>
                <a:latin typeface="Calibri"/>
              </a:rPr>
              <a:t> No single party can deploy. Registry, VVBs, data providers all needed.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Smaller projects may struggle initially.</a:t>
            </a:r>
            <a:r>
              <a:rPr sz="1600">
                <a:solidFill>
                  <a:srgbClr val="1A1D23"/>
                </a:solidFill>
                <a:latin typeface="Calibri"/>
              </a:rPr>
              <a:t> Substrate tooling not yet accessible to every project. Gradual rollout needed.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Regulatory uncertainty.</a:t>
            </a:r>
            <a:r>
              <a:rPr sz="1600">
                <a:solidFill>
                  <a:srgbClr val="1A1D23"/>
                </a:solidFill>
                <a:latin typeface="Calibri"/>
              </a:rPr>
              <a:t> EU, UK, US regulators still finalizing climate claim requirements. Substrate forward-compatible but not yet standardized.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Cost of independent attestation.</a:t>
            </a:r>
            <a:r>
              <a:rPr sz="1600">
                <a:solidFill>
                  <a:srgbClr val="1A1D23"/>
                </a:solidFill>
                <a:latin typeface="Calibri"/>
              </a:rPr>
              <a:t> NASA/ESA data free. Academic partners willing. But coordination cost real.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Not a silver bullet.</a:t>
            </a:r>
            <a:r>
              <a:rPr sz="1600">
                <a:solidFill>
                  <a:srgbClr val="1A1D23"/>
                </a:solidFill>
                <a:latin typeface="Calibri"/>
              </a:rPr>
              <a:t> Won't fix bad methodologies. Better signal on execution; methodology design still matters.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64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Carbon Credits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What this does NOT solve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Fundamentally bad methodology.</a:t>
            </a:r>
            <a:r>
              <a:rPr sz="1600">
                <a:solidFill>
                  <a:srgbClr val="1A1D23"/>
                </a:solidFill>
                <a:latin typeface="Calibri"/>
              </a:rPr>
              <a:t> If a methodology is flawed, substrate signs the flawed methodology honestly.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Political conflict over land use.</a:t>
            </a:r>
            <a:r>
              <a:rPr sz="1600">
                <a:solidFill>
                  <a:srgbClr val="1A1D23"/>
                </a:solidFill>
                <a:latin typeface="Calibri"/>
              </a:rPr>
              <a:t> Forest conservation involves indigenous rights, sovereignty, land tenure. Substrate cannot arbitrate.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The fundamental counterfactual problem.</a:t>
            </a:r>
            <a:r>
              <a:rPr sz="1600">
                <a:solidFill>
                  <a:srgbClr val="1A1D23"/>
                </a:solidFill>
                <a:latin typeface="Calibri"/>
              </a:rPr>
              <a:t> What would have happened without the project? Always estimation. Substrate can record measurements; judgment still required.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Climate impact scale.</a:t>
            </a:r>
            <a:r>
              <a:rPr sz="1600">
                <a:solidFill>
                  <a:srgbClr val="1A1D23"/>
                </a:solidFill>
                <a:latin typeface="Calibri"/>
              </a:rPr>
              <a:t> Even a perfect VCM is a small fraction of global emission reduction needed. Offsets are complement, not substitute.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Carbon bubble risk.</a:t>
            </a:r>
            <a:r>
              <a:rPr sz="1600">
                <a:solidFill>
                  <a:srgbClr val="1A1D23"/>
                </a:solidFill>
                <a:latin typeface="Calibri"/>
              </a:rPr>
              <a:t> Aggregate demand for offsets could exceed real supply. Substrate helps distinguish; doesn't grow supply.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65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Carbon Credits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Summary: the four claims revisited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1. The phantom-credit problem is an attestation architecture problem.</a:t>
            </a:r>
            <a:r>
              <a:rPr sz="1600">
                <a:solidFill>
                  <a:srgbClr val="1A1D23"/>
                </a:solidFill>
                <a:latin typeface="Calibri"/>
              </a:rPr>
              <a:t> Not methodology tweaking; not regulatory tweaking.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2. Current verification has structural conflicts of interest.</a:t>
            </a:r>
            <a:r>
              <a:rPr sz="1600">
                <a:solidFill>
                  <a:srgbClr val="1A1D23"/>
                </a:solidFill>
                <a:latin typeface="Calibri"/>
              </a:rPr>
              <a:t> Project developer pays verifier. Market incentives misalign.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3. Multi-party cryptographic attestation plus trust-weighted auditors solve both.</a:t>
            </a:r>
            <a:r>
              <a:rPr sz="1600">
                <a:solidFill>
                  <a:srgbClr val="1A1D23"/>
                </a:solidFill>
                <a:latin typeface="Calibri"/>
              </a:rPr>
              <a:t> Structural, not procedural.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4. This composes with ICVCM + VCMI, not against them.</a:t>
            </a:r>
            <a:r>
              <a:rPr sz="1600">
                <a:solidFill>
                  <a:srgbClr val="1A1D23"/>
                </a:solidFill>
                <a:latin typeface="Calibri"/>
              </a:rPr>
              <a:t> Existing standards become mechanically verifiable.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66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Carbon Credits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What success looks like in 2031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Substrate-verified credits are market default.</a:t>
            </a:r>
            <a:r>
              <a:rPr sz="1600">
                <a:solidFill>
                  <a:srgbClr val="1A1D23"/>
                </a:solidFill>
                <a:latin typeface="Calibri"/>
              </a:rPr>
              <a:t> Credits without substrate evidence trade at discount.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VCM grows to $10B+.</a:t>
            </a:r>
            <a:r>
              <a:rPr sz="1600">
                <a:solidFill>
                  <a:srgbClr val="1A1D23"/>
                </a:solidFill>
                <a:latin typeface="Calibri"/>
              </a:rPr>
              <a:t> With integrity confidence restored, major buyers return. Paris Agreement goals achievable.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Phantom credits drop to &lt;5% of market volume.</a:t>
            </a:r>
            <a:r>
              <a:rPr sz="1600">
                <a:solidFill>
                  <a:srgbClr val="1A1D23"/>
                </a:solidFill>
                <a:latin typeface="Calibri"/>
              </a:rPr>
              <a:t> Structural detection makes them uneconomic.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Rating agencies augment substrate.</a:t>
            </a:r>
            <a:r>
              <a:rPr sz="1600">
                <a:solidFill>
                  <a:srgbClr val="1A1D23"/>
                </a:solidFill>
                <a:latin typeface="Calibri"/>
              </a:rPr>
              <a:t> BeZero, Sylvera, Calyx still valuable; now based on substrate evidence rather than alternative to it.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Corporate climate claims become credible.</a:t>
            </a:r>
            <a:r>
              <a:rPr sz="1600">
                <a:solidFill>
                  <a:srgbClr val="1A1D23"/>
                </a:solidFill>
                <a:latin typeface="Calibri"/>
              </a:rPr>
              <a:t> EU Green Claims Directive + substrate evidence = credible net-zero commitments.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67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Carbon Credits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References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West et al. 2023.</a:t>
            </a:r>
            <a:r>
              <a:rPr sz="1600">
                <a:solidFill>
                  <a:srgbClr val="1A1D23"/>
                </a:solidFill>
                <a:latin typeface="Calibri"/>
              </a:rPr>
              <a:t> 'Action needed to make carbon offsets from forest conservation work for climate change mitigation.' Science 381, 873-877.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Guardian + Die Zeit + SourceMaterial (January 2023).</a:t>
            </a:r>
            <a:r>
              <a:rPr sz="1600">
                <a:solidFill>
                  <a:srgbClr val="1A1D23"/>
                </a:solidFill>
                <a:latin typeface="Calibri"/>
              </a:rPr>
              <a:t> REDD+ investigation.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Cooley et al. 2022.</a:t>
            </a:r>
            <a:r>
              <a:rPr sz="1600">
                <a:solidFill>
                  <a:srgbClr val="1A1D23"/>
                </a:solidFill>
                <a:latin typeface="Calibri"/>
              </a:rPr>
              <a:t> Cookstove carbon credit analysis.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Gill-Wiehl et al. 2024.</a:t>
            </a:r>
            <a:r>
              <a:rPr sz="1600">
                <a:solidFill>
                  <a:srgbClr val="1A1D23"/>
                </a:solidFill>
                <a:latin typeface="Calibri"/>
              </a:rPr>
              <a:t> Cookstove update, persistent over-crediting.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Thomas et al. 2023.</a:t>
            </a:r>
            <a:r>
              <a:rPr sz="1600">
                <a:solidFill>
                  <a:srgbClr val="1A1D23"/>
                </a:solidFill>
                <a:latin typeface="Calibri"/>
              </a:rPr>
              <a:t> California forest offset analysis.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ICVCM Core Carbon Principles.</a:t>
            </a:r>
            <a:r>
              <a:rPr sz="1600">
                <a:solidFill>
                  <a:srgbClr val="1A1D23"/>
                </a:solidFill>
                <a:latin typeface="Calibri"/>
              </a:rPr>
              <a:t> icvcm.org. 10 principles + methodology assessments.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VCMI Claims Code.</a:t>
            </a:r>
            <a:r>
              <a:rPr sz="1600">
                <a:solidFill>
                  <a:srgbClr val="1A1D23"/>
                </a:solidFill>
                <a:latin typeface="Calibri"/>
              </a:rPr>
              <a:t> vcmintegrity.org.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Ecosystem Marketplace (Forest Trends).</a:t>
            </a:r>
            <a:r>
              <a:rPr sz="1600">
                <a:solidFill>
                  <a:srgbClr val="1A1D23"/>
                </a:solidFill>
                <a:latin typeface="Calibri"/>
              </a:rPr>
              <a:t> Annual VCM sizing reports.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68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Carbon Credits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More references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EU Green Claims Directive (2024).</a:t>
            </a:r>
            <a:r>
              <a:rPr sz="1600">
                <a:solidFill>
                  <a:srgbClr val="1A1D23"/>
                </a:solidFill>
                <a:latin typeface="Calibri"/>
              </a:rPr>
              <a:t> europa.eu. Regulatory requirement for substantiated environmental claims.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SEC Climate Disclosure Rule (March 2024).</a:t>
            </a:r>
            <a:r>
              <a:rPr sz="1600">
                <a:solidFill>
                  <a:srgbClr val="1A1D23"/>
                </a:solidFill>
                <a:latin typeface="Calibri"/>
              </a:rPr>
              <a:t> Proposed, partially stayed. Evolving regulatory framework.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CDP reporting framework.</a:t>
            </a:r>
            <a:r>
              <a:rPr sz="1600">
                <a:solidFill>
                  <a:srgbClr val="1A1D23"/>
                </a:solidFill>
                <a:latin typeface="Calibri"/>
              </a:rPr>
              <a:t> cdp.net. Voluntary corporate climate disclosure.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Science Based Targets initiative (SBTi).</a:t>
            </a:r>
            <a:r>
              <a:rPr sz="1600">
                <a:solidFill>
                  <a:srgbClr val="1A1D23"/>
                </a:solidFill>
                <a:latin typeface="Calibri"/>
              </a:rPr>
              <a:t> sciencebasedtargets.org. Net-zero target validation.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Verra VCS standard.</a:t>
            </a:r>
            <a:r>
              <a:rPr sz="1600">
                <a:solidFill>
                  <a:srgbClr val="1A1D23"/>
                </a:solidFill>
                <a:latin typeface="Calibri"/>
              </a:rPr>
              <a:t> verra.org. Largest voluntary registry.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Gold Standard.</a:t>
            </a:r>
            <a:r>
              <a:rPr sz="1600">
                <a:solidFill>
                  <a:srgbClr val="1A1D23"/>
                </a:solidFill>
                <a:latin typeface="Calibri"/>
              </a:rPr>
              <a:t> goldstandard.org.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Puro.earth.</a:t>
            </a:r>
            <a:r>
              <a:rPr sz="1600">
                <a:solidFill>
                  <a:srgbClr val="1A1D23"/>
                </a:solidFill>
                <a:latin typeface="Calibri"/>
              </a:rPr>
              <a:t> puro.earth. Engineered removals registry.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Companion blog post.</a:t>
            </a:r>
            <a:r>
              <a:rPr sz="1600">
                <a:solidFill>
                  <a:srgbClr val="1A1D23"/>
                </a:solidFill>
                <a:latin typeface="Calibri"/>
              </a:rPr>
              <a:t> blogs/2026-04-27-carbon-credits-are-being-gamed.md.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69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Carbon Credits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The lifecycle of a carbon credit</a:t>
            </a:r>
          </a:p>
        </p:txBody>
      </p:sp>
      <p:pic>
        <p:nvPicPr>
          <p:cNvPr id="5" name="Picture 4" descr="chart_lifecyc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4755" y="1828800"/>
            <a:ext cx="9902184" cy="347472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7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Carbon Credits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Common objections, briefly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'Carbon offsets are inherently problematic.'</a:t>
            </a:r>
            <a:r>
              <a:rPr sz="1600">
                <a:solidFill>
                  <a:srgbClr val="1A1D23"/>
                </a:solidFill>
                <a:latin typeface="Calibri"/>
              </a:rPr>
              <a:t> Real concern. Substrate doesn't solve; it ensures offsets claim what they deliver.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'Voluntary markets will never work.'</a:t>
            </a:r>
            <a:r>
              <a:rPr sz="1600">
                <a:solidFill>
                  <a:srgbClr val="1A1D23"/>
                </a:solidFill>
                <a:latin typeface="Calibri"/>
              </a:rPr>
              <a:t> Possible. But failing VCM replaced by regulated markets that face same verification challenges.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'Substrate is premature.'</a:t>
            </a:r>
            <a:r>
              <a:rPr sz="1600">
                <a:solidFill>
                  <a:srgbClr val="1A1D23"/>
                </a:solidFill>
                <a:latin typeface="Calibri"/>
              </a:rPr>
              <a:t> Disagree. Crisis is now. Delaying means phantom credits continue dominating.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'Too complex for small buyers.'</a:t>
            </a:r>
            <a:r>
              <a:rPr sz="1600">
                <a:solidFill>
                  <a:srgbClr val="1A1D23"/>
                </a:solidFill>
                <a:latin typeface="Calibri"/>
              </a:rPr>
              <a:t> Complexity mostly hidden behind tooling. Buyer sees 'substrate-verified: yes/no.'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'Registries won't cooperate.'</a:t>
            </a:r>
            <a:r>
              <a:rPr sz="1600">
                <a:solidFill>
                  <a:srgbClr val="1A1D23"/>
                </a:solidFill>
                <a:latin typeface="Calibri"/>
              </a:rPr>
              <a:t> Some will. Market pressure will force others. Post-crisis, no registry wants to be known for phantom credits.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70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Carbon Credits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One-line summary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97280" y="2011680"/>
            <a:ext cx="914400" cy="91440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00D4A8"/>
                </a:solidFill>
              </a:defRPr>
            </a:pPr>
            <a:r>
              <a:rPr sz="9600">
                <a:solidFill>
                  <a:srgbClr val="00D4A8"/>
                </a:solidFill>
                <a:latin typeface="Calibri"/>
              </a:rPr>
              <a:t>“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37360" y="2377440"/>
            <a:ext cx="9875520" cy="2743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defRPr>
                <a:solidFill>
                  <a:srgbClr val="1A1D23"/>
                </a:solidFill>
              </a:defRPr>
            </a:pPr>
            <a:r>
              <a:rPr sz="2400" i="1">
                <a:solidFill>
                  <a:srgbClr val="1A1D23"/>
                </a:solidFill>
                <a:latin typeface="Calibri"/>
              </a:rPr>
              <a:t>The $900B ESG market's phantom credit problem is not a methodology problem or a regulatory problem. It is a trust architecture problem. Architecture can be fixed.</a:t>
            </a:r>
          </a:p>
          <a:p>
            <a:pPr>
              <a:spcBef>
                <a:spcPts val="1600"/>
              </a:spcBef>
              <a:defRPr>
                <a:solidFill>
                  <a:srgbClr val="64748B"/>
                </a:solidFill>
              </a:defRPr>
            </a:pPr>
            <a:r>
              <a:rPr sz="1400">
                <a:solidFill>
                  <a:srgbClr val="64748B"/>
                </a:solidFill>
                <a:latin typeface="Calibri"/>
              </a:rPr>
              <a:t>— The core thesis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71 / 75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Carbon Credits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Next steps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This week. Audit your current offset portfolio integrity.</a:t>
            </a:r>
            <a:r>
              <a:rPr sz="1600">
                <a:solidFill>
                  <a:srgbClr val="1A1D23"/>
                </a:solidFill>
                <a:latin typeface="Calibri"/>
              </a:rPr>
              <a:t/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This month. Read West et al. 2023 + ICVCM CCPs.</a:t>
            </a:r>
            <a:r>
              <a:rPr sz="1600">
                <a:solidFill>
                  <a:srgbClr val="1A1D23"/>
                </a:solidFill>
                <a:latin typeface="Calibri"/>
              </a:rPr>
              <a:t/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This quarter. Pilot substrate-verified credits (small batch).</a:t>
            </a:r>
            <a:r>
              <a:rPr sz="1600">
                <a:solidFill>
                  <a:srgbClr val="1A1D23"/>
                </a:solidFill>
                <a:latin typeface="Calibri"/>
              </a:rPr>
              <a:t/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This year. Require substrate for major purchases.</a:t>
            </a:r>
            <a:r>
              <a:rPr sz="1600">
                <a:solidFill>
                  <a:srgbClr val="1A1D23"/>
                </a:solidFill>
                <a:latin typeface="Calibri"/>
              </a:rPr>
              <a:t/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Next year. Substrate-verified becomes default.</a:t>
            </a:r>
            <a:r>
              <a:rPr sz="1600">
                <a:solidFill>
                  <a:srgbClr val="1A1D23"/>
                </a:solidFill>
                <a:latin typeface="Calibri"/>
              </a:rPr>
              <a:t/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72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Carbon Credits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Things we owe ourselves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Transparent methodology assessment.</a:t>
            </a:r>
            <a:r>
              <a:rPr sz="1600">
                <a:solidFill>
                  <a:srgbClr val="1A1D23"/>
                </a:solidFill>
                <a:latin typeface="Calibri"/>
              </a:rPr>
              <a:t> ICVCM + industry consortium.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Open standards for substrate.</a:t>
            </a:r>
            <a:r>
              <a:rPr sz="1600">
                <a:solidFill>
                  <a:srgbClr val="1A1D23"/>
                </a:solidFill>
                <a:latin typeface="Calibri"/>
              </a:rPr>
              <a:t> Quidnug protocol is open; others should exist too.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Independent scientific attestation infrastructure.</a:t>
            </a:r>
            <a:r>
              <a:rPr sz="1600">
                <a:solidFill>
                  <a:srgbClr val="1A1D23"/>
                </a:solidFill>
                <a:latin typeface="Calibri"/>
              </a:rPr>
              <a:t> NASA/ESA already provide. Academic + NGO partnerships needed.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Regulator engagement.</a:t>
            </a:r>
            <a:r>
              <a:rPr sz="1600">
                <a:solidFill>
                  <a:srgbClr val="1A1D23"/>
                </a:solidFill>
                <a:latin typeface="Calibri"/>
              </a:rPr>
              <a:t> EU, UK, US, Singapore. Substrate should align with evolving regulation.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Education for the buyer side.</a:t>
            </a:r>
            <a:r>
              <a:rPr sz="1600">
                <a:solidFill>
                  <a:srgbClr val="1A1D23"/>
                </a:solidFill>
                <a:latin typeface="Calibri"/>
              </a:rPr>
              <a:t> Most corporate sustainability teams underwater on carbon integrity technicals.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73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Carbon Credits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One-line call to action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97280" y="2011680"/>
            <a:ext cx="914400" cy="91440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00D4A8"/>
                </a:solidFill>
              </a:defRPr>
            </a:pPr>
            <a:r>
              <a:rPr sz="9600">
                <a:solidFill>
                  <a:srgbClr val="00D4A8"/>
                </a:solidFill>
                <a:latin typeface="Calibri"/>
              </a:rPr>
              <a:t>“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37360" y="2377440"/>
            <a:ext cx="9875520" cy="2743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defRPr>
                <a:solidFill>
                  <a:srgbClr val="1A1D23"/>
                </a:solidFill>
              </a:defRPr>
            </a:pPr>
            <a:r>
              <a:rPr sz="2400" i="1">
                <a:solidFill>
                  <a:srgbClr val="1A1D23"/>
                </a:solidFill>
                <a:latin typeface="Calibri"/>
              </a:rPr>
              <a:t>We do not need better methodologies. We need cryptographic substrate that makes existing methodologies auditable. The tools exist. The political will does not.</a:t>
            </a:r>
          </a:p>
          <a:p>
            <a:pPr>
              <a:spcBef>
                <a:spcPts val="1600"/>
              </a:spcBef>
              <a:defRPr>
                <a:solidFill>
                  <a:srgbClr val="64748B"/>
                </a:solidFill>
              </a:defRPr>
            </a:pPr>
            <a:r>
              <a:rPr sz="1400">
                <a:solidFill>
                  <a:srgbClr val="64748B"/>
                </a:solidFill>
                <a:latin typeface="Calibri"/>
              </a:rPr>
              <a:t>— The call to action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74 / 75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Carbon Credits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16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548640"/>
            <a:ext cx="105156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FFFFFF"/>
                </a:solidFill>
              </a:defRPr>
            </a:pPr>
            <a:r>
              <a:rPr sz="4000" b="1">
                <a:solidFill>
                  <a:srgbClr val="FFFFFF"/>
                </a:solidFill>
                <a:latin typeface="Calibri"/>
              </a:rPr>
              <a:t>Questions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1554480"/>
            <a:ext cx="105156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C3EFE3"/>
                </a:solidFill>
              </a:defRPr>
            </a:pPr>
            <a:r>
              <a:rPr sz="1800" i="0">
                <a:solidFill>
                  <a:srgbClr val="C3EFE3"/>
                </a:solidFill>
                <a:latin typeface="Calibri"/>
              </a:rPr>
              <a:t>Thank you. The climate transition needs integrity.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2286000"/>
            <a:ext cx="10515600" cy="1828800"/>
          </a:xfrm>
          <a:prstGeom prst="rect">
            <a:avLst/>
          </a:prstGeom>
          <a:noFill/>
        </p:spPr>
        <p:txBody>
          <a:bodyPr wrap="square" lIns="109728" rIns="109728" tIns="54864" bIns="54864" anchor="t">
            <a:spAutoFit/>
          </a:bodyPr>
          <a:lstStyle/>
          <a:p>
            <a:pPr algn="l">
              <a:defRPr>
                <a:solidFill>
                  <a:srgbClr val="FFFFFF"/>
                </a:solidFill>
              </a:defRPr>
            </a:pPr>
            <a:r>
              <a:rPr sz="1600" b="0" i="0">
                <a:solidFill>
                  <a:srgbClr val="FFFFFF"/>
                </a:solidFill>
                <a:latin typeface="Calibri"/>
              </a:rPr>
              <a:t>Where does the substrate architecture fail in your use case?
Which adoption constraint matters most?
What's your next concrete step?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4297680"/>
            <a:ext cx="10515600" cy="320040"/>
          </a:xfrm>
          <a:prstGeom prst="rect">
            <a:avLst/>
          </a:prstGeom>
          <a:noFill/>
        </p:spPr>
        <p:txBody>
          <a:bodyPr wrap="square" lIns="109728" rIns="109728" tIns="54864" bIns="54864" anchor="t">
            <a:spAutoFit/>
          </a:bodyPr>
          <a:lstStyle/>
          <a:p>
            <a:pPr algn="l">
              <a:defRPr>
                <a:solidFill>
                  <a:srgbClr val="00D4A8"/>
                </a:solidFill>
              </a:defRPr>
            </a:pPr>
            <a:r>
              <a:rPr sz="1200" b="1" i="0">
                <a:solidFill>
                  <a:srgbClr val="00D4A8"/>
                </a:solidFill>
                <a:latin typeface="Calibri"/>
              </a:rPr>
              <a:t>Resources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4617720"/>
            <a:ext cx="10515600" cy="274320"/>
          </a:xfrm>
          <a:prstGeom prst="rect">
            <a:avLst/>
          </a:prstGeom>
          <a:noFill/>
        </p:spPr>
        <p:txBody>
          <a:bodyPr wrap="square" lIns="109728" rIns="109728" tIns="54864" bIns="54864" anchor="t">
            <a:spAutoFit/>
          </a:bodyPr>
          <a:lstStyle/>
          <a:p>
            <a:pPr algn="l">
              <a:defRPr>
                <a:solidFill>
                  <a:srgbClr val="C3EFE3"/>
                </a:solidFill>
              </a:defRPr>
            </a:pPr>
            <a:r>
              <a:rPr sz="1200" b="0" i="0">
                <a:solidFill>
                  <a:srgbClr val="C3EFE3"/>
                </a:solidFill>
                <a:latin typeface="Calibri"/>
              </a:rPr>
              <a:t>github.com/quidnug/quidnug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4882896"/>
            <a:ext cx="10515600" cy="274320"/>
          </a:xfrm>
          <a:prstGeom prst="rect">
            <a:avLst/>
          </a:prstGeom>
          <a:noFill/>
        </p:spPr>
        <p:txBody>
          <a:bodyPr wrap="square" lIns="109728" rIns="109728" tIns="54864" bIns="54864" anchor="t">
            <a:spAutoFit/>
          </a:bodyPr>
          <a:lstStyle/>
          <a:p>
            <a:pPr algn="l">
              <a:defRPr>
                <a:solidFill>
                  <a:srgbClr val="C3EFE3"/>
                </a:solidFill>
              </a:defRPr>
            </a:pPr>
            <a:r>
              <a:rPr sz="1200" b="0" i="0">
                <a:solidFill>
                  <a:srgbClr val="C3EFE3"/>
                </a:solidFill>
                <a:latin typeface="Calibri"/>
              </a:rPr>
              <a:t>blogs/2026-04-27-carbon-credits-are-being-gamed.md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5148072"/>
            <a:ext cx="10515600" cy="274320"/>
          </a:xfrm>
          <a:prstGeom prst="rect">
            <a:avLst/>
          </a:prstGeom>
          <a:noFill/>
        </p:spPr>
        <p:txBody>
          <a:bodyPr wrap="square" lIns="109728" rIns="109728" tIns="54864" bIns="54864" anchor="t">
            <a:spAutoFit/>
          </a:bodyPr>
          <a:lstStyle/>
          <a:p>
            <a:pPr algn="l">
              <a:defRPr>
                <a:solidFill>
                  <a:srgbClr val="C3EFE3"/>
                </a:solidFill>
              </a:defRPr>
            </a:pPr>
            <a:r>
              <a:rPr sz="1200" b="0" i="0">
                <a:solidFill>
                  <a:srgbClr val="C3EFE3"/>
                </a:solidFill>
                <a:latin typeface="Calibri"/>
              </a:rPr>
              <a:t>West et al. 2023 (Science)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14400" y="5413248"/>
            <a:ext cx="10515600" cy="274320"/>
          </a:xfrm>
          <a:prstGeom prst="rect">
            <a:avLst/>
          </a:prstGeom>
          <a:noFill/>
        </p:spPr>
        <p:txBody>
          <a:bodyPr wrap="square" lIns="109728" rIns="109728" tIns="54864" bIns="54864" anchor="t">
            <a:spAutoFit/>
          </a:bodyPr>
          <a:lstStyle/>
          <a:p>
            <a:pPr algn="l">
              <a:defRPr>
                <a:solidFill>
                  <a:srgbClr val="C3EFE3"/>
                </a:solidFill>
              </a:defRPr>
            </a:pPr>
            <a:r>
              <a:rPr sz="1200" b="0" i="0">
                <a:solidFill>
                  <a:srgbClr val="C3EFE3"/>
                </a:solidFill>
                <a:latin typeface="Calibri"/>
              </a:rPr>
              <a:t>ICVCM: icvcm.org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14400" y="5678424"/>
            <a:ext cx="10515600" cy="274320"/>
          </a:xfrm>
          <a:prstGeom prst="rect">
            <a:avLst/>
          </a:prstGeom>
          <a:noFill/>
        </p:spPr>
        <p:txBody>
          <a:bodyPr wrap="square" lIns="109728" rIns="109728" tIns="54864" bIns="54864" anchor="t">
            <a:spAutoFit/>
          </a:bodyPr>
          <a:lstStyle/>
          <a:p>
            <a:pPr algn="l">
              <a:defRPr>
                <a:solidFill>
                  <a:srgbClr val="C3EFE3"/>
                </a:solidFill>
              </a:defRPr>
            </a:pPr>
            <a:r>
              <a:rPr sz="1200" b="0" i="0">
                <a:solidFill>
                  <a:srgbClr val="C3EFE3"/>
                </a:solidFill>
                <a:latin typeface="Calibri"/>
              </a:rPr>
              <a:t>VCMI: vcmintegrity.org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14400" y="5943600"/>
            <a:ext cx="10515600" cy="274320"/>
          </a:xfrm>
          <a:prstGeom prst="rect">
            <a:avLst/>
          </a:prstGeom>
          <a:noFill/>
        </p:spPr>
        <p:txBody>
          <a:bodyPr wrap="square" lIns="109728" rIns="109728" tIns="54864" bIns="54864" anchor="t">
            <a:spAutoFit/>
          </a:bodyPr>
          <a:lstStyle/>
          <a:p>
            <a:pPr algn="l">
              <a:defRPr>
                <a:solidFill>
                  <a:srgbClr val="C3EFE3"/>
                </a:solidFill>
              </a:defRPr>
            </a:pPr>
            <a:r>
              <a:rPr sz="1200" b="0" i="0">
                <a:solidFill>
                  <a:srgbClr val="C3EFE3"/>
                </a:solidFill>
                <a:latin typeface="Calibri"/>
              </a:rPr>
              <a:t>Guardian REDD+ investigation (January 2023)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14400" y="6208776"/>
            <a:ext cx="10515600" cy="274320"/>
          </a:xfrm>
          <a:prstGeom prst="rect">
            <a:avLst/>
          </a:prstGeom>
          <a:noFill/>
        </p:spPr>
        <p:txBody>
          <a:bodyPr wrap="square" lIns="109728" rIns="109728" tIns="54864" bIns="54864" anchor="t">
            <a:spAutoFit/>
          </a:bodyPr>
          <a:lstStyle/>
          <a:p>
            <a:pPr algn="l">
              <a:defRPr>
                <a:solidFill>
                  <a:srgbClr val="C3EFE3"/>
                </a:solidFill>
              </a:defRPr>
            </a:pPr>
            <a:r>
              <a:rPr sz="1200" b="0" i="0">
                <a:solidFill>
                  <a:srgbClr val="C3EFE3"/>
                </a:solidFill>
                <a:latin typeface="Calibri"/>
              </a:rPr>
              <a:t>Ecosystem Marketplace Annual Reports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75 / 75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Carbon Credits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The credit lifecycle in detail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Project developer identifies an emission reduction opportunity.</a:t>
            </a:r>
            <a:r>
              <a:rPr sz="1600">
                <a:solidFill>
                  <a:srgbClr val="1A1D23"/>
                </a:solidFill>
                <a:latin typeface="Calibri"/>
              </a:rPr>
              <a:t> Forest protection, renewable energy, cookstoves, biochar, etc.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Chooses a methodology.</a:t>
            </a:r>
            <a:r>
              <a:rPr sz="1600">
                <a:solidFill>
                  <a:srgbClr val="1A1D23"/>
                </a:solidFill>
                <a:latin typeface="Calibri"/>
              </a:rPr>
              <a:t> From registries like Verra VCS, Gold Standard, ACR, CAR. Dozens of methodologies per registry.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Submits design for validation.</a:t>
            </a:r>
            <a:r>
              <a:rPr sz="1600">
                <a:solidFill>
                  <a:srgbClr val="1A1D23"/>
                </a:solidFill>
                <a:latin typeface="Calibri"/>
              </a:rPr>
              <a:t> Validation-Verification Body (VVB) reviews. VVBs are paid by the project developer.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Project operates.</a:t>
            </a:r>
            <a:r>
              <a:rPr sz="1600">
                <a:solidFill>
                  <a:srgbClr val="1A1D23"/>
                </a:solidFill>
                <a:latin typeface="Calibri"/>
              </a:rPr>
              <a:t> Emission reductions accumulate over project lifetime (typically 10-100 years).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Same VVB returns for periodic verification.</a:t>
            </a:r>
            <a:r>
              <a:rPr sz="1600">
                <a:solidFill>
                  <a:srgbClr val="1A1D23"/>
                </a:solidFill>
                <a:latin typeface="Calibri"/>
              </a:rPr>
              <a:t> Measures reductions. Submits claim to registry.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Registry issues credits.</a:t>
            </a:r>
            <a:r>
              <a:rPr sz="1600">
                <a:solidFill>
                  <a:srgbClr val="1A1D23"/>
                </a:solidFill>
                <a:latin typeface="Calibri"/>
              </a:rPr>
              <a:t> One credit = 1 tCO2e claimed reduced or avoided.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8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Carbon Credits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VCM market size: growth, collapse, possible futures</a:t>
            </a:r>
          </a:p>
        </p:txBody>
      </p:sp>
      <p:pic>
        <p:nvPicPr>
          <p:cNvPr id="5" name="Picture 4" descr="chart_marke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5287" y="1828800"/>
            <a:ext cx="8961120" cy="384048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48640" y="6217920"/>
            <a:ext cx="11064240" cy="274320"/>
          </a:xfrm>
          <a:prstGeom prst="rect">
            <a:avLst/>
          </a:prstGeom>
          <a:noFill/>
        </p:spPr>
        <p:txBody>
          <a:bodyPr wrap="square" lIns="109728" rIns="109728" tIns="54864" bIns="54864" anchor="t">
            <a:spAutoFit/>
          </a:bodyPr>
          <a:lstStyle/>
          <a:p>
            <a:pPr algn="ctr">
              <a:defRPr>
                <a:solidFill>
                  <a:srgbClr val="64748B"/>
                </a:solidFill>
              </a:defRPr>
            </a:pPr>
            <a:r>
              <a:rPr sz="1000" b="0" i="1">
                <a:solidFill>
                  <a:srgbClr val="64748B"/>
                </a:solidFill>
                <a:latin typeface="Calibri"/>
              </a:rPr>
              <a:t>Actual data from Ecosystem Marketplace 2018-2024. Projections based on CMIA, McKinsey, BNEF 2025.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9 / 75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Carbon Credits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