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73" Type="http://schemas.openxmlformats.org/officeDocument/2006/relationships/slide" Target="slides/slide67.xml"/><Relationship Id="rId74" Type="http://schemas.openxmlformats.org/officeDocument/2006/relationships/slide" Target="slides/slide68.xml"/><Relationship Id="rId75" Type="http://schemas.openxmlformats.org/officeDocument/2006/relationships/slide" Target="slides/slide69.xml"/><Relationship Id="rId76" Type="http://schemas.openxmlformats.org/officeDocument/2006/relationships/slide" Target="slides/slide70.xml"/><Relationship Id="rId77" Type="http://schemas.openxmlformats.org/officeDocument/2006/relationships/slide" Target="slides/slide71.xml"/><Relationship Id="rId78" Type="http://schemas.openxmlformats.org/officeDocument/2006/relationships/slide" Target="slides/slide72.xml"/><Relationship Id="rId79" Type="http://schemas.openxmlformats.org/officeDocument/2006/relationships/slide" Target="slides/slide73.xml"/><Relationship Id="rId80" Type="http://schemas.openxmlformats.org/officeDocument/2006/relationships/slide" Target="slides/slide74.xml"/><Relationship Id="rId81" Type="http://schemas.openxmlformats.org/officeDocument/2006/relationships/slide" Target="slides/slide7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286000"/>
            <a:ext cx="548640" cy="2286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515600" y="5303520"/>
            <a:ext cx="274320" cy="274320"/>
          </a:xfrm>
          <a:prstGeom prst="ellipse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064240" y="5486400"/>
            <a:ext cx="182880" cy="182880"/>
          </a:xfrm>
          <a:prstGeom prst="ellipse">
            <a:avLst/>
          </a:prstGeom>
          <a:solidFill>
            <a:srgbClr val="C3EF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1521440" y="5120640"/>
            <a:ext cx="137160" cy="137160"/>
          </a:xfrm>
          <a:prstGeom prst="ellipse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1430000" y="5852160"/>
            <a:ext cx="109728" cy="109728"/>
          </a:xfrm>
          <a:prstGeom prst="ellipse">
            <a:avLst/>
          </a:prstGeom>
          <a:solidFill>
            <a:srgbClr val="C3EF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9144000" cy="36576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300" b="1" i="0">
                <a:solidFill>
                  <a:srgbClr val="00D4A8"/>
                </a:solidFill>
                <a:latin typeface="Calibri"/>
              </a:rPr>
              <a:t>QUIDNUG  ·  LIFE SCIENCES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103120"/>
            <a:ext cx="10515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800" b="1">
                <a:solidFill>
                  <a:srgbClr val="FFFFFF"/>
                </a:solidFill>
                <a:latin typeface="Calibri"/>
              </a:rPr>
              <a:t>Clinical Trial Data Integrity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389120"/>
            <a:ext cx="1051560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How tamper-evident event streams replace ALCOA+ paper-trail compliance, and why FDA inspectors will prefer them.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 / 75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trust gap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Electronic records have ALL the formal ALCOA properties.</a:t>
            </a:r>
            <a:r>
              <a:rPr sz="1600">
                <a:solidFill>
                  <a:srgbClr val="1A1D23"/>
                </a:solidFill>
                <a:latin typeface="Calibri"/>
              </a:rPr>
              <a:t> Username? Check. Timestamp? Check. Audit log? Check.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But.</a:t>
            </a:r>
            <a:r>
              <a:rPr sz="1600">
                <a:solidFill>
                  <a:srgbClr val="1A1D23"/>
                </a:solidFill>
                <a:latin typeface="Calibri"/>
              </a:rPr>
              <a:t> Every control is internal to the sponsor's system. The same sponsor runs the database, owns the audit log, writes the validation procedures.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Self-attestation at scale.</a:t>
            </a:r>
            <a:r>
              <a:rPr sz="1600">
                <a:solidFill>
                  <a:srgbClr val="1A1D23"/>
                </a:solidFill>
                <a:latin typeface="Calibri"/>
              </a:rPr>
              <a:t> A sophisticated actor can rewrite the audit log, backdate entries, manipulate timestamps.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Inspectors cannot independently verify.</a:t>
            </a:r>
            <a:r>
              <a:rPr sz="1600">
                <a:solidFill>
                  <a:srgbClr val="1A1D23"/>
                </a:solidFill>
                <a:latin typeface="Calibri"/>
              </a:rPr>
              <a:t> They see what the system shows them. If the system was manipulated, inspectors see the manipulated version.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ALCOA in letter. Not in spirit.</a:t>
            </a:r>
            <a:r>
              <a:rPr sz="1600">
                <a:solidFill>
                  <a:srgbClr val="1A1D23"/>
                </a:solidFill>
                <a:latin typeface="Calibri"/>
              </a:rPr>
              <a:t> Paper-era controls depended on physical impossibility of certain manipulations. Electronic controls depend on trusting the system owner.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architectural diagnosis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Paper-era controls were physical. Electronic-era controls require cryptographic substrate. We've had the first for 50 years and are still waiting for the second.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architectural diagnosis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11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21 CFR Part 11 and Its Failure Modes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The rule that governs electronic records in FDA-regulated industries.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12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21 CFR Part 11: key requirements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Electronic signatures legally equivalent to handwritten.</a:t>
            </a:r>
            <a:r>
              <a:rPr sz="1600">
                <a:solidFill>
                  <a:srgbClr val="1A1D23"/>
                </a:solidFill>
                <a:latin typeface="Calibri"/>
              </a:rPr>
              <a:t> Title 21 of the Code of Federal Regulations, Part 11. Signed into force March 1997.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Required controls.</a:t>
            </a:r>
            <a:r>
              <a:rPr sz="1600">
                <a:solidFill>
                  <a:srgbClr val="1A1D23"/>
                </a:solidFill>
                <a:latin typeface="Calibri"/>
              </a:rPr>
              <a:t> Audit trails showing who did what and when. Validation of electronic systems. Access controls. Time-stamped records.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Electronic signature requirements.</a:t>
            </a:r>
            <a:r>
              <a:rPr sz="1600">
                <a:solidFill>
                  <a:srgbClr val="1A1D23"/>
                </a:solidFill>
                <a:latin typeface="Calibri"/>
              </a:rPr>
              <a:t> Biometric OR password + second factor. Linked to the signed record. Cannot be copied to another record.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Validation.</a:t>
            </a:r>
            <a:r>
              <a:rPr sz="1600">
                <a:solidFill>
                  <a:srgbClr val="1A1D23"/>
                </a:solidFill>
                <a:latin typeface="Calibri"/>
              </a:rPr>
              <a:t> Documented evidence that the system does what it's supposed to do, consistently.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Covers any electronic record submitted to FDA.</a:t>
            </a:r>
            <a:r>
              <a:rPr sz="1600">
                <a:solidFill>
                  <a:srgbClr val="1A1D23"/>
                </a:solidFill>
                <a:latin typeface="Calibri"/>
              </a:rPr>
              <a:t> Clinical trial data, manufacturing batch records, adverse event reports.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Typical compliance implementation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Password protection on EDC system.</a:t>
            </a:r>
            <a:r>
              <a:rPr sz="1600">
                <a:solidFill>
                  <a:srgbClr val="1A1D23"/>
                </a:solidFill>
                <a:latin typeface="Calibri"/>
              </a:rPr>
              <a:t> Monthly password rotation. Second factor usually email-based, sometimes SMS.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Audit trail as database table.</a:t>
            </a:r>
            <a:r>
              <a:rPr sz="1600">
                <a:solidFill>
                  <a:srgbClr val="1A1D23"/>
                </a:solidFill>
                <a:latin typeface="Calibri"/>
              </a:rPr>
              <a:t> Row per change event: user, timestamp, old value, new value.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Validation package.</a:t>
            </a:r>
            <a:r>
              <a:rPr sz="1600">
                <a:solidFill>
                  <a:srgbClr val="1A1D23"/>
                </a:solidFill>
                <a:latin typeface="Calibri"/>
              </a:rPr>
              <a:t> Hundreds of pages of test protocols and evidence. Updated for each system version.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Access control.</a:t>
            </a:r>
            <a:r>
              <a:rPr sz="1600">
                <a:solidFill>
                  <a:srgbClr val="1A1D23"/>
                </a:solidFill>
                <a:latin typeface="Calibri"/>
              </a:rPr>
              <a:t> Role-based: investigator, monitor, sponsor, CRO. Each role sees different subset of data.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is the industry-standard implementation.</a:t>
            </a:r>
            <a:r>
              <a:rPr sz="1600">
                <a:solidFill>
                  <a:srgbClr val="1A1D23"/>
                </a:solidFill>
                <a:latin typeface="Calibri"/>
              </a:rPr>
              <a:t> Every major EDC vendor ships this. Compliance boxes all checked.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Where this fails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All audit trails live in the sponsor's (or vendor's) database.</a:t>
            </a:r>
            <a:r>
              <a:rPr sz="1600">
                <a:solidFill>
                  <a:srgbClr val="1A1D23"/>
                </a:solidFill>
                <a:latin typeface="Calibri"/>
              </a:rPr>
              <a:t> Whoever controls the database controls the audit trail.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Database administrators can modify audit trails.</a:t>
            </a:r>
            <a:r>
              <a:rPr sz="1600">
                <a:solidFill>
                  <a:srgbClr val="1A1D23"/>
                </a:solidFill>
                <a:latin typeface="Calibri"/>
              </a:rPr>
              <a:t> DBA credentials bypass every application-layer control. If a DBA is compromised (or coerced, or motivated), audit records can be altered.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Backup restoration can overwrite history.</a:t>
            </a:r>
            <a:r>
              <a:rPr sz="1600">
                <a:solidFill>
                  <a:srgbClr val="1A1D23"/>
                </a:solidFill>
                <a:latin typeface="Calibri"/>
              </a:rPr>
              <a:t> 'We had to restore from backup after a system issue.' Plausible-sounding excuse for losing inconvenient records.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 of the EDC system has access.</a:t>
            </a:r>
            <a:r>
              <a:rPr sz="1600">
                <a:solidFill>
                  <a:srgbClr val="1A1D23"/>
                </a:solidFill>
                <a:latin typeface="Calibri"/>
              </a:rPr>
              <a:t> Medidata, Veeva, Oracle run the infrastructure. Their employees can theoretically access your trial data.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Inspectors see what the system shows them.</a:t>
            </a:r>
            <a:r>
              <a:rPr sz="1600">
                <a:solidFill>
                  <a:srgbClr val="1A1D23"/>
                </a:solidFill>
                <a:latin typeface="Calibri"/>
              </a:rPr>
              <a:t> They have no way to independently verify the audit trail wasn't modified before their visit.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FDA data integrity warning letters: 5x growth</a:t>
            </a:r>
          </a:p>
        </p:txBody>
      </p:sp>
      <p:pic>
        <p:nvPicPr>
          <p:cNvPr id="5" name="Picture 4" descr="chart_fda_letter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4365" y="1828800"/>
            <a:ext cx="8622965" cy="384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Source: FDA Warning Letter database, filtered for data integrity observations (21 CFR 11.10 violations).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16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Warning letter examples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Most common observation: 'audit trails were not reviewed.'</a:t>
            </a:r>
            <a:r>
              <a:rPr sz="1600">
                <a:solidFill>
                  <a:srgbClr val="1A1D23"/>
                </a:solidFill>
                <a:latin typeface="Calibri"/>
              </a:rPr>
              <a:t> Companies have audit trails but don't review them. Accountability theater without accountability.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Second most common: 'CAPA for data integrity issue inadequate.'</a:t>
            </a:r>
            <a:r>
              <a:rPr sz="1600">
                <a:solidFill>
                  <a:srgbClr val="1A1D23"/>
                </a:solidFill>
                <a:latin typeface="Calibri"/>
              </a:rPr>
              <a:t> Issues discovered by inspectors are then inadequately remediated. Pattern of non-escalation.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Third most common: 'retesting without documentation.'</a:t>
            </a:r>
            <a:r>
              <a:rPr sz="1600">
                <a:solidFill>
                  <a:srgbClr val="1A1D23"/>
                </a:solidFill>
                <a:latin typeface="Calibri"/>
              </a:rPr>
              <a:t> Running tests multiple times until one produces the desired result. A form of p-hacking on regulatory data.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Fourth: 'sharing of login credentials.'</a:t>
            </a:r>
            <a:r>
              <a:rPr sz="1600">
                <a:solidFill>
                  <a:srgbClr val="1A1D23"/>
                </a:solidFill>
                <a:latin typeface="Calibri"/>
              </a:rPr>
              <a:t> Attributability collapses when multiple people use the same username.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Fifth: 'backdated entries.'</a:t>
            </a:r>
            <a:r>
              <a:rPr sz="1600">
                <a:solidFill>
                  <a:srgbClr val="1A1D23"/>
                </a:solidFill>
                <a:latin typeface="Calibri"/>
              </a:rPr>
              <a:t> Recording observations later with a falsified earlier timestamp. Contemporaneous principle violated.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GAMP 5 as it actually operates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Good Automated Manufacturing Practice (ISPE).</a:t>
            </a:r>
            <a:r>
              <a:rPr sz="1600">
                <a:solidFill>
                  <a:srgbClr val="1A1D23"/>
                </a:solidFill>
                <a:latin typeface="Calibri"/>
              </a:rPr>
              <a:t> Validation framework for pharmaceutical software. 5th edition published 2008, 2nd ed 2022.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Risk-based approach.</a:t>
            </a:r>
            <a:r>
              <a:rPr sz="1600">
                <a:solidFill>
                  <a:srgbClr val="1A1D23"/>
                </a:solidFill>
                <a:latin typeface="Calibri"/>
              </a:rPr>
              <a:t> Validation effort proportional to patient safety and data integrity impact.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What it requires.</a:t>
            </a:r>
            <a:r>
              <a:rPr sz="1600">
                <a:solidFill>
                  <a:srgbClr val="1A1D23"/>
                </a:solidFill>
                <a:latin typeface="Calibri"/>
              </a:rPr>
              <a:t> User requirements, functional specifications, design specifications, IQ/OQ/PQ test protocols, validation reports.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What it actually produces.</a:t>
            </a:r>
            <a:r>
              <a:rPr sz="1600">
                <a:solidFill>
                  <a:srgbClr val="1A1D23"/>
                </a:solidFill>
                <a:latin typeface="Calibri"/>
              </a:rPr>
              <a:t> Thousands of pages of documentation. Regulatory expectation met. Cost: millions per system.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What it does not produce.</a:t>
            </a:r>
            <a:r>
              <a:rPr sz="1600">
                <a:solidFill>
                  <a:srgbClr val="1A1D23"/>
                </a:solidFill>
                <a:latin typeface="Calibri"/>
              </a:rPr>
              <a:t> Guarantees the system wasn't compromised, modified, or corrupted since validation. That requires ongoing cryptographic verification.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Major Fraud Cases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Five high-profile cases. Common patterns. What would have changed.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19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Where we are in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1064240" cy="2560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>
              <a:defRPr>
                <a:solidFill>
                  <a:srgbClr val="FF4655"/>
                </a:solidFill>
              </a:defRPr>
            </a:pPr>
            <a:r>
              <a:rPr sz="12000" b="1">
                <a:solidFill>
                  <a:srgbClr val="FF4655"/>
                </a:solidFill>
                <a:latin typeface="Calibri"/>
              </a:rPr>
              <a:t>241</a:t>
            </a:r>
          </a:p>
          <a:p>
            <a:pPr algn="ctr">
              <a:spcBef>
                <a:spcPts val="600"/>
              </a:spcBef>
              <a:defRPr>
                <a:solidFill>
                  <a:srgbClr val="1A1D23"/>
                </a:solidFill>
              </a:defRPr>
            </a:pPr>
            <a:r>
              <a:rPr sz="2400">
                <a:solidFill>
                  <a:srgbClr val="1A1D23"/>
                </a:solidFill>
                <a:latin typeface="Calibri"/>
              </a:rPr>
              <a:t>FDA 483 data integrity observations in 2024 alone.</a:t>
            </a:r>
          </a:p>
          <a:p>
            <a:pPr algn="ctr">
              <a:spcBef>
                <a:spcPts val="1200"/>
              </a:spcBef>
              <a:defRPr>
                <a:solidFill>
                  <a:srgbClr val="64748B"/>
                </a:solidFill>
              </a:defRPr>
            </a:pPr>
            <a:r>
              <a:rPr sz="1400" i="1">
                <a:solidFill>
                  <a:srgbClr val="64748B"/>
                </a:solidFill>
                <a:latin typeface="Calibri"/>
              </a:rPr>
              <a:t>5x growth over a decade. The ALCOA+ paper-era framework is failing to prevent systematic data integrity problems.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Five major pharma / medical fraud cases</a:t>
            </a:r>
          </a:p>
        </p:txBody>
      </p:sp>
      <p:pic>
        <p:nvPicPr>
          <p:cNvPr id="5" name="Picture 4" descr="chart_frau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860" y="1828800"/>
            <a:ext cx="7199974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Each case took years to surface and cost billions in aggregate harm.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20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Ranbaxy 2008-2013: the scale case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Indian generic manufacturer, largest in India at the time.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Whistleblower revealed systematic data fabrication.</a:t>
            </a:r>
            <a:r>
              <a:rPr sz="1600">
                <a:solidFill>
                  <a:srgbClr val="1A1D23"/>
                </a:solidFill>
                <a:latin typeface="Calibri"/>
              </a:rPr>
              <a:t> Stability data invented. Tests not actually performed. Batches released without verification.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Scale.</a:t>
            </a:r>
            <a:r>
              <a:rPr sz="1600">
                <a:solidFill>
                  <a:srgbClr val="1A1D23"/>
                </a:solidFill>
                <a:latin typeface="Calibri"/>
              </a:rPr>
              <a:t> Affected products for decades. Numerous APIs and finished dosage forms.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Outcome.</a:t>
            </a:r>
            <a:r>
              <a:rPr sz="1600">
                <a:solidFill>
                  <a:srgbClr val="1A1D23"/>
                </a:solidFill>
                <a:latin typeface="Calibri"/>
              </a:rPr>
              <a:t> 2013: $500M criminal + civil settlement. US import ban on specific facilities. Ranbaxy sold to Sun Pharma.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How substrate would have helped.</a:t>
            </a:r>
            <a:r>
              <a:rPr sz="1600">
                <a:solidFill>
                  <a:srgbClr val="1A1D23"/>
                </a:solidFill>
                <a:latin typeface="Calibri"/>
              </a:rPr>
              <a:t> Independent signed lab records would have made fabrication detectable. Instruments that sign test results directly remove the lab technician's ability to invent data without caught signatures.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Theranos 2015-2022: the brand case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Elizabeth Holmes's blood-testing startup, valued $9B at peak.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Fraud: Edison device performed only 12 of 200+ advertised tests.</a:t>
            </a:r>
            <a:r>
              <a:rPr sz="1600">
                <a:solidFill>
                  <a:srgbClr val="1A1D23"/>
                </a:solidFill>
                <a:latin typeface="Calibri"/>
              </a:rPr>
              <a:t> Other tests secretly run on Siemens competitor machines, with Theranos-branded results sent back.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Internal culture of secrecy prevented detection.</a:t>
            </a:r>
            <a:r>
              <a:rPr sz="1600">
                <a:solidFill>
                  <a:srgbClr val="1A1D23"/>
                </a:solidFill>
                <a:latin typeface="Calibri"/>
              </a:rPr>
              <a:t> Employees who questioned results were isolated or terminated.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Outcome.</a:t>
            </a:r>
            <a:r>
              <a:rPr sz="1600">
                <a:solidFill>
                  <a:srgbClr val="1A1D23"/>
                </a:solidFill>
                <a:latin typeface="Calibri"/>
              </a:rPr>
              <a:t> Theranos dissolved 2018. Holmes 11-year sentence (2022). Former president Sunny Balwani 13 years.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How substrate would have helped.</a:t>
            </a:r>
            <a:r>
              <a:rPr sz="1600">
                <a:solidFill>
                  <a:srgbClr val="1A1D23"/>
                </a:solidFill>
                <a:latin typeface="Calibri"/>
              </a:rPr>
              <a:t> Instrument-signed test results would have made the Edison's limited capability impossible to obscure. Regulatory inspectors would have seen the pattern much earlier.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Duke Potti 2006-2010: the trial data case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Anil Potti at Duke Cancer Institute.</a:t>
            </a:r>
            <a:r>
              <a:rPr sz="1600">
                <a:solidFill>
                  <a:srgbClr val="1A1D23"/>
                </a:solidFill>
                <a:latin typeface="Calibri"/>
              </a:rPr>
              <a:t> Published chemosensitivity predictions from microarray analyses in Nature Medicine and elsewhere.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Started enrolling patients in 3 cancer trials based on the predictions.</a:t>
            </a:r>
            <a:r>
              <a:rPr sz="1600">
                <a:solidFill>
                  <a:srgbClr val="1A1D23"/>
                </a:solidFill>
                <a:latin typeface="Calibri"/>
              </a:rPr>
              <a:t> Publications were later shown to have fabricated data.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Whistleblowers: biostatisticians Keith Baggerly and Kevin Coombes.</a:t>
            </a:r>
            <a:r>
              <a:rPr sz="1600">
                <a:solidFill>
                  <a:srgbClr val="1A1D23"/>
                </a:solidFill>
                <a:latin typeface="Calibri"/>
              </a:rPr>
              <a:t> Found the fabrication through independent re-analysis of raw data the journals required.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Outcome.</a:t>
            </a:r>
            <a:r>
              <a:rPr sz="1600">
                <a:solidFill>
                  <a:srgbClr val="1A1D23"/>
                </a:solidFill>
                <a:latin typeface="Calibri"/>
              </a:rPr>
              <a:t> Potti resigned 2010. 11 papers retracted. Trials halted. Multiple patient lawsuits. Duke settled out of court.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How substrate would have helped.</a:t>
            </a:r>
            <a:r>
              <a:rPr sz="1600">
                <a:solidFill>
                  <a:srgbClr val="1A1D23"/>
                </a:solidFill>
                <a:latin typeface="Calibri"/>
              </a:rPr>
              <a:t> If raw data had provenance chain from instrument to publication, fabrication would be detectable automatically. Re-analysis is unnecessary if the chain itself is tamper-evident.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common pattern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Internal data controlled by interested party.</a:t>
            </a:r>
            <a:r>
              <a:rPr sz="1600">
                <a:solidFill>
                  <a:srgbClr val="1A1D23"/>
                </a:solidFill>
                <a:latin typeface="Calibri"/>
              </a:rPr>
              <a:t> Whether sponsor, CRO, or principal investigator.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Review processes depend on the interested party.</a:t>
            </a:r>
            <a:r>
              <a:rPr sz="1600">
                <a:solidFill>
                  <a:srgbClr val="1A1D23"/>
                </a:solidFill>
                <a:latin typeface="Calibri"/>
              </a:rPr>
              <a:t> They pick reviewers, provide data to reviewers, remediate findings.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External verification is either not possible or very expensive.</a:t>
            </a:r>
            <a:r>
              <a:rPr sz="1600">
                <a:solidFill>
                  <a:srgbClr val="1A1D23"/>
                </a:solidFill>
                <a:latin typeface="Calibri"/>
              </a:rPr>
              <a:t> FDA inspections happen, but are infrequent and constrained by what the system shows.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Whistleblowers are the primary detection mechanism.</a:t>
            </a:r>
            <a:r>
              <a:rPr sz="1600">
                <a:solidFill>
                  <a:srgbClr val="1A1D23"/>
                </a:solidFill>
                <a:latin typeface="Calibri"/>
              </a:rPr>
              <a:t> Insider with conscience plus willingness to be retaliated against is our data integrity safeguard. Not sustainable.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Multi-party cryptographic signatures change all of this.</a:t>
            </a:r>
            <a:r>
              <a:rPr sz="1600">
                <a:solidFill>
                  <a:srgbClr val="1A1D23"/>
                </a:solidFill>
                <a:latin typeface="Calibri"/>
              </a:rPr>
              <a:t> No single party can unilaterally rewrite the record. Verification becomes mechanical, not dependent on whistleblowers.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The Multi-Party Structure of a Clinical Trial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8+ parties. Each with distinct interests. All must agree on the data.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25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Clinical trial: 8+ parties per typical Phase III</a:t>
            </a:r>
          </a:p>
        </p:txBody>
      </p:sp>
      <p:pic>
        <p:nvPicPr>
          <p:cNvPr id="5" name="Picture 4" descr="chart_trial_parti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956" y="1828800"/>
            <a:ext cx="10797783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Each party produces or touches trial data. Current system requires trust in ONE party (sponsor) to aggregate all data honestly.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26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parties in detail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Sponsor.</a:t>
            </a:r>
            <a:r>
              <a:rPr sz="1600">
                <a:solidFill>
                  <a:srgbClr val="1A1D23"/>
                </a:solidFill>
                <a:latin typeface="Calibri"/>
              </a:rPr>
              <a:t> Pharmaceutical company funding the trial. Owns the data. Has most to gain from favorable outcomes.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 (Contract Research Organization).</a:t>
            </a:r>
            <a:r>
              <a:rPr sz="1600">
                <a:solidFill>
                  <a:srgbClr val="1A1D23"/>
                </a:solidFill>
                <a:latin typeface="Calibri"/>
              </a:rPr>
              <a:t> Pharma outsource. Data management, statistical analysis, regulatory submissions. Paid by sponsor.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Clinical site investigator.</a:t>
            </a:r>
            <a:r>
              <a:rPr sz="1600">
                <a:solidFill>
                  <a:srgbClr val="1A1D23"/>
                </a:solidFill>
                <a:latin typeface="Calibri"/>
              </a:rPr>
              <a:t> Physician running the trial at a specific hospital or clinic. Enrolls patients, administers interventions, records outcomes.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Site monitor (CRA).</a:t>
            </a:r>
            <a:r>
              <a:rPr sz="1600">
                <a:solidFill>
                  <a:srgbClr val="1A1D23"/>
                </a:solidFill>
                <a:latin typeface="Calibri"/>
              </a:rPr>
              <a:t> Independent verifier from CRO. Visits sites, checks data entry against source documents.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Subject (patient).</a:t>
            </a:r>
            <a:r>
              <a:rPr sz="1600">
                <a:solidFill>
                  <a:srgbClr val="1A1D23"/>
                </a:solidFill>
                <a:latin typeface="Calibri"/>
              </a:rPr>
              <a:t> Signs informed consent, receives interventions, reports adverse events. Whose data is this?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Central lab, IRB, regulator.</a:t>
            </a:r>
            <a:r>
              <a:rPr sz="1600">
                <a:solidFill>
                  <a:srgbClr val="1A1D23"/>
                </a:solidFill>
                <a:latin typeface="Calibri"/>
              </a:rPr>
              <a:t> Additional parties with specialized roles. Each produces signed artifacts.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Current data 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Subject is examined at site.</a:t>
            </a:r>
            <a:r>
              <a:rPr sz="1600">
                <a:solidFill>
                  <a:srgbClr val="1A1D23"/>
                </a:solidFill>
                <a:latin typeface="Calibri"/>
              </a:rPr>
              <a:t> Investigator records observation in electronic case report form (eCRF).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Monitor visits site periodically.</a:t>
            </a:r>
            <a:r>
              <a:rPr sz="1600">
                <a:solidFill>
                  <a:srgbClr val="1A1D23"/>
                </a:solidFill>
                <a:latin typeface="Calibri"/>
              </a:rPr>
              <a:t> Checks eCRF entries against source documents (patient medical record, lab reports, etc).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Data goes into sponsor's EDC system.</a:t>
            </a:r>
            <a:r>
              <a:rPr sz="1600">
                <a:solidFill>
                  <a:srgbClr val="1A1D23"/>
                </a:solidFill>
                <a:latin typeface="Calibri"/>
              </a:rPr>
              <a:t> Medidata Rave, Veeva Vault, Oracle InForm. Vendor infrastructure, sponsor configuration.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Sponsor (or CRO) analyzes.</a:t>
            </a:r>
            <a:r>
              <a:rPr sz="1600">
                <a:solidFill>
                  <a:srgbClr val="1A1D23"/>
                </a:solidFill>
                <a:latin typeface="Calibri"/>
              </a:rPr>
              <a:t> Statistical analysis, safety reporting, interim analyses, final reports.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Submissions to regulator.</a:t>
            </a:r>
            <a:r>
              <a:rPr sz="1600">
                <a:solidFill>
                  <a:srgbClr val="1A1D23"/>
                </a:solidFill>
                <a:latin typeface="Calibri"/>
              </a:rPr>
              <a:t> Via electronic submissions gateway (FDA ESG, EMA CESP). Regulator reviews; may conduct inspection.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Why this structure has integrity risks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Sponsor has economic incentive to favorable outcomes.</a:t>
            </a:r>
            <a:r>
              <a:rPr sz="1600">
                <a:solidFill>
                  <a:srgbClr val="1A1D23"/>
                </a:solidFill>
                <a:latin typeface="Calibri"/>
              </a:rPr>
              <a:t> Billions of dollars hang on Phase III success.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 reports to sponsor.</a:t>
            </a:r>
            <a:r>
              <a:rPr sz="1600">
                <a:solidFill>
                  <a:srgbClr val="1A1D23"/>
                </a:solidFill>
                <a:latin typeface="Calibri"/>
              </a:rPr>
              <a:t> Not an independent adjudicator; paid by the party whose product is being tested.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Sites are also under pressure.</a:t>
            </a:r>
            <a:r>
              <a:rPr sz="1600">
                <a:solidFill>
                  <a:srgbClr val="1A1D23"/>
                </a:solidFill>
                <a:latin typeface="Calibri"/>
              </a:rPr>
              <a:t> Enrollment targets, deviation minimization, not looking like a 'difficult site' for future contracts.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Monitors perform source data verification on a sample.</a:t>
            </a:r>
            <a:r>
              <a:rPr sz="1600">
                <a:solidFill>
                  <a:srgbClr val="1A1D23"/>
                </a:solidFill>
                <a:latin typeface="Calibri"/>
              </a:rPr>
              <a:t> Usually 10-15%. Most data is not independently verified.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Single point of data aggregation.</a:t>
            </a:r>
            <a:r>
              <a:rPr sz="1600">
                <a:solidFill>
                  <a:srgbClr val="1A1D23"/>
                </a:solidFill>
                <a:latin typeface="Calibri"/>
              </a:rPr>
              <a:t> Sponsor's EDC. If that data is incorrect (accidentally or deliberately), everything downstream is wrong.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cost of getting this wrong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1064240" cy="2560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>
              <a:defRPr>
                <a:solidFill>
                  <a:srgbClr val="00D4A8"/>
                </a:solidFill>
              </a:defRPr>
            </a:pPr>
            <a:r>
              <a:rPr sz="12000" b="1">
                <a:solidFill>
                  <a:srgbClr val="00D4A8"/>
                </a:solidFill>
                <a:latin typeface="Calibri"/>
              </a:rPr>
              <a:t>$2.5M</a:t>
            </a:r>
          </a:p>
          <a:p>
            <a:pPr algn="ctr">
              <a:spcBef>
                <a:spcPts val="600"/>
              </a:spcBef>
              <a:defRPr>
                <a:solidFill>
                  <a:srgbClr val="1A1D23"/>
                </a:solidFill>
              </a:defRPr>
            </a:pPr>
            <a:r>
              <a:rPr sz="2400">
                <a:solidFill>
                  <a:srgbClr val="1A1D23"/>
                </a:solidFill>
                <a:latin typeface="Calibri"/>
              </a:rPr>
              <a:t>average cost of remediating an FDA warning letter for data integrity (Deloitte 2023 industry survey).</a:t>
            </a:r>
          </a:p>
          <a:p>
            <a:pPr algn="ctr">
              <a:spcBef>
                <a:spcPts val="1200"/>
              </a:spcBef>
              <a:defRPr>
                <a:solidFill>
                  <a:srgbClr val="64748B"/>
                </a:solidFill>
              </a:defRPr>
            </a:pPr>
            <a:r>
              <a:rPr sz="1400" i="1">
                <a:solidFill>
                  <a:srgbClr val="64748B"/>
                </a:solidFill>
                <a:latin typeface="Calibri"/>
              </a:rPr>
              <a:t>Plus potential delays to approval, revenue loss, and reputation damage. The economic case for better substrate is overwhelming.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multi-party signed attestation changes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party's contribution is signed independently.</a:t>
            </a:r>
            <a:r>
              <a:rPr sz="1600">
                <a:solidFill>
                  <a:srgbClr val="1A1D23"/>
                </a:solidFill>
                <a:latin typeface="Calibri"/>
              </a:rPr>
              <a:t> Subject signs consent. Site investigator signs data entry. Central lab signs results. Each goes into a shared event stream.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Cross-verification becomes cryptographic.</a:t>
            </a:r>
            <a:r>
              <a:rPr sz="1600">
                <a:solidFill>
                  <a:srgbClr val="1A1D23"/>
                </a:solidFill>
                <a:latin typeface="Calibri"/>
              </a:rPr>
              <a:t> Monitor's SDV visit produces a signed attestation: 'I verified entries X, Y, Z match source documents.' That attestation goes into the chain.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party can unilaterally alter records.</a:t>
            </a:r>
            <a:r>
              <a:rPr sz="1600">
                <a:solidFill>
                  <a:srgbClr val="1A1D23"/>
                </a:solidFill>
                <a:latin typeface="Calibri"/>
              </a:rPr>
              <a:t> Sponsor's signature doesn't override site's signature. The chain preserves every signatory.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Regulators see the full chain.</a:t>
            </a:r>
            <a:r>
              <a:rPr sz="1600">
                <a:solidFill>
                  <a:srgbClr val="1A1D23"/>
                </a:solidFill>
                <a:latin typeface="Calibri"/>
              </a:rPr>
              <a:t> Can verify each signature independently. No need to trust the sponsor's aggregation.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Structural property.</a:t>
            </a:r>
            <a:r>
              <a:rPr sz="1600">
                <a:solidFill>
                  <a:srgbClr val="1A1D23"/>
                </a:solidFill>
                <a:latin typeface="Calibri"/>
              </a:rPr>
              <a:t> ALCOA compliance becomes a mechanical consequence, not an organizational practice.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structural shift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Tamper-evidence requires no party to be trusted. Sponsor, CRO, site, regulator, patient each sign independently. The record becomes multi-party verified by construction.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structural shift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31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Tamper-Evident Event Streams Applied to Trial 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Per-subject event chain, cross-party signatures, PHI handling.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32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Per-subject event stream: chain of custody</a:t>
            </a:r>
          </a:p>
        </p:txBody>
      </p:sp>
      <p:pic>
        <p:nvPicPr>
          <p:cNvPr id="5" name="Picture 4" descr="chart_data_fl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821" y="1828800"/>
            <a:ext cx="10332053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Per-subject event stream: structure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trial subject has a signed event stream.</a:t>
            </a:r>
            <a:r>
              <a:rPr sz="1600">
                <a:solidFill>
                  <a:srgbClr val="1A1D23"/>
                </a:solidFill>
                <a:latin typeface="Calibri"/>
              </a:rPr>
              <a:t> Identified by a pseudonymous quid (not PHI). Chain begins at informed consent.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Events flow into the stream chronologically.</a:t>
            </a:r>
            <a:r>
              <a:rPr sz="1600">
                <a:solidFill>
                  <a:srgbClr val="1A1D23"/>
                </a:solidFill>
                <a:latin typeface="Calibri"/>
              </a:rPr>
              <a:t> Consent signed, screening visit, randomization, interventions administered, follow-up visits, adverse events, endpoint adjudication.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event signed by the observing party.</a:t>
            </a:r>
            <a:r>
              <a:rPr sz="1600">
                <a:solidFill>
                  <a:srgbClr val="1A1D23"/>
                </a:solidFill>
                <a:latin typeface="Calibri"/>
              </a:rPr>
              <a:t> Investigator for physical exam findings. Nurse for vitals. Lab for test results. Patient for patient-reported outcomes.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event references prior events.</a:t>
            </a:r>
            <a:r>
              <a:rPr sz="1600">
                <a:solidFill>
                  <a:srgbClr val="1A1D23"/>
                </a:solidFill>
                <a:latin typeface="Calibri"/>
              </a:rPr>
              <a:t> Continuous chain. No gaps possible.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At study end.</a:t>
            </a:r>
            <a:r>
              <a:rPr sz="1600">
                <a:solidFill>
                  <a:srgbClr val="1A1D23"/>
                </a:solidFill>
                <a:latin typeface="Calibri"/>
              </a:rPr>
              <a:t> Every subject's full trial history is a verified, tamper-evident record. Available to sponsor, CRO, regulator independently.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Cross-party signatures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Source Data Verification (SDV) as signed attestation.</a:t>
            </a:r>
            <a:r>
              <a:rPr sz="1600">
                <a:solidFill>
                  <a:srgbClr val="1A1D23"/>
                </a:solidFill>
                <a:latin typeface="Calibri"/>
              </a:rPr>
              <a:t> Monitor reviews entries. If they match source, monitor signs: 'I verified these entries against source on date X.'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Discrepancies also signed.</a:t>
            </a:r>
            <a:r>
              <a:rPr sz="1600">
                <a:solidFill>
                  <a:srgbClr val="1A1D23"/>
                </a:solidFill>
                <a:latin typeface="Calibri"/>
              </a:rPr>
              <a:t> 'Entry N says 98.5 F; source says 98.6 F. Discrepancy logged.'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Adjudication committees sign.</a:t>
            </a:r>
            <a:r>
              <a:rPr sz="1600">
                <a:solidFill>
                  <a:srgbClr val="1A1D23"/>
                </a:solidFill>
                <a:latin typeface="Calibri"/>
              </a:rPr>
              <a:t> Endpoint adjudication panels sign their consensus determinations. Independent of sponsor.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IRB continuing reviews sign.</a:t>
            </a:r>
            <a:r>
              <a:rPr sz="1600">
                <a:solidFill>
                  <a:srgbClr val="1A1D23"/>
                </a:solidFill>
                <a:latin typeface="Calibri"/>
              </a:rPr>
              <a:t> 'IRB reviewed this site on date Z. Found: [findings]. Approval continues.'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Sponsor signs aggregations.</a:t>
            </a:r>
            <a:r>
              <a:rPr sz="1600">
                <a:solidFill>
                  <a:srgbClr val="1A1D23"/>
                </a:solidFill>
                <a:latin typeface="Calibri"/>
              </a:rPr>
              <a:t> Sponsor's statistician signs final analysis. Aggregation from signed source events; anyone can recompute to verify.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Source data verification 2.0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Current SDV.</a:t>
            </a:r>
            <a:r>
              <a:rPr sz="1600">
                <a:solidFill>
                  <a:srgbClr val="1A1D23"/>
                </a:solidFill>
                <a:latin typeface="Calibri"/>
              </a:rPr>
              <a:t> Monitor visits site. Samples ~10% of entries. Checks against source documents. Writes report.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Risk-based SDV (RBM).</a:t>
            </a:r>
            <a:r>
              <a:rPr sz="1600">
                <a:solidFill>
                  <a:srgbClr val="1A1D23"/>
                </a:solidFill>
                <a:latin typeface="Calibri"/>
              </a:rPr>
              <a:t> Focus on high-risk data points (endpoints, serious AEs). Reduces cost but still sample-based.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Substrate-enabled SDV.</a:t>
            </a:r>
            <a:r>
              <a:rPr sz="1600">
                <a:solidFill>
                  <a:srgbClr val="1A1D23"/>
                </a:solidFill>
                <a:latin typeface="Calibri"/>
              </a:rPr>
              <a:t> Source documents themselves cryptographically signed at source. Match with EDC entries becomes automated.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Remote SDV.</a:t>
            </a:r>
            <a:r>
              <a:rPr sz="1600">
                <a:solidFill>
                  <a:srgbClr val="1A1D23"/>
                </a:solidFill>
                <a:latin typeface="Calibri"/>
              </a:rPr>
              <a:t> If source is signed at instrument / patient record, monitor's job is reduced to reviewing signatures. Mostly remote. Site visits only for training + investigator relationship.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100% SDV becomes feasible.</a:t>
            </a:r>
            <a:r>
              <a:rPr sz="1600">
                <a:solidFill>
                  <a:srgbClr val="1A1D23"/>
                </a:solidFill>
                <a:latin typeface="Calibri"/>
              </a:rPr>
              <a:t> Every entry automatically verified against signed source. No sampling.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becomes automatically detectable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Fabricated data.</a:t>
            </a:r>
            <a:r>
              <a:rPr sz="1600">
                <a:solidFill>
                  <a:srgbClr val="1A1D23"/>
                </a:solidFill>
                <a:latin typeface="Calibri"/>
              </a:rPr>
              <a:t> Missing instrument signature = unsignable = unacceptable. Stapel / Potti-style fabrication becomes structurally infeasible.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Backdated entries.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 timestamps at entry. Retrospective modification breaks signature chain.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Credential sharing.</a:t>
            </a:r>
            <a:r>
              <a:rPr sz="1600">
                <a:solidFill>
                  <a:srgbClr val="1A1D23"/>
                </a:solidFill>
                <a:latin typeface="Calibri"/>
              </a:rPr>
              <a:t> Each signature links to a specific quid. Login sharing becomes visible.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Database tampering.</a:t>
            </a:r>
            <a:r>
              <a:rPr sz="1600">
                <a:solidFill>
                  <a:srgbClr val="1A1D23"/>
                </a:solidFill>
                <a:latin typeface="Calibri"/>
              </a:rPr>
              <a:t> Chain-hash verification at every read. Any database modification breaks the chain visibly.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Statistical anomalies.</a:t>
            </a:r>
            <a:r>
              <a:rPr sz="1600">
                <a:solidFill>
                  <a:srgbClr val="1A1D23"/>
                </a:solidFill>
                <a:latin typeface="Calibri"/>
              </a:rPr>
              <a:t> Signed event streams are queryable. Benford's-law analysis, p-curve analysis, ratio tests all work better on structured signed data.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Privacy and PHI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Subject identity must be protected.</a:t>
            </a:r>
            <a:r>
              <a:rPr sz="1600">
                <a:solidFill>
                  <a:srgbClr val="1A1D23"/>
                </a:solidFill>
                <a:latin typeface="Calibri"/>
              </a:rPr>
              <a:t> HIPAA, GDPR, state and country privacy laws apply.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Pseudonymous quids.</a:t>
            </a:r>
            <a:r>
              <a:rPr sz="1600">
                <a:solidFill>
                  <a:srgbClr val="1A1D23"/>
                </a:solidFill>
                <a:latin typeface="Calibri"/>
              </a:rPr>
              <a:t> Subject identified by a Quidnug quid, not by name. Pseudonym mapping stored separately at site.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PHI stored off-chain.</a:t>
            </a:r>
            <a:r>
              <a:rPr sz="1600">
                <a:solidFill>
                  <a:srgbClr val="1A1D23"/>
                </a:solidFill>
                <a:latin typeface="Calibri"/>
              </a:rPr>
              <a:t> Encrypted at rest at the site. Signatures cover hashes of PHI, not the PHI itself.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Selective disclosure to regulators.</a:t>
            </a:r>
            <a:r>
              <a:rPr sz="1600">
                <a:solidFill>
                  <a:srgbClr val="1A1D23"/>
                </a:solidFill>
                <a:latin typeface="Calibri"/>
              </a:rPr>
              <a:t> With subject consent or court order, pseudonym can be linked to identity for specific regulatory queries.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Provenance without PHI exposure.</a:t>
            </a:r>
            <a:r>
              <a:rPr sz="1600">
                <a:solidFill>
                  <a:srgbClr val="1A1D23"/>
                </a:solidFill>
                <a:latin typeface="Calibri"/>
              </a:rPr>
              <a:t> Provenance chain is verifiable without revealing protected health information.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Worked Example: Phase III Endpoint Adjudication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A real Phase III cardiovascular trial workflow.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39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1. ALCOA+ explained.</a:t>
            </a:r>
            <a:r>
              <a:rPr sz="1600">
                <a:solidFill>
                  <a:srgbClr val="1A1D23"/>
                </a:solidFill>
                <a:latin typeface="Calibri"/>
              </a:rPr>
              <a:t> Origin, principles, electronic-record transposition, trust gap.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2. 21 CFR Part 11 and its failure modes.</a:t>
            </a:r>
            <a:r>
              <a:rPr sz="1600">
                <a:solidFill>
                  <a:srgbClr val="1A1D23"/>
                </a:solidFill>
                <a:latin typeface="Calibri"/>
              </a:rPr>
              <a:t> Key requirements, typical implementations, where they fall apart.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3. Major fraud cases.</a:t>
            </a:r>
            <a:r>
              <a:rPr sz="1600">
                <a:solidFill>
                  <a:srgbClr val="1A1D23"/>
                </a:solidFill>
                <a:latin typeface="Calibri"/>
              </a:rPr>
              <a:t> Ranbaxy, Theranos, Olympus, Valeant, Duke Potti. Common patterns.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4. Multi-party trial structure.</a:t>
            </a:r>
            <a:r>
              <a:rPr sz="1600">
                <a:solidFill>
                  <a:srgbClr val="1A1D23"/>
                </a:solidFill>
                <a:latin typeface="Calibri"/>
              </a:rPr>
              <a:t> 8+ parties per trial, current data flow, integrity risks.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5. Tamper-evident event streams.</a:t>
            </a:r>
            <a:r>
              <a:rPr sz="1600">
                <a:solidFill>
                  <a:srgbClr val="1A1D23"/>
                </a:solidFill>
                <a:latin typeface="Calibri"/>
              </a:rPr>
              <a:t> Per-subject event chain, cross-party signatures, PHI handling.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6. Worked example.</a:t>
            </a:r>
            <a:r>
              <a:rPr sz="1600">
                <a:solidFill>
                  <a:srgbClr val="1A1D23"/>
                </a:solidFill>
                <a:latin typeface="Calibri"/>
              </a:rPr>
              <a:t> Phase III cardiovascular endpoint adjudication, end-to-end.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7. Inspector experience.</a:t>
            </a:r>
            <a:r>
              <a:rPr sz="1600">
                <a:solidFill>
                  <a:srgbClr val="1A1D23"/>
                </a:solidFill>
                <a:latin typeface="Calibri"/>
              </a:rPr>
              <a:t> Current vs substrate-enabled inspection workflows.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8. Integration and adoption.</a:t>
            </a:r>
            <a:r>
              <a:rPr sz="1600">
                <a:solidFill>
                  <a:srgbClr val="1A1D23"/>
                </a:solidFill>
                <a:latin typeface="Calibri"/>
              </a:rPr>
              <a:t> EDC systems, compliance mapping, migration path.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scenario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Phase III cardiovascular outcomes trial.</a:t>
            </a:r>
            <a:r>
              <a:rPr sz="1600">
                <a:solidFill>
                  <a:srgbClr val="1A1D23"/>
                </a:solidFill>
                <a:latin typeface="Calibri"/>
              </a:rPr>
              <a:t> Primary endpoint: composite of cardiovascular death, MI, stroke.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6,000 subjects enrolled at 185 sites in 23 countries.</a:t>
            </a:r>
            <a:r>
              <a:rPr sz="1600">
                <a:solidFill>
                  <a:srgbClr val="1A1D23"/>
                </a:solidFill>
                <a:latin typeface="Calibri"/>
              </a:rPr>
              <a:t> 4-year follow-up. Hundreds of endpoint events expected.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Independent adjudication committee.</a:t>
            </a:r>
            <a:r>
              <a:rPr sz="1600">
                <a:solidFill>
                  <a:srgbClr val="1A1D23"/>
                </a:solidFill>
                <a:latin typeface="Calibri"/>
              </a:rPr>
              <a:t> Cardiologists not affiliated with sponsor review each potential endpoint event.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Complex data flow.</a:t>
            </a:r>
            <a:r>
              <a:rPr sz="1600">
                <a:solidFill>
                  <a:srgbClr val="1A1D23"/>
                </a:solidFill>
                <a:latin typeface="Calibri"/>
              </a:rPr>
              <a:t> Site investigator reports event. Central AE committee reviews. Adjudication committee classifies. Final statistical analysis.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Where integrity matters most.</a:t>
            </a:r>
            <a:r>
              <a:rPr sz="1600">
                <a:solidFill>
                  <a:srgbClr val="1A1D23"/>
                </a:solidFill>
                <a:latin typeface="Calibri"/>
              </a:rPr>
              <a:t> Each endpoint classification directly affects study outcome. Adjudication is the highest-stakes judgment in the trial.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endpoint event 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Subject experiences potential endpoint event.</a:t>
            </a:r>
            <a:r>
              <a:rPr sz="1600">
                <a:solidFill>
                  <a:srgbClr val="1A1D23"/>
                </a:solidFill>
                <a:latin typeface="Calibri"/>
              </a:rPr>
              <a:t> Patient has chest pain. Reports to site. Investigator initiates workup.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Investigator documents + signs.</a:t>
            </a:r>
            <a:r>
              <a:rPr sz="1600">
                <a:solidFill>
                  <a:srgbClr val="1A1D23"/>
                </a:solidFill>
                <a:latin typeface="Calibri"/>
              </a:rPr>
              <a:t> Signs: 'Subject X reported chest pain at T. Workup showed Y. Hospitalized for Z hours. Discharge diagnosis: myocardial infarction.'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Central lab processes samples.</a:t>
            </a:r>
            <a:r>
              <a:rPr sz="1600">
                <a:solidFill>
                  <a:srgbClr val="1A1D23"/>
                </a:solidFill>
                <a:latin typeface="Calibri"/>
              </a:rPr>
              <a:t> Troponin, ECG. Each signs its results. Linked to subject's event stream.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Adjudication committee receives blinded case file.</a:t>
            </a:r>
            <a:r>
              <a:rPr sz="1600">
                <a:solidFill>
                  <a:srgbClr val="1A1D23"/>
                </a:solidFill>
                <a:latin typeface="Calibri"/>
              </a:rPr>
              <a:t> 3 cardiologists independently classify. Each signs their determination.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Final consensus.</a:t>
            </a:r>
            <a:r>
              <a:rPr sz="1600">
                <a:solidFill>
                  <a:srgbClr val="1A1D23"/>
                </a:solidFill>
                <a:latin typeface="Calibri"/>
              </a:rPr>
              <a:t> If agreement: signed consensus. If disagreement: committee meets, resolves, signs reasoning.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inspections can verify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Inspector queries subject X's event stream.</a:t>
            </a:r>
            <a:r>
              <a:rPr sz="1600">
                <a:solidFill>
                  <a:srgbClr val="1A1D23"/>
                </a:solidFill>
                <a:latin typeface="Calibri"/>
              </a:rPr>
              <a:t> Sees investigator signature, lab signatures, adjudication signatures. Each independently verified.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Inspector verifies adjudication independence.</a:t>
            </a:r>
            <a:r>
              <a:rPr sz="1600">
                <a:solidFill>
                  <a:srgbClr val="1A1D23"/>
                </a:solidFill>
                <a:latin typeface="Calibri"/>
              </a:rPr>
              <a:t> Adjudicators are different quids from sponsor. Their signatures cryptographically prove non-sponsor identity.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Inspector spot-checks cross-signatures.</a:t>
            </a:r>
            <a:r>
              <a:rPr sz="1600">
                <a:solidFill>
                  <a:srgbClr val="1A1D23"/>
                </a:solidFill>
                <a:latin typeface="Calibri"/>
              </a:rPr>
              <a:t> Pulls 20 endpoints. Verifies chain for each. If all verify, confidence is very high. If any don't, targeted investigation.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Inspector can query across studies.</a:t>
            </a:r>
            <a:r>
              <a:rPr sz="1600">
                <a:solidFill>
                  <a:srgbClr val="1A1D23"/>
                </a:solidFill>
                <a:latin typeface="Calibri"/>
              </a:rPr>
              <a:t> 'Show me all endpoints adjudicated by this committee across sponsor studies.' Pattern analysis becomes feasible.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Compare to current inspections.</a:t>
            </a:r>
            <a:r>
              <a:rPr sz="1600">
                <a:solidFill>
                  <a:srgbClr val="1A1D23"/>
                </a:solidFill>
                <a:latin typeface="Calibri"/>
              </a:rPr>
              <a:t> Inspector travels to sponsor HQ. Views reports produced by sponsor. Very limited independent verification possible.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If something goes wrong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Investigator backdates event.</a:t>
            </a:r>
            <a:r>
              <a:rPr sz="1600">
                <a:solidFill>
                  <a:srgbClr val="1A1D23"/>
                </a:solidFill>
                <a:latin typeface="Calibri"/>
              </a:rPr>
              <a:t> Timestamp on signature is at signing. Cannot be retrospectively forged without breaking chain. Auto-detected.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Sponsor pressures adjudicator.</a:t>
            </a:r>
            <a:r>
              <a:rPr sz="1600">
                <a:solidFill>
                  <a:srgbClr val="1A1D23"/>
                </a:solidFill>
                <a:latin typeface="Calibri"/>
              </a:rPr>
              <a:t> Adjudicator's signatures on this trial can be compared to adjudicator's pattern across other trials. Outliers visible.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Site fabricates endpoint.</a:t>
            </a:r>
            <a:r>
              <a:rPr sz="1600">
                <a:solidFill>
                  <a:srgbClr val="1A1D23"/>
                </a:solidFill>
                <a:latin typeface="Calibri"/>
              </a:rPr>
              <a:t> No lab signatures corresponding to the fabricated event. Structural impossibility of full fabrication.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Central lab results manipulated.</a:t>
            </a:r>
            <a:r>
              <a:rPr sz="1600">
                <a:solidFill>
                  <a:srgbClr val="1A1D23"/>
                </a:solidFill>
                <a:latin typeface="Calibri"/>
              </a:rPr>
              <a:t> Lab's signatures are independent of sponsor's infrastructure. Requires compromising multiple parties.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 re-interprets data.</a:t>
            </a:r>
            <a:r>
              <a:rPr sz="1600">
                <a:solidFill>
                  <a:srgbClr val="1A1D23"/>
                </a:solidFill>
                <a:latin typeface="Calibri"/>
              </a:rPr>
              <a:t> Re-interpretation is a new signed event, not a silent edit. Trail preserved.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The Inspector Experience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Current vs substrate-enabled inspection workflows.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44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Current vs substrate-enabled inspection</a:t>
            </a:r>
          </a:p>
        </p:txBody>
      </p:sp>
      <p:pic>
        <p:nvPicPr>
          <p:cNvPr id="5" name="Picture 4" descr="chart_inspec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726" y="1828800"/>
            <a:ext cx="10020243" cy="34747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Current inspection workflow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Pre-inspection notification.</a:t>
            </a:r>
            <a:r>
              <a:rPr sz="1600">
                <a:solidFill>
                  <a:srgbClr val="1A1D23"/>
                </a:solidFill>
                <a:latin typeface="Calibri"/>
              </a:rPr>
              <a:t> FDA schedules visit to sponsor (or CRO). Typically 2-4 weeks advance notice. Sponsor prepares.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On-site visit.</a:t>
            </a:r>
            <a:r>
              <a:rPr sz="1600">
                <a:solidFill>
                  <a:srgbClr val="1A1D23"/>
                </a:solidFill>
                <a:latin typeface="Calibri"/>
              </a:rPr>
              <a:t> 2-5 days at sponsor HQ. Sometimes additional site visits. Expensive for inspectors; limits frequency.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Document requests.</a:t>
            </a:r>
            <a:r>
              <a:rPr sz="1600">
                <a:solidFill>
                  <a:srgbClr val="1A1D23"/>
                </a:solidFill>
                <a:latin typeface="Calibri"/>
              </a:rPr>
              <a:t> Inspector asks for specific records. Sponsor produces. Inspector reviews.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Discussion.</a:t>
            </a:r>
            <a:r>
              <a:rPr sz="1600">
                <a:solidFill>
                  <a:srgbClr val="1A1D23"/>
                </a:solidFill>
                <a:latin typeface="Calibri"/>
              </a:rPr>
              <a:t> Inspector asks questions. Sponsor explains processes. Inspector takes notes.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Outcome.</a:t>
            </a:r>
            <a:r>
              <a:rPr sz="1600">
                <a:solidFill>
                  <a:srgbClr val="1A1D23"/>
                </a:solidFill>
                <a:latin typeface="Calibri"/>
              </a:rPr>
              <a:t> 483 observations issued if deficiencies found. Sponsor responds. Potentially followed by Warning Letter.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Bottleneck.</a:t>
            </a:r>
            <a:r>
              <a:rPr sz="1600">
                <a:solidFill>
                  <a:srgbClr val="1A1D23"/>
                </a:solidFill>
                <a:latin typeface="Calibri"/>
              </a:rPr>
              <a:t> Very person-intensive. FDA can only inspect a fraction of trials per year.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Substrate-enabled inspection workflow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Continuous access to trial event streams.</a:t>
            </a:r>
            <a:r>
              <a:rPr sz="1600">
                <a:solidFill>
                  <a:srgbClr val="1A1D23"/>
                </a:solidFill>
                <a:latin typeface="Calibri"/>
              </a:rPr>
              <a:t> FDA has permissions on the trust network to query any signed artifact. No pre-scheduled visit needed.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Automated anomaly detection.</a:t>
            </a:r>
            <a:r>
              <a:rPr sz="1600">
                <a:solidFill>
                  <a:srgbClr val="1A1D23"/>
                </a:solidFill>
                <a:latin typeface="Calibri"/>
              </a:rPr>
              <a:t> FDA runs queries: 'Show me any trials with signature chain breaks.' 'Show me any adjudication pattern outliers.' Triaged automatically.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Targeted inspection for exceptions.</a:t>
            </a:r>
            <a:r>
              <a:rPr sz="1600">
                <a:solidFill>
                  <a:srgbClr val="1A1D23"/>
                </a:solidFill>
                <a:latin typeface="Calibri"/>
              </a:rPr>
              <a:t> Only trials flagged by automated analysis get on-site visits. 10x more trials can be monitored with same inspector headcount.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On-site focus shifts.</a:t>
            </a:r>
            <a:r>
              <a:rPr sz="1600">
                <a:solidFill>
                  <a:srgbClr val="1A1D23"/>
                </a:solidFill>
                <a:latin typeface="Calibri"/>
              </a:rPr>
              <a:t> From 'verify the data' to 'verify operations produce the expected data.' Training, procedures, culture.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Continuous monitoring.</a:t>
            </a:r>
            <a:r>
              <a:rPr sz="1600">
                <a:solidFill>
                  <a:srgbClr val="1A1D23"/>
                </a:solidFill>
                <a:latin typeface="Calibri"/>
              </a:rPr>
              <a:t> No waiting for annual inspection. Issues visible within days of occurrence.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inspectors can do that they couldn't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Cross-trial pattern detection.</a:t>
            </a:r>
            <a:r>
              <a:rPr sz="1600">
                <a:solidFill>
                  <a:srgbClr val="1A1D23"/>
                </a:solidFill>
                <a:latin typeface="Calibri"/>
              </a:rPr>
              <a:t> 'Does this adjudicator consistently favor one sponsor?' Answerable now.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Cross-sponsor comparison.</a:t>
            </a:r>
            <a:r>
              <a:rPr sz="1600">
                <a:solidFill>
                  <a:srgbClr val="1A1D23"/>
                </a:solidFill>
                <a:latin typeface="Calibri"/>
              </a:rPr>
              <a:t> 'Is this sponsor's AE rate systematically lower than peers?' Comparable signed data across sponsors.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Site-level quality scoring.</a:t>
            </a:r>
            <a:r>
              <a:rPr sz="1600">
                <a:solidFill>
                  <a:srgbClr val="1A1D23"/>
                </a:solidFill>
                <a:latin typeface="Calibri"/>
              </a:rPr>
              <a:t> 'What's the data integrity profile of this site?' Based on signature patterns across many trials.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Real-time safety monitoring.</a:t>
            </a:r>
            <a:r>
              <a:rPr sz="1600">
                <a:solidFill>
                  <a:srgbClr val="1A1D23"/>
                </a:solidFill>
                <a:latin typeface="Calibri"/>
              </a:rPr>
              <a:t> Aggregate adverse event signatures across trials. Early safety signals visible within days.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Retrospective investigations.</a:t>
            </a:r>
            <a:r>
              <a:rPr sz="1600">
                <a:solidFill>
                  <a:srgbClr val="1A1D23"/>
                </a:solidFill>
                <a:latin typeface="Calibri"/>
              </a:rPr>
              <a:t> Once tamper-evidence is standard, historical questions become answerable.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inspectors can still do that they always could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On-site interviews.</a:t>
            </a:r>
            <a:r>
              <a:rPr sz="1600">
                <a:solidFill>
                  <a:srgbClr val="1A1D23"/>
                </a:solidFill>
                <a:latin typeface="Calibri"/>
              </a:rPr>
              <a:t> Culture, training, procedures. Not verified by signatures.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Direct source document review.</a:t>
            </a:r>
            <a:r>
              <a:rPr sz="1600">
                <a:solidFill>
                  <a:srgbClr val="1A1D23"/>
                </a:solidFill>
                <a:latin typeface="Calibri"/>
              </a:rPr>
              <a:t> For trials not yet on substrate, traditional inspection continues.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For-cause inspections.</a:t>
            </a:r>
            <a:r>
              <a:rPr sz="1600">
                <a:solidFill>
                  <a:srgbClr val="1A1D23"/>
                </a:solidFill>
                <a:latin typeface="Calibri"/>
              </a:rPr>
              <a:t> Reactive inspections in response to complaints still happen. Substrate gives inspectors more data to work with.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International coordination.</a:t>
            </a:r>
            <a:r>
              <a:rPr sz="1600">
                <a:solidFill>
                  <a:srgbClr val="1A1D23"/>
                </a:solidFill>
                <a:latin typeface="Calibri"/>
              </a:rPr>
              <a:t> FDA, EMA, PMDA inspections can now share signed verification data. Consistent regulatory outcomes.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Formal sanctions.</a:t>
            </a:r>
            <a:r>
              <a:rPr sz="1600">
                <a:solidFill>
                  <a:srgbClr val="1A1D23"/>
                </a:solidFill>
                <a:latin typeface="Calibri"/>
              </a:rPr>
              <a:t> Warning letters, consent decrees, import bans. Same tools, informed by better data.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Four claims this talk defends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1. ALCOA+ was designed for paper.</a:t>
            </a:r>
            <a:r>
              <a:rPr sz="1600">
                <a:solidFill>
                  <a:srgbClr val="1A1D23"/>
                </a:solidFill>
                <a:latin typeface="Calibri"/>
              </a:rPr>
              <a:t> Electronic-record transposition works in principle but collapses in the details.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2. 21 CFR Part 11 compliance is theater at most sponsors.</a:t>
            </a:r>
            <a:r>
              <a:rPr sz="1600">
                <a:solidFill>
                  <a:srgbClr val="1A1D23"/>
                </a:solidFill>
                <a:latin typeface="Calibri"/>
              </a:rPr>
              <a:t> Per-user audit logs inside a system the sponsor controls is not meaningful tamper evidence.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3. Multi-party cryptographic signatures change the threat model.</a:t>
            </a:r>
            <a:r>
              <a:rPr sz="1600">
                <a:solidFill>
                  <a:srgbClr val="1A1D23"/>
                </a:solidFill>
                <a:latin typeface="Calibri"/>
              </a:rPr>
              <a:t> Sponsor cannot unilaterally rewrite the record.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4. This is operationally feasible today.</a:t>
            </a:r>
            <a:r>
              <a:rPr sz="1600">
                <a:solidFill>
                  <a:srgbClr val="1A1D23"/>
                </a:solidFill>
                <a:latin typeface="Calibri"/>
              </a:rPr>
              <a:t> EDC vendors, CROs, sites can adopt in phases. Regulators will PREFER it once deployed.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regulator's position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FDA has signaled support for better data integrity mechanisms.</a:t>
            </a:r>
            <a:r>
              <a:rPr sz="1600">
                <a:solidFill>
                  <a:srgbClr val="1A1D23"/>
                </a:solidFill>
                <a:latin typeface="Calibri"/>
              </a:rPr>
              <a:t> Multiple guidance documents 2016-2024 emphasizing ALCOA+ principles.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EMA is aligned.</a:t>
            </a:r>
            <a:r>
              <a:rPr sz="1600">
                <a:solidFill>
                  <a:srgbClr val="1A1D23"/>
                </a:solidFill>
                <a:latin typeface="Calibri"/>
              </a:rPr>
              <a:t> EMA Annex 11 updates, ICH E6(R3) expected 2026, all pointing toward enhanced electronic integrity.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FDA expects tamper-evidence as operational practice.</a:t>
            </a:r>
            <a:r>
              <a:rPr sz="1600">
                <a:solidFill>
                  <a:srgbClr val="1A1D23"/>
                </a:solidFill>
                <a:latin typeface="Calibri"/>
              </a:rPr>
              <a:t> Warning letters cite failures. Explicit technology recommendations not typically included; outcomes are.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adoption is aligned with regulatory direction.</a:t>
            </a:r>
            <a:r>
              <a:rPr sz="1600">
                <a:solidFill>
                  <a:srgbClr val="1A1D23"/>
                </a:solidFill>
                <a:latin typeface="Calibri"/>
              </a:rPr>
              <a:t> Not ahead of it; not behind it. Meets the regulatory standard better than current practice.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Regulators will PREFER substrate-enabled trials.</a:t>
            </a:r>
            <a:r>
              <a:rPr sz="1600">
                <a:solidFill>
                  <a:srgbClr val="1A1D23"/>
                </a:solidFill>
                <a:latin typeface="Calibri"/>
              </a:rPr>
              <a:t> Less inspector burden. Better data quality. Same regulatory authority.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Integration and Adoption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EDC systems, compliance mapping, migration path.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51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Integration with existing clinical trial infrastructure</a:t>
            </a:r>
          </a:p>
        </p:txBody>
      </p:sp>
      <p:pic>
        <p:nvPicPr>
          <p:cNvPr id="5" name="Picture 4" descr="chart_ecosyste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425" y="1828800"/>
            <a:ext cx="8230844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EDC systems: Medidata, Veeva, Oracle, Castor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Medidata Rave.</a:t>
            </a:r>
            <a:r>
              <a:rPr sz="1600">
                <a:solidFill>
                  <a:srgbClr val="1A1D23"/>
                </a:solidFill>
                <a:latin typeface="Calibri"/>
              </a:rPr>
              <a:t> Dominant EDC. Substrate integration via API layer: Quidnug signatures for every eCRF save operation.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Veeva Vault Clinical.</a:t>
            </a:r>
            <a:r>
              <a:rPr sz="1600">
                <a:solidFill>
                  <a:srgbClr val="1A1D23"/>
                </a:solidFill>
                <a:latin typeface="Calibri"/>
              </a:rPr>
              <a:t> Rising enterprise option. Native API supports signature injection. Faster path to integration.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Oracle InForm.</a:t>
            </a:r>
            <a:r>
              <a:rPr sz="1600">
                <a:solidFill>
                  <a:srgbClr val="1A1D23"/>
                </a:solidFill>
                <a:latin typeface="Calibri"/>
              </a:rPr>
              <a:t> Legacy dominant in large-pharma. Integration via configurable workflow extensions.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Castor (emerging).</a:t>
            </a:r>
            <a:r>
              <a:rPr sz="1600">
                <a:solidFill>
                  <a:srgbClr val="1A1D23"/>
                </a:solidFill>
                <a:latin typeface="Calibri"/>
              </a:rPr>
              <a:t> Cloud-native. Built for flexibility. Likely fastest to adopt signatures natively.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Integration principle.</a:t>
            </a:r>
            <a:r>
              <a:rPr sz="1600">
                <a:solidFill>
                  <a:srgbClr val="1A1D23"/>
                </a:solidFill>
                <a:latin typeface="Calibri"/>
              </a:rPr>
              <a:t> Substrate sits BELOW the EDC, not instead of. Existing workflows unchanged; cryptographic evidence layer added underneath.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Compatibility with existing compliance frameworks</a:t>
            </a:r>
          </a:p>
        </p:txBody>
      </p:sp>
      <p:pic>
        <p:nvPicPr>
          <p:cNvPr id="5" name="Picture 4" descr="chart_complian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073" y="1828800"/>
            <a:ext cx="8713548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Migration path: 5-year roadmap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1. Pilot on a single Phase I trial.</a:t>
            </a:r>
            <a:r>
              <a:rPr sz="1600">
                <a:solidFill>
                  <a:srgbClr val="1A1D23"/>
                </a:solidFill>
                <a:latin typeface="Calibri"/>
              </a:rPr>
              <a:t> Single sponsor, single CRO, single site. 50-100 subjects. Prove operational feasibility.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2. Expand to Phase II.</a:t>
            </a:r>
            <a:r>
              <a:rPr sz="1600">
                <a:solidFill>
                  <a:srgbClr val="1A1D23"/>
                </a:solidFill>
                <a:latin typeface="Calibri"/>
              </a:rPr>
              <a:t> Multiple sites, still one sponsor. Demonstrate multi-site workflow.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3. Run parallel traditional + substrate for Phase III.</a:t>
            </a:r>
            <a:r>
              <a:rPr sz="1600">
                <a:solidFill>
                  <a:srgbClr val="1A1D23"/>
                </a:solidFill>
                <a:latin typeface="Calibri"/>
              </a:rPr>
              <a:t> Both systems operational. Compare inspection outcomes, cost, data quality.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4. First substrate-only Phase III submissions.</a:t>
            </a:r>
            <a:r>
              <a:rPr sz="1600">
                <a:solidFill>
                  <a:srgbClr val="1A1D23"/>
                </a:solidFill>
                <a:latin typeface="Calibri"/>
              </a:rPr>
              <a:t> FDA accepts. Industry watches outcomes.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5. Broader adoption.</a:t>
            </a:r>
            <a:r>
              <a:rPr sz="1600">
                <a:solidFill>
                  <a:srgbClr val="1A1D23"/>
                </a:solidFill>
                <a:latin typeface="Calibri"/>
              </a:rPr>
              <a:t> Major CROs integrate. Top 20 pharma evaluate. Mainstream consideration.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Projected adoption curves</a:t>
            </a:r>
          </a:p>
        </p:txBody>
      </p:sp>
      <p:pic>
        <p:nvPicPr>
          <p:cNvPr id="5" name="Picture 4" descr="chart_ado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476" y="1828800"/>
            <a:ext cx="8882743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Economics: substrate vs current data management</a:t>
            </a:r>
          </a:p>
        </p:txBody>
      </p:sp>
      <p:pic>
        <p:nvPicPr>
          <p:cNvPr id="5" name="Picture 4" descr="chart_economic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476" y="1828800"/>
            <a:ext cx="8882743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Economic breakdown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Current large-trial data management.</a:t>
            </a:r>
            <a:r>
              <a:rPr sz="1600">
                <a:solidFill>
                  <a:srgbClr val="1A1D23"/>
                </a:solidFill>
                <a:latin typeface="Calibri"/>
              </a:rPr>
              <a:t> ~$8.5M per large Phase III (industry average, Deloitte 2023).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Substrate-enabled.</a:t>
            </a:r>
            <a:r>
              <a:rPr sz="1600">
                <a:solidFill>
                  <a:srgbClr val="1A1D23"/>
                </a:solidFill>
                <a:latin typeface="Calibri"/>
              </a:rPr>
              <a:t> ~$5.5M per trial (projected, based on automated SDV + reduced monitoring).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Savings.</a:t>
            </a:r>
            <a:r>
              <a:rPr sz="1600">
                <a:solidFill>
                  <a:srgbClr val="1A1D23"/>
                </a:solidFill>
                <a:latin typeface="Calibri"/>
              </a:rPr>
              <a:t> ~$3M per large trial from data management alone.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Avoided warning letter costs.</a:t>
            </a:r>
            <a:r>
              <a:rPr sz="1600">
                <a:solidFill>
                  <a:srgbClr val="1A1D23"/>
                </a:solidFill>
                <a:latin typeface="Calibri"/>
              </a:rPr>
              <a:t> Average $2.5M per incident. Substrate reduces incidents.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Accelerated regulatory approval.</a:t>
            </a:r>
            <a:r>
              <a:rPr sz="1600">
                <a:solidFill>
                  <a:srgbClr val="1A1D23"/>
                </a:solidFill>
                <a:latin typeface="Calibri"/>
              </a:rPr>
              <a:t> Faster inspections → faster approvals → earlier revenue. Per blockbuster drug: $50-500M of earlier revenue per month of acceleration.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1: organizational change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Adopters face large process change.</a:t>
            </a:r>
            <a:r>
              <a:rPr sz="1600">
                <a:solidFill>
                  <a:srgbClr val="1A1D23"/>
                </a:solidFill>
                <a:latin typeface="Calibri"/>
              </a:rPr>
              <a:t> CROs, sites, sponsors all change workflows.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Training burden.</a:t>
            </a:r>
            <a:r>
              <a:rPr sz="1600">
                <a:solidFill>
                  <a:srgbClr val="1A1D23"/>
                </a:solidFill>
                <a:latin typeface="Calibri"/>
              </a:rPr>
              <a:t> Thousands of investigators, monitors, data managers need to learn new tools.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Legacy system coexistence.</a:t>
            </a:r>
            <a:r>
              <a:rPr sz="1600">
                <a:solidFill>
                  <a:srgbClr val="1A1D23"/>
                </a:solidFill>
                <a:latin typeface="Calibri"/>
              </a:rPr>
              <a:t> Existing trials continue under old system. New trials adopt. Takes years for full transition.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Mitigation.</a:t>
            </a:r>
            <a:r>
              <a:rPr sz="1600">
                <a:solidFill>
                  <a:srgbClr val="1A1D23"/>
                </a:solidFill>
                <a:latin typeface="Calibri"/>
              </a:rPr>
              <a:t> Phased rollout. Reference implementations. Vendor integration support.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is standard for major industry technology transitions.</a:t>
            </a:r>
            <a:r>
              <a:rPr sz="1600">
                <a:solidFill>
                  <a:srgbClr val="1A1D23"/>
                </a:solidFill>
                <a:latin typeface="Calibri"/>
              </a:rPr>
              <a:t> Comparable to EMR adoption 2009-2020 or electronic prescribing adoption.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ALCOA+ Explained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Origin, principles, and the transposition problem.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2: regulatory validation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FDA hasn't yet explicitly endorsed a substrate-based approach.</a:t>
            </a:r>
            <a:r>
              <a:rPr sz="1600">
                <a:solidFill>
                  <a:srgbClr val="1A1D23"/>
                </a:solidFill>
                <a:latin typeface="Calibri"/>
              </a:rPr>
              <a:t> Current expectation: 21 CFR Part 11 compliance via standard mechanisms.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Industry coordination needed.</a:t>
            </a:r>
            <a:r>
              <a:rPr sz="1600">
                <a:solidFill>
                  <a:srgbClr val="1A1D23"/>
                </a:solidFill>
                <a:latin typeface="Calibri"/>
              </a:rPr>
              <a:t> ISPE, DIA, FDA-industry working groups can develop guidance for substrate adoption.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Pioneer risk.</a:t>
            </a:r>
            <a:r>
              <a:rPr sz="1600">
                <a:solidFill>
                  <a:srgbClr val="1A1D23"/>
                </a:solidFill>
                <a:latin typeface="Calibri"/>
              </a:rPr>
              <a:t> First adopters face regulatory uncertainty. They must over-document compliance.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Mitigation.</a:t>
            </a:r>
            <a:r>
              <a:rPr sz="1600">
                <a:solidFill>
                  <a:srgbClr val="1A1D23"/>
                </a:solidFill>
                <a:latin typeface="Calibri"/>
              </a:rPr>
              <a:t> Run parallel systems for pioneer trials (both substrate and traditional). Regulatory safety net.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Long-term.</a:t>
            </a:r>
            <a:r>
              <a:rPr sz="1600">
                <a:solidFill>
                  <a:srgbClr val="1A1D23"/>
                </a:solidFill>
                <a:latin typeface="Calibri"/>
              </a:rPr>
              <a:t> Guidance will catch up once demonstration projects establish substrate reliability.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3: vendor consolidation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EDC market is concentrated.</a:t>
            </a:r>
            <a:r>
              <a:rPr sz="1600">
                <a:solidFill>
                  <a:srgbClr val="1A1D23"/>
                </a:solidFill>
                <a:latin typeface="Calibri"/>
              </a:rPr>
              <a:t> Medidata, Veeva, Oracle dominate. Substrate adoption depends on their participation.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Risk: vendor lock-in.</a:t>
            </a:r>
            <a:r>
              <a:rPr sz="1600">
                <a:solidFill>
                  <a:srgbClr val="1A1D23"/>
                </a:solidFill>
                <a:latin typeface="Calibri"/>
              </a:rPr>
              <a:t> If one vendor dominates substrate integration, they dictate implementation.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Mitigation: open standards.</a:t>
            </a:r>
            <a:r>
              <a:rPr sz="1600">
                <a:solidFill>
                  <a:srgbClr val="1A1D23"/>
                </a:solidFill>
                <a:latin typeface="Calibri"/>
              </a:rPr>
              <a:t> Quidnug protocol is open. Multiple vendors can implement compatibly.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Smaller EDC options (Castor, OpenClinica).</a:t>
            </a:r>
            <a:r>
              <a:rPr sz="1600">
                <a:solidFill>
                  <a:srgbClr val="1A1D23"/>
                </a:solidFill>
                <a:latin typeface="Calibri"/>
              </a:rPr>
              <a:t> More flexible; faster to adopt. Provide market pressure on larger vendors.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Over time.</a:t>
            </a:r>
            <a:r>
              <a:rPr sz="1600">
                <a:solidFill>
                  <a:srgbClr val="1A1D23"/>
                </a:solidFill>
                <a:latin typeface="Calibri"/>
              </a:rPr>
              <a:t> Substrate adoption across vendors ensures interoperability.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4: PHI handling complexity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Clinical trial data includes PHI.</a:t>
            </a:r>
            <a:r>
              <a:rPr sz="1600">
                <a:solidFill>
                  <a:srgbClr val="1A1D23"/>
                </a:solidFill>
                <a:latin typeface="Calibri"/>
              </a:rPr>
              <a:t> HIPAA, GDPR, local regulations. Cryptographic substrate must handle.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Pseudonymous identifiers partially solve.</a:t>
            </a:r>
            <a:r>
              <a:rPr sz="1600">
                <a:solidFill>
                  <a:srgbClr val="1A1D23"/>
                </a:solidFill>
                <a:latin typeface="Calibri"/>
              </a:rPr>
              <a:t> Quid replaces subject ID. Mapping stored separately.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Cross-border data flows.</a:t>
            </a:r>
            <a:r>
              <a:rPr sz="1600">
                <a:solidFill>
                  <a:srgbClr val="1A1D23"/>
                </a:solidFill>
                <a:latin typeface="Calibri"/>
              </a:rPr>
              <a:t> GDPR Article 44+ restricts EU subject data outside EU. Substrate deployment must respect this.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Mitigation.</a:t>
            </a:r>
            <a:r>
              <a:rPr sz="1600">
                <a:solidFill>
                  <a:srgbClr val="1A1D23"/>
                </a:solidFill>
                <a:latin typeface="Calibri"/>
              </a:rPr>
              <a:t> Data locality: PHI stored at site's jurisdiction. Signatures cover hashes, not raw PHI.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Selective disclosure.</a:t>
            </a:r>
            <a:r>
              <a:rPr sz="1600">
                <a:solidFill>
                  <a:srgbClr val="1A1D23"/>
                </a:solidFill>
                <a:latin typeface="Calibri"/>
              </a:rPr>
              <a:t> PHI revealed only to authorized parties (site, specific regulators with legal authority).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this protocol does NOT solve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Bad science.</a:t>
            </a:r>
            <a:r>
              <a:rPr sz="1600">
                <a:solidFill>
                  <a:srgbClr val="1A1D23"/>
                </a:solidFill>
                <a:latin typeface="Calibri"/>
              </a:rPr>
              <a:t> Wrong hypothesis, poorly-designed trial: substrate signs the bad science honestly.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Selection bias in trial design.</a:t>
            </a:r>
            <a:r>
              <a:rPr sz="1600">
                <a:solidFill>
                  <a:srgbClr val="1A1D23"/>
                </a:solidFill>
                <a:latin typeface="Calibri"/>
              </a:rPr>
              <a:t> Substrate doesn't address inclusion/exclusion criteria, randomization quality, blinding effectiveness.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Statistical analysis errors.</a:t>
            </a:r>
            <a:r>
              <a:rPr sz="1600">
                <a:solidFill>
                  <a:srgbClr val="1A1D23"/>
                </a:solidFill>
                <a:latin typeface="Calibri"/>
              </a:rPr>
              <a:t> Substrate verifies data. Doesn't verify analysis choice.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Incomplete adverse event reporting.</a:t>
            </a:r>
            <a:r>
              <a:rPr sz="1600">
                <a:solidFill>
                  <a:srgbClr val="1A1D23"/>
                </a:solidFill>
                <a:latin typeface="Calibri"/>
              </a:rPr>
              <a:t> Investigator didn't report an AE: substrate doesn't conjure the missing report.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Fundamental misunderstanding of endpoints.</a:t>
            </a:r>
            <a:r>
              <a:rPr sz="1600">
                <a:solidFill>
                  <a:srgbClr val="1A1D23"/>
                </a:solidFill>
                <a:latin typeface="Calibri"/>
              </a:rPr>
              <a:t> If the primary endpoint is the wrong measure, substrate doesn't fix.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Summary: the four claims revisited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1. ALCOA+ was designed for paper.</a:t>
            </a:r>
            <a:r>
              <a:rPr sz="1600">
                <a:solidFill>
                  <a:srgbClr val="1A1D23"/>
                </a:solidFill>
                <a:latin typeface="Calibri"/>
              </a:rPr>
              <a:t> Electronic transposition works in principle but has trust-gap problems.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2. 21 CFR Part 11 compliance is theater at most sponsors.</a:t>
            </a:r>
            <a:r>
              <a:rPr sz="1600">
                <a:solidFill>
                  <a:srgbClr val="1A1D23"/>
                </a:solidFill>
                <a:latin typeface="Calibri"/>
              </a:rPr>
              <a:t> Internal audit logs inside systems the sponsor controls are inadequate tamper-evidence.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3. Multi-party cryptographic signatures change the threat model.</a:t>
            </a:r>
            <a:r>
              <a:rPr sz="1600">
                <a:solidFill>
                  <a:srgbClr val="1A1D23"/>
                </a:solidFill>
                <a:latin typeface="Calibri"/>
              </a:rPr>
              <a:t> No party can unilaterally rewrite the record. Fraud becomes structurally harder.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4. This is operationally feasible today.</a:t>
            </a:r>
            <a:r>
              <a:rPr sz="1600">
                <a:solidFill>
                  <a:srgbClr val="1A1D23"/>
                </a:solidFill>
                <a:latin typeface="Calibri"/>
              </a:rPr>
              <a:t> EDC integration, compliance mapping, migration paths all exist. Adoption is the question, not implementation.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(sponsor)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Pilot on a Phase I trial.</a:t>
            </a:r>
            <a:r>
              <a:rPr sz="1600">
                <a:solidFill>
                  <a:srgbClr val="1A1D23"/>
                </a:solidFill>
                <a:latin typeface="Calibri"/>
              </a:rPr>
              <a:t> Small scale, single site. Measure: data quality, inspection readiness, operational cost.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Engage your EDC vendor.</a:t>
            </a:r>
            <a:r>
              <a:rPr sz="1600">
                <a:solidFill>
                  <a:srgbClr val="1A1D23"/>
                </a:solidFill>
                <a:latin typeface="Calibri"/>
              </a:rPr>
              <a:t> Push for substrate integration timeline.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Train data management team.</a:t>
            </a:r>
            <a:r>
              <a:rPr sz="1600">
                <a:solidFill>
                  <a:srgbClr val="1A1D23"/>
                </a:solidFill>
                <a:latin typeface="Calibri"/>
              </a:rPr>
              <a:t> Understand signature workflows, chain verification.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Prepare for regulatory dialogue.</a:t>
            </a:r>
            <a:r>
              <a:rPr sz="1600">
                <a:solidFill>
                  <a:srgbClr val="1A1D23"/>
                </a:solidFill>
                <a:latin typeface="Calibri"/>
              </a:rPr>
              <a:t> FDA pre-submission meetings on substrate approach.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Coordinate with other sponsors.</a:t>
            </a:r>
            <a:r>
              <a:rPr sz="1600">
                <a:solidFill>
                  <a:srgbClr val="1A1D23"/>
                </a:solidFill>
                <a:latin typeface="Calibri"/>
              </a:rPr>
              <a:t> Industry consortium for shared guidance development.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(CRO)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Develop substrate-aware monitoring services.</a:t>
            </a:r>
            <a:r>
              <a:rPr sz="1600">
                <a:solidFill>
                  <a:srgbClr val="1A1D23"/>
                </a:solidFill>
                <a:latin typeface="Calibri"/>
              </a:rPr>
              <a:t> Automated SDV tools. Remote chain verification capabilities.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Pilot with willing sponsors.</a:t>
            </a:r>
            <a:r>
              <a:rPr sz="1600">
                <a:solidFill>
                  <a:srgbClr val="1A1D23"/>
                </a:solidFill>
                <a:latin typeface="Calibri"/>
              </a:rPr>
              <a:t> Small trials, low risk. Build case studies.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Integrate with Quidnug SDKs.</a:t>
            </a:r>
            <a:r>
              <a:rPr sz="1600">
                <a:solidFill>
                  <a:srgbClr val="1A1D23"/>
                </a:solidFill>
                <a:latin typeface="Calibri"/>
              </a:rPr>
              <a:t> Python, JavaScript, Go. Build internal tooling.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Train CRAs on new workflows.</a:t>
            </a:r>
            <a:r>
              <a:rPr sz="1600">
                <a:solidFill>
                  <a:srgbClr val="1A1D23"/>
                </a:solidFill>
                <a:latin typeface="Calibri"/>
              </a:rPr>
              <a:t> Less site-visit volume, more remote verification.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Position as differentiation.</a:t>
            </a:r>
            <a:r>
              <a:rPr sz="1600">
                <a:solidFill>
                  <a:srgbClr val="1A1D23"/>
                </a:solidFill>
                <a:latin typeface="Calibri"/>
              </a:rPr>
              <a:t> Offer substrate-enabled trials as premium service.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(regulator)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Issue guidance on substrate acceptability.</a:t>
            </a:r>
            <a:r>
              <a:rPr sz="1600">
                <a:solidFill>
                  <a:srgbClr val="1A1D23"/>
                </a:solidFill>
                <a:latin typeface="Calibri"/>
              </a:rPr>
              <a:t> FDA draft guidance on cryptographic evidence for 21 CFR Part 11 compliance.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Participate in industry pilots.</a:t>
            </a:r>
            <a:r>
              <a:rPr sz="1600">
                <a:solidFill>
                  <a:srgbClr val="1A1D23"/>
                </a:solidFill>
                <a:latin typeface="Calibri"/>
              </a:rPr>
              <a:t> Observer role at pilot trial inspections. Build institutional knowledge.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Update inspector training.</a:t>
            </a:r>
            <a:r>
              <a:rPr sz="1600">
                <a:solidFill>
                  <a:srgbClr val="1A1D23"/>
                </a:solidFill>
                <a:latin typeface="Calibri"/>
              </a:rPr>
              <a:t> Inspectors need to verify cryptographic chains, not just read audit logs.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International coordination.</a:t>
            </a:r>
            <a:r>
              <a:rPr sz="1600">
                <a:solidFill>
                  <a:srgbClr val="1A1D23"/>
                </a:solidFill>
                <a:latin typeface="Calibri"/>
              </a:rPr>
              <a:t> FDA, EMA, PMDA alignment on substrate acceptability.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Recognize the substrate advantage.</a:t>
            </a:r>
            <a:r>
              <a:rPr sz="1600">
                <a:solidFill>
                  <a:srgbClr val="1A1D23"/>
                </a:solidFill>
                <a:latin typeface="Calibri"/>
              </a:rPr>
              <a:t> Substrate-enabled trials require less inspection burden. Make this explicit in guidance.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(EDC vendor)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Add Quidnug signing at eCRF save.</a:t>
            </a:r>
            <a:r>
              <a:rPr sz="1600">
                <a:solidFill>
                  <a:srgbClr val="1A1D23"/>
                </a:solidFill>
                <a:latin typeface="Calibri"/>
              </a:rPr>
              <a:t> API-level integration. Thin layer above existing workflow.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Include chain verification in audit exports.</a:t>
            </a:r>
            <a:r>
              <a:rPr sz="1600">
                <a:solidFill>
                  <a:srgbClr val="1A1D23"/>
                </a:solidFill>
                <a:latin typeface="Calibri"/>
              </a:rPr>
              <a:t> Inspector-friendly output.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Partner with Quidnug + pilot sponsors.</a:t>
            </a:r>
            <a:r>
              <a:rPr sz="1600">
                <a:solidFill>
                  <a:srgbClr val="1A1D23"/>
                </a:solidFill>
                <a:latin typeface="Calibri"/>
              </a:rPr>
              <a:t> Co-develop reference implementation.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Support selective disclosure for PHI.</a:t>
            </a:r>
            <a:r>
              <a:rPr sz="1600">
                <a:solidFill>
                  <a:srgbClr val="1A1D23"/>
                </a:solidFill>
                <a:latin typeface="Calibri"/>
              </a:rPr>
              <a:t> Signatures over hashes; PHI stays off-chain.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Publish integration timeline.</a:t>
            </a:r>
            <a:r>
              <a:rPr sz="1600">
                <a:solidFill>
                  <a:srgbClr val="1A1D23"/>
                </a:solidFill>
                <a:latin typeface="Calibri"/>
              </a:rPr>
              <a:t> Customers planning substrate trials need visibility into vendor support.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success looks like in 2031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Majority of new Phase III trials substrate-enabled.</a:t>
            </a:r>
            <a:r>
              <a:rPr sz="1600">
                <a:solidFill>
                  <a:srgbClr val="1A1D23"/>
                </a:solidFill>
                <a:latin typeface="Calibri"/>
              </a:rPr>
              <a:t> Major pharma, major CROs, major EDCs all aligned.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Routine cross-party verification.</a:t>
            </a:r>
            <a:r>
              <a:rPr sz="1600">
                <a:solidFill>
                  <a:srgbClr val="1A1D23"/>
                </a:solidFill>
                <a:latin typeface="Calibri"/>
              </a:rPr>
              <a:t> Site, CRO, sponsor, regulator each independently verify trial data. No single party trust required.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Data integrity warning letters reduced 50%+.</a:t>
            </a:r>
            <a:r>
              <a:rPr sz="1600">
                <a:solidFill>
                  <a:srgbClr val="1A1D23"/>
                </a:solidFill>
                <a:latin typeface="Calibri"/>
              </a:rPr>
              <a:t> Substrate makes entire classes of issues structurally impossible.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Inspection frequency doubled.</a:t>
            </a:r>
            <a:r>
              <a:rPr sz="1600">
                <a:solidFill>
                  <a:srgbClr val="1A1D23"/>
                </a:solidFill>
                <a:latin typeface="Calibri"/>
              </a:rPr>
              <a:t> Same FDA headcount can monitor 2x more trials with substrate.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Trust in clinical trial data restored.</a:t>
            </a:r>
            <a:r>
              <a:rPr sz="1600">
                <a:solidFill>
                  <a:srgbClr val="1A1D23"/>
                </a:solidFill>
                <a:latin typeface="Calibri"/>
              </a:rPr>
              <a:t> Post-Theranos, post-Potti, post-Ranbaxy: verifiable trial integrity rebuilt.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ALCOA+ framework</a:t>
            </a:r>
          </a:p>
        </p:txBody>
      </p:sp>
      <p:pic>
        <p:nvPicPr>
          <p:cNvPr id="5" name="Picture 4" descr="chart_alco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609" y="1828800"/>
            <a:ext cx="10032476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ALCOA (1990s FDA): Attributable, Legible, Contemporaneous, Original, Accurate. + (modern ICH): Complete, Consistent, Enduring, Available.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References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21 CFR Part 11. Electronic Records; Electronic Signatures.</a:t>
            </a:r>
            <a:r>
              <a:rPr sz="1600">
                <a:solidFill>
                  <a:srgbClr val="1A1D23"/>
                </a:solidFill>
                <a:latin typeface="Calibri"/>
              </a:rPr>
              <a:t> Title 21 Code of Federal Regulations, Part 11.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FDA Guidance for Industry: Data Integrity and Compliance With CGMP (Dec 2018).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ICH E6(R2), E6(R3). Good Clinical Practice.</a:t>
            </a:r>
            <a:r>
              <a:rPr sz="1600">
                <a:solidFill>
                  <a:srgbClr val="1A1D23"/>
                </a:solidFill>
                <a:latin typeface="Calibri"/>
              </a:rPr>
              <a:t> International Council for Harmonisation.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EMA Annex 11. Computerised Systems.</a:t>
            </a:r>
            <a:r>
              <a:rPr sz="1600">
                <a:solidFill>
                  <a:srgbClr val="1A1D23"/>
                </a:solidFill>
                <a:latin typeface="Calibri"/>
              </a:rPr>
              <a:t> EudraLex Volume 4 (GMP).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ISPE GAMP 5, 2nd edition (2022).</a:t>
            </a:r>
            <a:r>
              <a:rPr sz="1600">
                <a:solidFill>
                  <a:srgbClr val="1A1D23"/>
                </a:solidFill>
                <a:latin typeface="Calibri"/>
              </a:rPr>
              <a:t> Risk-Based Approach to Compliant GxP Computerized Systems.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Ranbaxy US DOJ Press Release (May 2013).</a:t>
            </a:r>
            <a:r>
              <a:rPr sz="1600">
                <a:solidFill>
                  <a:srgbClr val="1A1D23"/>
                </a:solidFill>
                <a:latin typeface="Calibri"/>
              </a:rPr>
              <a:t> Largest drug safety case in history at the time.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Senate Permanent Subcommittee on Theranos testimony (2018).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Baggerly and Coombes on Duke Potti (2009).</a:t>
            </a:r>
            <a:r>
              <a:rPr sz="1600">
                <a:solidFill>
                  <a:srgbClr val="1A1D23"/>
                </a:solidFill>
                <a:latin typeface="Calibri"/>
              </a:rPr>
              <a:t> Annals of Applied Statistics.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More references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FDA Warning Letter database.</a:t>
            </a:r>
            <a:r>
              <a:rPr sz="1600">
                <a:solidFill>
                  <a:srgbClr val="1A1D23"/>
                </a:solidFill>
                <a:latin typeface="Calibri"/>
              </a:rPr>
              <a:t> fda.gov/inspections-compliance-enforcement-and-criminal-investigations/warning-letters.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Clinical Trials Transformation Initiative (CTTI).</a:t>
            </a:r>
            <a:r>
              <a:rPr sz="1600">
                <a:solidFill>
                  <a:srgbClr val="1A1D23"/>
                </a:solidFill>
                <a:latin typeface="Calibri"/>
              </a:rPr>
              <a:t> Cross-industry initiative on trial efficiency.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TransCelerate BioPharma.</a:t>
            </a:r>
            <a:r>
              <a:rPr sz="1600">
                <a:solidFill>
                  <a:srgbClr val="1A1D23"/>
                </a:solidFill>
                <a:latin typeface="Calibri"/>
              </a:rPr>
              <a:t> Industry consortium for trial acceleration.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Companion blog post.</a:t>
            </a:r>
            <a:r>
              <a:rPr sz="1600">
                <a:solidFill>
                  <a:srgbClr val="1A1D23"/>
                </a:solidFill>
                <a:latin typeface="Calibri"/>
              </a:rPr>
              <a:t> blogs/2026-04-26-clinical-trial-data-integrity.md.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Quidnug protocol.</a:t>
            </a:r>
            <a:r>
              <a:rPr sz="1600">
                <a:solidFill>
                  <a:srgbClr val="1A1D23"/>
                </a:solidFill>
                <a:latin typeface="Calibri"/>
              </a:rPr>
              <a:t> github.com/quidnug/quidnug.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Common objections, briefly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'This is too disruptive to workflow.'</a:t>
            </a:r>
            <a:r>
              <a:rPr sz="1600">
                <a:solidFill>
                  <a:srgbClr val="1A1D23"/>
                </a:solidFill>
                <a:latin typeface="Calibri"/>
              </a:rPr>
              <a:t> Substrate sits below EDC. Existing workflows unchanged. Cryptographic layer added underneath.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'FDA won't accept it.'</a:t>
            </a:r>
            <a:r>
              <a:rPr sz="1600">
                <a:solidFill>
                  <a:srgbClr val="1A1D23"/>
                </a:solidFill>
                <a:latin typeface="Calibri"/>
              </a:rPr>
              <a:t> FDA guidance emphasizes ALCOA+. Substrate exceeds requirements. Early adopter discussion already underway.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'Our EDC doesn't support it.'</a:t>
            </a:r>
            <a:r>
              <a:rPr sz="1600">
                <a:solidFill>
                  <a:srgbClr val="1A1D23"/>
                </a:solidFill>
                <a:latin typeface="Calibri"/>
              </a:rPr>
              <a:t> Integration via API. All major EDCs exposing necessary hooks.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'It's too expensive.'</a:t>
            </a:r>
            <a:r>
              <a:rPr sz="1600">
                <a:solidFill>
                  <a:srgbClr val="1A1D23"/>
                </a:solidFill>
                <a:latin typeface="Calibri"/>
              </a:rPr>
              <a:t> Long-term, saves $3M+ per trial. Short-term investment amortizes over 2-3 trials.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'What about existing trials?'</a:t>
            </a:r>
            <a:r>
              <a:rPr sz="1600">
                <a:solidFill>
                  <a:srgbClr val="1A1D23"/>
                </a:solidFill>
                <a:latin typeface="Calibri"/>
              </a:rPr>
              <a:t> Legacy trials continue current approach. New trials gradually adopt.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One-line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ALCOA+ was designed for paper. Multi-party cryptographic signatures are what ALCOA+ requires in 2026. The technology exists. What we need is institutional momentum.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one-line summary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73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week. Assess your current 21 CFR Part 11 compliance gaps.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month. Read FDA data integrity guidance + relevant warning letters.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quarter. Pilot Quidnug substrate on one Phase I trial.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year. Cross-organizational working group (industry + FDA observers).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Next year. First substrate-enabled Phase II submissions.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000" b="1">
                <a:solidFill>
                  <a:srgbClr val="FFFFFF"/>
                </a:solidFill>
                <a:latin typeface="Calibri"/>
              </a:rPr>
              <a:t>Questions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800" i="0">
                <a:solidFill>
                  <a:srgbClr val="C3EFE3"/>
                </a:solidFill>
                <a:latin typeface="Calibri"/>
              </a:rPr>
              <a:t>Thank you. The substrate awaits adoption.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0515600" cy="18288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1600" b="0" i="0">
                <a:solidFill>
                  <a:srgbClr val="FFFFFF"/>
                </a:solidFill>
                <a:latin typeface="Calibri"/>
              </a:rPr>
              <a:t>Where does the substrate architecture fail in your trial context?
Which EDC or regulatory constraint matters most?
What would your pilot look like?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297680"/>
            <a:ext cx="10515600" cy="32004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200" b="1" i="0">
                <a:solidFill>
                  <a:srgbClr val="00D4A8"/>
                </a:solidFill>
                <a:latin typeface="Calibri"/>
              </a:rPr>
              <a:t>Resources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617720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github.com/quidnug/quidnug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882896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blogs/2026-04-26-clinical-trial-data-integrity.md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148072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FDA Data Integrity Guidance (2018)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5413248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21 CFR Part 11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678424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ICH E6(R2), ICH E6(R3)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943600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ISPE GAMP 5 2nd edition (2022)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6208776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Clinical Trials Transformation Initiative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75 / 75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Origin story: why ALCOA existed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Coined by Stan Woollen (FDA) in the 1990s.</a:t>
            </a:r>
            <a:r>
              <a:rPr sz="1600">
                <a:solidFill>
                  <a:srgbClr val="1A1D23"/>
                </a:solidFill>
                <a:latin typeface="Calibri"/>
              </a:rPr>
              <a:t> Articulated data integrity expectations for pharmaceutical submissions.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Paper era context.</a:t>
            </a:r>
            <a:r>
              <a:rPr sz="1600">
                <a:solidFill>
                  <a:srgbClr val="1A1D23"/>
                </a:solidFill>
                <a:latin typeface="Calibri"/>
              </a:rPr>
              <a:t> Lab notebooks, paper CRFs, wet-ink signatures, file cabinets. Controls were physical: locked cabinets, signed-out pens, numbered pages.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ALCOA as mnemonic.</a:t>
            </a:r>
            <a:r>
              <a:rPr sz="1600">
                <a:solidFill>
                  <a:srgbClr val="1A1D23"/>
                </a:solidFill>
                <a:latin typeface="Calibri"/>
              </a:rPr>
              <a:t> Inspectors could check: was this record attributable, legible, contemporaneous, original, accurate?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principle had a paper-era operational meaning.</a:t>
            </a:r>
            <a:r>
              <a:rPr sz="1600">
                <a:solidFill>
                  <a:srgbClr val="1A1D23"/>
                </a:solidFill>
                <a:latin typeface="Calibri"/>
              </a:rPr>
              <a:t> 'Contemporaneous' meant 'recorded at the time of the observation, not copied later.'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Expanded to ALCOA+ in ICH E6(R2) and EMA GMP Annex 11.</a:t>
            </a:r>
            <a:r>
              <a:rPr sz="1600">
                <a:solidFill>
                  <a:srgbClr val="1A1D23"/>
                </a:solidFill>
                <a:latin typeface="Calibri"/>
              </a:rPr>
              <a:t> Four additional principles for complex multi-site electronic records.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electronic-record transposition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Attributable.</a:t>
            </a:r>
            <a:r>
              <a:rPr sz="1600">
                <a:solidFill>
                  <a:srgbClr val="1A1D23"/>
                </a:solidFill>
                <a:latin typeface="Calibri"/>
              </a:rPr>
              <a:t> Paper: signature on each page. Electronic: username + timestamp in audit log.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Legible.</a:t>
            </a:r>
            <a:r>
              <a:rPr sz="1600">
                <a:solidFill>
                  <a:srgbClr val="1A1D23"/>
                </a:solidFill>
                <a:latin typeface="Calibri"/>
              </a:rPr>
              <a:t> Paper: readable handwriting. Electronic: renderable format, accessible indefinitely.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Contemporaneous.</a:t>
            </a:r>
            <a:r>
              <a:rPr sz="1600">
                <a:solidFill>
                  <a:srgbClr val="1A1D23"/>
                </a:solidFill>
                <a:latin typeface="Calibri"/>
              </a:rPr>
              <a:t> Paper: date stamp at recording. Electronic: system timestamp at entry, no post-hoc editing.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Original.</a:t>
            </a:r>
            <a:r>
              <a:rPr sz="1600">
                <a:solidFill>
                  <a:srgbClr val="1A1D23"/>
                </a:solidFill>
                <a:latin typeface="Calibri"/>
              </a:rPr>
              <a:t> Paper: source document. Electronic: authoritative version vs working copies.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Accurate.</a:t>
            </a:r>
            <a:r>
              <a:rPr sz="1600">
                <a:solidFill>
                  <a:srgbClr val="1A1D23"/>
                </a:solidFill>
                <a:latin typeface="Calibri"/>
              </a:rPr>
              <a:t> Paper: correction with initialing. Electronic: validated inputs + edit checks.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Clinical Trial Data Integrity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