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  <p:sldId id="305" r:id="rId57"/>
    <p:sldId id="306" r:id="rId58"/>
    <p:sldId id="307" r:id="rId59"/>
    <p:sldId id="308" r:id="rId60"/>
    <p:sldId id="309" r:id="rId61"/>
    <p:sldId id="310" r:id="rId62"/>
    <p:sldId id="311" r:id="rId63"/>
    <p:sldId id="312" r:id="rId64"/>
    <p:sldId id="313" r:id="rId65"/>
    <p:sldId id="314" r:id="rId66"/>
    <p:sldId id="315" r:id="rId67"/>
    <p:sldId id="316" r:id="rId68"/>
    <p:sldId id="317" r:id="rId69"/>
    <p:sldId id="318" r:id="rId70"/>
    <p:sldId id="319" r:id="rId71"/>
    <p:sldId id="320" r:id="rId72"/>
    <p:sldId id="321" r:id="rId73"/>
    <p:sldId id="322" r:id="rId74"/>
    <p:sldId id="323" r:id="rId75"/>
    <p:sldId id="324" r:id="rId76"/>
    <p:sldId id="325" r:id="rId77"/>
    <p:sldId id="326" r:id="rId78"/>
    <p:sldId id="327" r:id="rId79"/>
    <p:sldId id="328" r:id="rId80"/>
    <p:sldId id="329" r:id="rId81"/>
    <p:sldId id="330" r:id="rId8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Relationship Id="rId49" Type="http://schemas.openxmlformats.org/officeDocument/2006/relationships/slide" Target="slides/slide42.xml"/><Relationship Id="rId50" Type="http://schemas.openxmlformats.org/officeDocument/2006/relationships/slide" Target="slides/slide43.xml"/><Relationship Id="rId51" Type="http://schemas.openxmlformats.org/officeDocument/2006/relationships/slide" Target="slides/slide44.xml"/><Relationship Id="rId52" Type="http://schemas.openxmlformats.org/officeDocument/2006/relationships/slide" Target="slides/slide45.xml"/><Relationship Id="rId53" Type="http://schemas.openxmlformats.org/officeDocument/2006/relationships/slide" Target="slides/slide46.xml"/><Relationship Id="rId54" Type="http://schemas.openxmlformats.org/officeDocument/2006/relationships/slide" Target="slides/slide47.xml"/><Relationship Id="rId55" Type="http://schemas.openxmlformats.org/officeDocument/2006/relationships/slide" Target="slides/slide48.xml"/><Relationship Id="rId56" Type="http://schemas.openxmlformats.org/officeDocument/2006/relationships/slide" Target="slides/slide49.xml"/><Relationship Id="rId57" Type="http://schemas.openxmlformats.org/officeDocument/2006/relationships/slide" Target="slides/slide50.xml"/><Relationship Id="rId58" Type="http://schemas.openxmlformats.org/officeDocument/2006/relationships/slide" Target="slides/slide51.xml"/><Relationship Id="rId59" Type="http://schemas.openxmlformats.org/officeDocument/2006/relationships/slide" Target="slides/slide52.xml"/><Relationship Id="rId60" Type="http://schemas.openxmlformats.org/officeDocument/2006/relationships/slide" Target="slides/slide53.xml"/><Relationship Id="rId61" Type="http://schemas.openxmlformats.org/officeDocument/2006/relationships/slide" Target="slides/slide54.xml"/><Relationship Id="rId62" Type="http://schemas.openxmlformats.org/officeDocument/2006/relationships/slide" Target="slides/slide55.xml"/><Relationship Id="rId63" Type="http://schemas.openxmlformats.org/officeDocument/2006/relationships/slide" Target="slides/slide56.xml"/><Relationship Id="rId64" Type="http://schemas.openxmlformats.org/officeDocument/2006/relationships/slide" Target="slides/slide57.xml"/><Relationship Id="rId65" Type="http://schemas.openxmlformats.org/officeDocument/2006/relationships/slide" Target="slides/slide58.xml"/><Relationship Id="rId66" Type="http://schemas.openxmlformats.org/officeDocument/2006/relationships/slide" Target="slides/slide59.xml"/><Relationship Id="rId67" Type="http://schemas.openxmlformats.org/officeDocument/2006/relationships/slide" Target="slides/slide60.xml"/><Relationship Id="rId68" Type="http://schemas.openxmlformats.org/officeDocument/2006/relationships/slide" Target="slides/slide61.xml"/><Relationship Id="rId69" Type="http://schemas.openxmlformats.org/officeDocument/2006/relationships/slide" Target="slides/slide62.xml"/><Relationship Id="rId70" Type="http://schemas.openxmlformats.org/officeDocument/2006/relationships/slide" Target="slides/slide63.xml"/><Relationship Id="rId71" Type="http://schemas.openxmlformats.org/officeDocument/2006/relationships/slide" Target="slides/slide64.xml"/><Relationship Id="rId72" Type="http://schemas.openxmlformats.org/officeDocument/2006/relationships/slide" Target="slides/slide65.xml"/><Relationship Id="rId73" Type="http://schemas.openxmlformats.org/officeDocument/2006/relationships/slide" Target="slides/slide66.xml"/><Relationship Id="rId74" Type="http://schemas.openxmlformats.org/officeDocument/2006/relationships/slide" Target="slides/slide67.xml"/><Relationship Id="rId75" Type="http://schemas.openxmlformats.org/officeDocument/2006/relationships/slide" Target="slides/slide68.xml"/><Relationship Id="rId76" Type="http://schemas.openxmlformats.org/officeDocument/2006/relationships/slide" Target="slides/slide69.xml"/><Relationship Id="rId77" Type="http://schemas.openxmlformats.org/officeDocument/2006/relationships/slide" Target="slides/slide70.xml"/><Relationship Id="rId78" Type="http://schemas.openxmlformats.org/officeDocument/2006/relationships/slide" Target="slides/slide71.xml"/><Relationship Id="rId79" Type="http://schemas.openxmlformats.org/officeDocument/2006/relationships/slide" Target="slides/slide72.xml"/><Relationship Id="rId80" Type="http://schemas.openxmlformats.org/officeDocument/2006/relationships/slide" Target="slides/slide73.xml"/><Relationship Id="rId81" Type="http://schemas.openxmlformats.org/officeDocument/2006/relationships/slide" Target="slides/slide74.xml"/><Relationship Id="rId82" Type="http://schemas.openxmlformats.org/officeDocument/2006/relationships/slide" Target="slides/slide75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pPr algn="l"/>
            <a:r>
              <a:rPr sz="1200">
                <a:latin typeface="Calibri"/>
              </a:rPr>
              <a:t>75 slides, ~60 min with Q&amp;A.</a:t>
            </a:r>
          </a:p>
          <a:p>
            <a:pPr algn="l"/>
            <a:r>
              <a:rPr sz="1200">
                <a:latin typeface="Calibri"/>
              </a:rPr>
              <a:t>Audience: journalism leaders, platform trust and safety, policy staff, technology decision-makers in media.</a:t>
            </a:r>
          </a:p>
          <a:p>
            <a:pPr algn="l"/>
            <a:r>
              <a:rPr sz="1200">
                <a:latin typeface="Calibri"/>
              </a:rPr>
              <a:t>Central thesis: detection cannot scale; provenance must. C2PA is good but only Layer 1 of a three-layer stack.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286000"/>
            <a:ext cx="548640" cy="2286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0515600" y="5303520"/>
            <a:ext cx="274320" cy="274320"/>
          </a:xfrm>
          <a:prstGeom prst="ellipse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1064240" y="5486400"/>
            <a:ext cx="182880" cy="182880"/>
          </a:xfrm>
          <a:prstGeom prst="ellipse">
            <a:avLst/>
          </a:prstGeom>
          <a:solidFill>
            <a:srgbClr val="C3EF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1521440" y="5120640"/>
            <a:ext cx="137160" cy="137160"/>
          </a:xfrm>
          <a:prstGeom prst="ellipse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1430000" y="5852160"/>
            <a:ext cx="109728" cy="109728"/>
          </a:xfrm>
          <a:prstGeom prst="ellipse">
            <a:avLst/>
          </a:prstGeom>
          <a:solidFill>
            <a:srgbClr val="C3EF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371600"/>
            <a:ext cx="9144000" cy="36576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300" b="1" i="0">
                <a:solidFill>
                  <a:srgbClr val="00D4A8"/>
                </a:solidFill>
                <a:latin typeface="Calibri"/>
              </a:rPr>
              <a:t>QUIDNUG  ·  INFORMATION INTEGRITY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103120"/>
            <a:ext cx="105156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800" b="1">
                <a:solidFill>
                  <a:srgbClr val="FFFFFF"/>
                </a:solidFill>
                <a:latin typeface="Calibri"/>
              </a:rPr>
              <a:t>Deepfakes Are Trust's Endgame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389120"/>
            <a:ext cx="1051560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Why C2PA is necessary but insufficient, and what the full defense architecture actually looks like.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 / 75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Romania November 2024: election annulled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First round of Romanian presidential elections held November 24, 2024.</a:t>
            </a:r>
            <a:r>
              <a:rPr sz="1600">
                <a:solidFill>
                  <a:srgbClr val="1A1D23"/>
                </a:solidFill>
                <a:latin typeface="Calibri"/>
              </a:rPr>
              <a:t> Far-right candidate Calin Georgescu won surprisingly with significant margin.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Days later: Romania's intelligence services declassified evidence of coordinated TikTok campaign.</a:t>
            </a:r>
            <a:r>
              <a:rPr sz="1600">
                <a:solidFill>
                  <a:srgbClr val="1A1D23"/>
                </a:solidFill>
                <a:latin typeface="Calibri"/>
              </a:rPr>
              <a:t> Estimated 25,000 accounts. Massive use of AI-generated content.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December 6, 2024: Constitutional Court annulled the election.</a:t>
            </a:r>
            <a:r>
              <a:rPr sz="1600">
                <a:solidFill>
                  <a:srgbClr val="1A1D23"/>
                </a:solidFill>
                <a:latin typeface="Calibri"/>
              </a:rPr>
              <a:t> First time in EU history.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Re-vote held in May 2025.</a:t>
            </a:r>
            <a:r>
              <a:rPr sz="1600">
                <a:solidFill>
                  <a:srgbClr val="1A1D23"/>
                </a:solidFill>
                <a:latin typeface="Calibri"/>
              </a:rPr>
              <a:t> Different outcome, but the precedent is set.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The lesson.</a:t>
            </a:r>
            <a:r>
              <a:rPr sz="1600">
                <a:solidFill>
                  <a:srgbClr val="1A1D23"/>
                </a:solidFill>
                <a:latin typeface="Calibri"/>
              </a:rPr>
              <a:t> Even when caught, deepfake-driven elections can pass the threshold of legitimacy. Annulment is the extreme remedy.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10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Deepfake media in circulation: log-scale growth</a:t>
            </a:r>
          </a:p>
        </p:txBody>
      </p:sp>
      <p:pic>
        <p:nvPicPr>
          <p:cNvPr id="5" name="Picture 4" descr="chart_deepfake_growt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9056" y="1828800"/>
            <a:ext cx="9033582" cy="40233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Sumsub Identity Fraud Report 2024; DeepMedia; Reality Defender 2024 industry estimates.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11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Beyond politics: financial fraud, NCII, scams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Financial fraud via deepfake video calls.</a:t>
            </a:r>
            <a:r>
              <a:rPr sz="1600">
                <a:solidFill>
                  <a:srgbClr val="1A1D23"/>
                </a:solidFill>
                <a:latin typeface="Calibri"/>
              </a:rPr>
              <a:t> February 2024: Hong Kong CFO transferred $25M after video conference call where multiple 'colleagues' were deepfakes.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Non-consensual intimate imagery.</a:t>
            </a:r>
            <a:r>
              <a:rPr sz="1600">
                <a:solidFill>
                  <a:srgbClr val="1A1D23"/>
                </a:solidFill>
                <a:latin typeface="Calibri"/>
              </a:rPr>
              <a:t> Internet Watch Foundation: 11x increase in AI-generated CSAM 2023-2024. Catastrophic individual harm.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Romance scams.</a:t>
            </a:r>
            <a:r>
              <a:rPr sz="1600">
                <a:solidFill>
                  <a:srgbClr val="1A1D23"/>
                </a:solidFill>
                <a:latin typeface="Calibri"/>
              </a:rPr>
              <a:t> Pig-butchering schemes now use AI video to impersonate love interests.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Corporate impersonation.</a:t>
            </a:r>
            <a:r>
              <a:rPr sz="1600">
                <a:solidFill>
                  <a:srgbClr val="1A1D23"/>
                </a:solidFill>
                <a:latin typeface="Calibri"/>
              </a:rPr>
              <a:t> Fake CEO video issued to investors during M&amp;A negotiations.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is not a future problem.</a:t>
            </a:r>
            <a:r>
              <a:rPr sz="1600">
                <a:solidFill>
                  <a:srgbClr val="1A1D23"/>
                </a:solidFill>
                <a:latin typeface="Calibri"/>
              </a:rPr>
              <a:t> It is a present one. The trust crisis touches every domain that relies on visual / audio authenticity.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Why Detection Is a Losing Arms Race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Asymmetry, evasion, the substrate problem.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13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Detection accuracy declining as generation improves</a:t>
            </a:r>
          </a:p>
        </p:txBody>
      </p:sp>
      <p:pic>
        <p:nvPicPr>
          <p:cNvPr id="5" name="Picture 4" descr="chart_detection_ra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4365" y="1828800"/>
            <a:ext cx="8622965" cy="38404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Composite: Reality Defender, Pindrop, DeepMedia industry reports.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14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asymmetry problem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Detection requires near-100% accuracy at scale.</a:t>
            </a:r>
            <a:r>
              <a:rPr sz="1600">
                <a:solidFill>
                  <a:srgbClr val="1A1D23"/>
                </a:solidFill>
                <a:latin typeface="Calibri"/>
              </a:rPr>
              <a:t> False positives erode trust in real content. False negatives erode trust in detection.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Generation requires only ONE successful piece.</a:t>
            </a:r>
            <a:r>
              <a:rPr sz="1600">
                <a:solidFill>
                  <a:srgbClr val="1A1D23"/>
                </a:solidFill>
                <a:latin typeface="Calibri"/>
              </a:rPr>
              <a:t> Slovakia: one audio file. NH primary: one robocall script. The attacker only needs one.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Generation cost approaches zero.</a:t>
            </a:r>
            <a:r>
              <a:rPr sz="1600">
                <a:solidFill>
                  <a:srgbClr val="1A1D23"/>
                </a:solidFill>
                <a:latin typeface="Calibri"/>
              </a:rPr>
              <a:t> Voice cloning: minutes. Video: hours. Cost: low single digits of dollars.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Detection cost is increasing.</a:t>
            </a:r>
            <a:r>
              <a:rPr sz="1600">
                <a:solidFill>
                  <a:srgbClr val="1A1D23"/>
                </a:solidFill>
                <a:latin typeface="Calibri"/>
              </a:rPr>
              <a:t> Each generator improvement requires retraining classifiers on new examples.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Compounding effect.</a:t>
            </a:r>
            <a:r>
              <a:rPr sz="1600">
                <a:solidFill>
                  <a:srgbClr val="1A1D23"/>
                </a:solidFill>
                <a:latin typeface="Calibri"/>
              </a:rPr>
              <a:t> Defender investment scales linearly; attacker capability scales with model frontier (rapidly).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evasion dynamic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Adversarial robustness is largely an unsolved problem.</a:t>
            </a:r>
            <a:r>
              <a:rPr sz="1600">
                <a:solidFill>
                  <a:srgbClr val="1A1D23"/>
                </a:solidFill>
                <a:latin typeface="Calibri"/>
              </a:rPr>
              <a:t> Goodfellow et al 2014 explained adversarial examples; 10 years later, no general defense.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Anti-detection techniques.</a:t>
            </a:r>
            <a:r>
              <a:rPr sz="1600">
                <a:solidFill>
                  <a:srgbClr val="1A1D23"/>
                </a:solidFill>
                <a:latin typeface="Calibri"/>
              </a:rPr>
              <a:t> Adversarial perturbations, model fingerprint laundering, post-processing filters.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Defender publishes detection method.</a:t>
            </a:r>
            <a:r>
              <a:rPr sz="1600">
                <a:solidFill>
                  <a:srgbClr val="1A1D23"/>
                </a:solidFill>
                <a:latin typeface="Calibri"/>
              </a:rPr>
              <a:t> Attacker now knows what to evade. Publishing accelerates the arms race.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Defender doesn't publish.</a:t>
            </a:r>
            <a:r>
              <a:rPr sz="1600">
                <a:solidFill>
                  <a:srgbClr val="1A1D23"/>
                </a:solidFill>
                <a:latin typeface="Calibri"/>
              </a:rPr>
              <a:t> Then independent verification of detection accuracy is impossible. Public can't audit.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Either way, defenders are at a structural disadvantage.</a:t>
            </a:r>
            <a:r>
              <a:rPr sz="1600">
                <a:solidFill>
                  <a:srgbClr val="1A1D23"/>
                </a:solidFill>
                <a:latin typeface="Calibri"/>
              </a:rPr>
              <a:t> This is why detection alone cannot win.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16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detection IS good for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Triage at scale.</a:t>
            </a:r>
            <a:r>
              <a:rPr sz="1600">
                <a:solidFill>
                  <a:srgbClr val="1A1D23"/>
                </a:solidFill>
                <a:latin typeface="Calibri"/>
              </a:rPr>
              <a:t> Platforms processing billions of uploads need a fast filter. Detection is fine here, even if imperfect.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Bulk content review.</a:t>
            </a:r>
            <a:r>
              <a:rPr sz="1600">
                <a:solidFill>
                  <a:srgbClr val="1A1D23"/>
                </a:solidFill>
                <a:latin typeface="Calibri"/>
              </a:rPr>
              <a:t> Pre-screening for human reviewers in trust and safety teams.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Forensic post-hoc analysis.</a:t>
            </a:r>
            <a:r>
              <a:rPr sz="1600">
                <a:solidFill>
                  <a:srgbClr val="1A1D23"/>
                </a:solidFill>
                <a:latin typeface="Calibri"/>
              </a:rPr>
              <a:t> After incidents, detection helps identify what was AI-generated for legal/journalistic purposes.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Generator-specific defense.</a:t>
            </a:r>
            <a:r>
              <a:rPr sz="1600">
                <a:solidFill>
                  <a:srgbClr val="1A1D23"/>
                </a:solidFill>
                <a:latin typeface="Calibri"/>
              </a:rPr>
              <a:t> When you know the attacker is using a specific model, targeted detection can work.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What detection cannot do.</a:t>
            </a:r>
            <a:r>
              <a:rPr sz="1600">
                <a:solidFill>
                  <a:srgbClr val="1A1D23"/>
                </a:solidFill>
                <a:latin typeface="Calibri"/>
              </a:rPr>
              <a:t> Provide individual users with reliable trust signals at consumption time. That requires provenance.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pivot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914400" cy="9144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00D4A8"/>
                </a:solidFill>
              </a:defRPr>
            </a:pPr>
            <a:r>
              <a:rPr sz="9600">
                <a:solidFill>
                  <a:srgbClr val="00D4A8"/>
                </a:solidFill>
                <a:latin typeface="Calibri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2377440"/>
            <a:ext cx="98755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defRPr>
                <a:solidFill>
                  <a:srgbClr val="1A1D23"/>
                </a:solidFill>
              </a:defRPr>
            </a:pPr>
            <a:r>
              <a:rPr sz="2400" i="1">
                <a:solidFill>
                  <a:srgbClr val="1A1D23"/>
                </a:solidFill>
                <a:latin typeface="Calibri"/>
              </a:rPr>
              <a:t>We need provenance-first architecture, not detection-first. Sign at capture, verify at display, trust per-observer.</a:t>
            </a:r>
          </a:p>
          <a:p>
            <a:pPr>
              <a:spcBef>
                <a:spcPts val="1600"/>
              </a:spcBef>
              <a:defRPr>
                <a:solidFill>
                  <a:srgbClr val="64748B"/>
                </a:solidFill>
              </a:defRPr>
            </a:pPr>
            <a:r>
              <a:rPr sz="1400">
                <a:solidFill>
                  <a:srgbClr val="64748B"/>
                </a:solidFill>
                <a:latin typeface="Calibri"/>
              </a:rPr>
              <a:t>— The strategic pivot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18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What C2PA Gets Right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Coalition for Content Provenance and Authenticity. Layer 1 of the defense.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19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2024 inflection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1064240" cy="2560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>
              <a:defRPr>
                <a:solidFill>
                  <a:srgbClr val="00D4A8"/>
                </a:solidFill>
              </a:defRPr>
            </a:pPr>
            <a:r>
              <a:rPr sz="12000" b="1">
                <a:solidFill>
                  <a:srgbClr val="00D4A8"/>
                </a:solidFill>
                <a:latin typeface="Calibri"/>
              </a:rPr>
              <a:t>5,600x</a:t>
            </a:r>
          </a:p>
          <a:p>
            <a:pPr algn="ctr">
              <a:spcBef>
                <a:spcPts val="600"/>
              </a:spcBef>
              <a:defRPr>
                <a:solidFill>
                  <a:srgbClr val="1A1D23"/>
                </a:solidFill>
              </a:defRPr>
            </a:pPr>
            <a:r>
              <a:rPr sz="2400">
                <a:solidFill>
                  <a:srgbClr val="1A1D23"/>
                </a:solidFill>
                <a:latin typeface="Calibri"/>
              </a:rPr>
              <a:t>growth in detected deepfake media in circulation, 2019 to 2025.</a:t>
            </a:r>
          </a:p>
          <a:p>
            <a:pPr algn="ctr">
              <a:spcBef>
                <a:spcPts val="1200"/>
              </a:spcBef>
              <a:defRPr>
                <a:solidFill>
                  <a:srgbClr val="64748B"/>
                </a:solidFill>
              </a:defRPr>
            </a:pPr>
            <a:r>
              <a:rPr sz="1400" i="1">
                <a:solidFill>
                  <a:srgbClr val="64748B"/>
                </a:solidFill>
                <a:latin typeface="Calibri"/>
              </a:rPr>
              <a:t>Detection is losing the arms race. The defenders must shift from detection to provenance.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C2PA core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Coalition for Content Provenance and Authenticity.</a:t>
            </a:r>
            <a:r>
              <a:rPr sz="1600">
                <a:solidFill>
                  <a:srgbClr val="1A1D23"/>
                </a:solidFill>
                <a:latin typeface="Calibri"/>
              </a:rPr>
              <a:t> Founded 2021 by Adobe, Microsoft, Truepic, BBC, Sony, Nikon, others. Open spec at c2pa.org.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Manifest attached to media.</a:t>
            </a:r>
            <a:r>
              <a:rPr sz="1600">
                <a:solidFill>
                  <a:srgbClr val="1A1D23"/>
                </a:solidFill>
                <a:latin typeface="Calibri"/>
              </a:rPr>
              <a:t> JSON document signed by the camera or editor. Contains claims about the content.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Claims include.</a:t>
            </a:r>
            <a:r>
              <a:rPr sz="1600">
                <a:solidFill>
                  <a:srgbClr val="1A1D23"/>
                </a:solidFill>
                <a:latin typeface="Calibri"/>
              </a:rPr>
              <a:t> Capture device, location (optional), editing actions, creator identity, timestamp.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Each transformation adds a signed assertion.</a:t>
            </a:r>
            <a:r>
              <a:rPr sz="1600">
                <a:solidFill>
                  <a:srgbClr val="1A1D23"/>
                </a:solidFill>
                <a:latin typeface="Calibri"/>
              </a:rPr>
              <a:t> Camera signs at capture. Editor signs after edits. Publisher signs at publication.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Reader / viewer verifies the chain at display.</a:t>
            </a:r>
            <a:r>
              <a:rPr sz="1600">
                <a:solidFill>
                  <a:srgbClr val="1A1D23"/>
                </a:solidFill>
                <a:latin typeface="Calibri"/>
              </a:rPr>
              <a:t> If signatures verify, reader sees a 'verified' indicator. If broken, sees 'unable to verify'.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20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C2PA capture-to-display chain</a:t>
            </a:r>
          </a:p>
        </p:txBody>
      </p:sp>
      <p:pic>
        <p:nvPicPr>
          <p:cNvPr id="5" name="Picture 4" descr="chart_c2p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8122" y="1828800"/>
            <a:ext cx="9815450" cy="34747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21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What's attested in a C2PA manifest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Recording device fingerprint.</a:t>
            </a:r>
            <a:r>
              <a:rPr sz="1600">
                <a:solidFill>
                  <a:srgbClr val="1A1D23"/>
                </a:solidFill>
                <a:latin typeface="Calibri"/>
              </a:rPr>
              <a:t> If using a C2PA-enabled camera (Sony Alpha 9 III, Leica M11-P, Nikon Z9 firmware), device signs at capture.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Edit operations.</a:t>
            </a:r>
            <a:r>
              <a:rPr sz="1600">
                <a:solidFill>
                  <a:srgbClr val="1A1D23"/>
                </a:solidFill>
                <a:latin typeface="Calibri"/>
              </a:rPr>
              <a:t> Crop, color correction, resize: each appears as a signed assertion in the chain.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Creator identity.</a:t>
            </a:r>
            <a:r>
              <a:rPr sz="1600">
                <a:solidFill>
                  <a:srgbClr val="1A1D23"/>
                </a:solidFill>
                <a:latin typeface="Calibri"/>
              </a:rPr>
              <a:t> Optional, but most newsroom workflows include photographer ID.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Timestamp.</a:t>
            </a:r>
            <a:r>
              <a:rPr sz="1600">
                <a:solidFill>
                  <a:srgbClr val="1A1D23"/>
                </a:solidFill>
                <a:latin typeface="Calibri"/>
              </a:rPr>
              <a:t> When the media was captured and edited.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AI generation flags.</a:t>
            </a:r>
            <a:r>
              <a:rPr sz="1600">
                <a:solidFill>
                  <a:srgbClr val="1A1D23"/>
                </a:solidFill>
                <a:latin typeface="Calibri"/>
              </a:rPr>
              <a:t> If any AI tool was used, the type and extent are logged.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Why C2PA is well-designed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Cryptographic, not heuristic.</a:t>
            </a:r>
            <a:r>
              <a:rPr sz="1600">
                <a:solidFill>
                  <a:srgbClr val="1A1D23"/>
                </a:solidFill>
                <a:latin typeface="Calibri"/>
              </a:rPr>
              <a:t> Verification is deterministic. No 'detection probability' to interpret.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Open standard.</a:t>
            </a:r>
            <a:r>
              <a:rPr sz="1600">
                <a:solidFill>
                  <a:srgbClr val="1A1D23"/>
                </a:solidFill>
                <a:latin typeface="Calibri"/>
              </a:rPr>
              <a:t> Spec at c2pa.org. Anyone can implement. No vendor lock-in.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Backwards compatible.</a:t>
            </a:r>
            <a:r>
              <a:rPr sz="1600">
                <a:solidFill>
                  <a:srgbClr val="1A1D23"/>
                </a:solidFill>
                <a:latin typeface="Calibri"/>
              </a:rPr>
              <a:t> Media without C2PA still displays. Just lacks the verification badge.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Privacy aware.</a:t>
            </a:r>
            <a:r>
              <a:rPr sz="1600">
                <a:solidFill>
                  <a:srgbClr val="1A1D23"/>
                </a:solidFill>
                <a:latin typeface="Calibri"/>
              </a:rPr>
              <a:t> Creator can choose what to include. Location optional. Identity optional.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Multi-vendor traction.</a:t>
            </a:r>
            <a:r>
              <a:rPr sz="1600">
                <a:solidFill>
                  <a:srgbClr val="1A1D23"/>
                </a:solidFill>
                <a:latin typeface="Calibri"/>
              </a:rPr>
              <a:t> Adobe Content Credentials, Truepic, Microsoft, BBC, AP, Reuters all engaged.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23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C2PA deployment status (early 2026)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C2PA-enabled cameras shipping.</a:t>
            </a:r>
            <a:r>
              <a:rPr sz="1600">
                <a:solidFill>
                  <a:srgbClr val="1A1D23"/>
                </a:solidFill>
                <a:latin typeface="Calibri"/>
              </a:rPr>
              <a:t> Sony Alpha 9 III, Leica M11-P, Nikon Z9 firmware update.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Adobe Content Credentials.</a:t>
            </a:r>
            <a:r>
              <a:rPr sz="1600">
                <a:solidFill>
                  <a:srgbClr val="1A1D23"/>
                </a:solidFill>
                <a:latin typeface="Calibri"/>
              </a:rPr>
              <a:t> Photoshop, Lightroom, Premiere Pro all attach C2PA manifests for AI-generated content.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AP and Reuters.</a:t>
            </a:r>
            <a:r>
              <a:rPr sz="1600">
                <a:solidFill>
                  <a:srgbClr val="1A1D23"/>
                </a:solidFill>
                <a:latin typeface="Calibri"/>
              </a:rPr>
              <a:t> All wire-service photos signed at point of capture or import.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Browser display.</a:t>
            </a:r>
            <a:r>
              <a:rPr sz="1600">
                <a:solidFill>
                  <a:srgbClr val="1A1D23"/>
                </a:solidFill>
                <a:latin typeface="Calibri"/>
              </a:rPr>
              <a:t> Chrome, Edge, Firefox have varying levels of C2PA manifest UI.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Adoption gap.</a:t>
            </a:r>
            <a:r>
              <a:rPr sz="1600">
                <a:solidFill>
                  <a:srgbClr val="1A1D23"/>
                </a:solidFill>
                <a:latin typeface="Calibri"/>
              </a:rPr>
              <a:t> Maybe 5% of news media bears valid C2PA today. Most social-media-shared content does not.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24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Where C2PA stops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C2PA tells you who SIGNED the content.</a:t>
            </a:r>
            <a:r>
              <a:rPr sz="1600">
                <a:solidFill>
                  <a:srgbClr val="1A1D23"/>
                </a:solidFill>
                <a:latin typeface="Calibri"/>
              </a:rPr>
              <a:t> Adobe says 'this was edited in Photoshop.' Sony says 'this came from a Sony camera.'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It does NOT tell you whether to trust the signer.</a:t>
            </a:r>
            <a:r>
              <a:rPr sz="1600">
                <a:solidFill>
                  <a:srgbClr val="1A1D23"/>
                </a:solidFill>
                <a:latin typeface="Calibri"/>
              </a:rPr>
              <a:t> Adobe is signing the editor; the editor's brand is separate.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It does NOT tell you the publisher's reputation.</a:t>
            </a:r>
            <a:r>
              <a:rPr sz="1600">
                <a:solidFill>
                  <a:srgbClr val="1A1D23"/>
                </a:solidFill>
                <a:latin typeface="Calibri"/>
              </a:rPr>
              <a:t> Adobe doesn't know if Reuters or InfoWars is publishing the result.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It does NOT give you per-observer trust.</a:t>
            </a:r>
            <a:r>
              <a:rPr sz="1600">
                <a:solidFill>
                  <a:srgbClr val="1A1D23"/>
                </a:solidFill>
                <a:latin typeface="Calibri"/>
              </a:rPr>
              <a:t> Everyone sees the same C2PA badge regardless of their trust in the publisher.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These are Layers 2 and 3.</a:t>
            </a:r>
            <a:r>
              <a:rPr sz="1600">
                <a:solidFill>
                  <a:srgbClr val="1A1D23"/>
                </a:solidFill>
                <a:latin typeface="Calibri"/>
              </a:rPr>
              <a:t> C2PA is necessary; it is not sufficient for a complete defense.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Layer 2: DNS-Anchored Publisher Identity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Bind existing trusted brands to cryptographic identity.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26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existing infrastructure we can leverage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DNS is the most-deployed identity system in human history.</a:t>
            </a:r>
            <a:r>
              <a:rPr sz="1600">
                <a:solidFill>
                  <a:srgbClr val="1A1D23"/>
                </a:solidFill>
                <a:latin typeface="Calibri"/>
              </a:rPr>
              <a:t> Every news organization has a domain. Every domain has a verifiable owner via DNS records and TLS certificates.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Reuters.com is Reuters.</a:t>
            </a:r>
            <a:r>
              <a:rPr sz="1600">
                <a:solidFill>
                  <a:srgbClr val="1A1D23"/>
                </a:solidFill>
                <a:latin typeface="Calibri"/>
              </a:rPr>
              <a:t> BBC.co.uk is the BBC. Fox.com is Fox News. The brand lives in the domain name.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DNSSEC + Certificate Transparency.</a:t>
            </a:r>
            <a:r>
              <a:rPr sz="1600">
                <a:solidFill>
                  <a:srgbClr val="1A1D23"/>
                </a:solidFill>
                <a:latin typeface="Calibri"/>
              </a:rPr>
              <a:t> Two cryptographic layers below most people's awareness already authenticate domain ownership.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Quidnug DNS-anchored attestation (QDP-0023).</a:t>
            </a:r>
            <a:r>
              <a:rPr sz="1600">
                <a:solidFill>
                  <a:srgbClr val="1A1D23"/>
                </a:solidFill>
                <a:latin typeface="Calibri"/>
              </a:rPr>
              <a:t> Lets a Quidnug quid prove DNS ownership, then carry that brand identity into Quidnug's trust graph.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Bootstrap is essentially free.</a:t>
            </a:r>
            <a:r>
              <a:rPr sz="1600">
                <a:solidFill>
                  <a:srgbClr val="1A1D23"/>
                </a:solidFill>
                <a:latin typeface="Calibri"/>
              </a:rPr>
              <a:t> Existing news organizations don't need new identity. They have one.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How the binding works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Reuters publishes a TXT record at _quidnug.reuters.com.</a:t>
            </a:r>
            <a:r>
              <a:rPr sz="1600">
                <a:solidFill>
                  <a:srgbClr val="1A1D23"/>
                </a:solidFill>
                <a:latin typeface="Calibri"/>
              </a:rPr>
              <a:t> Containing their Quidnug quid (16-char hex).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Quidnug attestation root checks the record.</a:t>
            </a:r>
            <a:r>
              <a:rPr sz="1600">
                <a:solidFill>
                  <a:srgbClr val="1A1D23"/>
                </a:solidFill>
                <a:latin typeface="Calibri"/>
              </a:rPr>
              <a:t> Must match the Quidnug quid that signs articles.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Attestation root signs an attestation.</a:t>
            </a:r>
            <a:r>
              <a:rPr sz="1600">
                <a:solidFill>
                  <a:srgbClr val="1A1D23"/>
                </a:solidFill>
                <a:latin typeface="Calibri"/>
              </a:rPr>
              <a:t> 'Reuters.com is owned by quid abcdef1234567890 as of 2026-04-22.'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Renewable.</a:t>
            </a:r>
            <a:r>
              <a:rPr sz="1600">
                <a:solidFill>
                  <a:srgbClr val="1A1D23"/>
                </a:solidFill>
                <a:latin typeface="Calibri"/>
              </a:rPr>
              <a:t> Annual or quarterly renewal. Revocation by domain owner or attestation root if compromised.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End result.</a:t>
            </a:r>
            <a:r>
              <a:rPr sz="1600">
                <a:solidFill>
                  <a:srgbClr val="1A1D23"/>
                </a:solidFill>
                <a:latin typeface="Calibri"/>
              </a:rPr>
              <a:t> Reader's UI can display 'Verified Reuters' alongside the C2PA badge with cryptographic certainty.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28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Why DNS-anchored identity works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Existing trust transfer.</a:t>
            </a:r>
            <a:r>
              <a:rPr sz="1600">
                <a:solidFill>
                  <a:srgbClr val="1A1D23"/>
                </a:solidFill>
                <a:latin typeface="Calibri"/>
              </a:rPr>
              <a:t> Decades of brand recognition for major publishers. The binding makes that brand machine-verifiable.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No new authority required.</a:t>
            </a:r>
            <a:r>
              <a:rPr sz="1600">
                <a:solidFill>
                  <a:srgbClr val="1A1D23"/>
                </a:solidFill>
                <a:latin typeface="Calibri"/>
              </a:rPr>
              <a:t> Reuters does not need to convince anyone they ARE Reuters. The DNS record proves it.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Adversary cost.</a:t>
            </a:r>
            <a:r>
              <a:rPr sz="1600">
                <a:solidFill>
                  <a:srgbClr val="1A1D23"/>
                </a:solidFill>
                <a:latin typeface="Calibri"/>
              </a:rPr>
              <a:t> To impersonate Reuters, an attacker would have to compromise reuters.com (DNSSEC + cert validation). Far harder than 'create a website.'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Compatible with takedown.</a:t>
            </a:r>
            <a:r>
              <a:rPr sz="1600">
                <a:solidFill>
                  <a:srgbClr val="1A1D23"/>
                </a:solidFill>
                <a:latin typeface="Calibri"/>
              </a:rPr>
              <a:t> If a publisher loses the domain, attestation auto-expires. No vendor lock-in.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Federation-friendly.</a:t>
            </a:r>
            <a:r>
              <a:rPr sz="1600">
                <a:solidFill>
                  <a:srgbClr val="1A1D23"/>
                </a:solidFill>
                <a:latin typeface="Calibri"/>
              </a:rPr>
              <a:t> Works equally for major outlets and small bloggers. DNS scales to all.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29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Operational political tool, worldwide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1064240" cy="2560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>
              <a:defRPr>
                <a:solidFill>
                  <a:srgbClr val="FF4655"/>
                </a:solidFill>
              </a:defRPr>
            </a:pPr>
            <a:r>
              <a:rPr sz="12000" b="1">
                <a:solidFill>
                  <a:srgbClr val="FF4655"/>
                </a:solidFill>
                <a:latin typeface="Calibri"/>
              </a:rPr>
              <a:t>11</a:t>
            </a:r>
          </a:p>
          <a:p>
            <a:pPr algn="ctr">
              <a:spcBef>
                <a:spcPts val="600"/>
              </a:spcBef>
              <a:defRPr>
                <a:solidFill>
                  <a:srgbClr val="1A1D23"/>
                </a:solidFill>
              </a:defRPr>
            </a:pPr>
            <a:r>
              <a:rPr sz="2400">
                <a:solidFill>
                  <a:srgbClr val="1A1D23"/>
                </a:solidFill>
                <a:latin typeface="Calibri"/>
              </a:rPr>
              <a:t>documented deepfake election incidents across 9 countries in 2024 alone.</a:t>
            </a:r>
          </a:p>
          <a:p>
            <a:pPr algn="ctr">
              <a:spcBef>
                <a:spcPts val="1200"/>
              </a:spcBef>
              <a:defRPr>
                <a:solidFill>
                  <a:srgbClr val="64748B"/>
                </a:solidFill>
              </a:defRPr>
            </a:pPr>
            <a:r>
              <a:rPr sz="1400" i="1">
                <a:solidFill>
                  <a:srgbClr val="64748B"/>
                </a:solidFill>
                <a:latin typeface="Calibri"/>
              </a:rPr>
              <a:t>From Slovakia to Indonesia to Romania (where the first round of presidential elections was annulled in November 2024 over deepfake-driven manipulation).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Composition with C2PA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C2PA proves: 'This image came from a Sony camera and was edited in Photoshop.'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DNS-anchored adds: 'And it was published by reuters.com.'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Both layers use cryptographic verification.</a:t>
            </a:r>
            <a:r>
              <a:rPr sz="1600">
                <a:solidFill>
                  <a:srgbClr val="1A1D23"/>
                </a:solidFill>
                <a:latin typeface="Calibri"/>
              </a:rPr>
              <a:t> No conflict between them. They compose.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Reader UI shows both.</a:t>
            </a:r>
            <a:r>
              <a:rPr sz="1600">
                <a:solidFill>
                  <a:srgbClr val="1A1D23"/>
                </a:solidFill>
                <a:latin typeface="Calibri"/>
              </a:rPr>
              <a:t> C2PA chain badge plus 'Verified Reuters' badge.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Attack surface dramatically reduced.</a:t>
            </a:r>
            <a:r>
              <a:rPr sz="1600">
                <a:solidFill>
                  <a:srgbClr val="1A1D23"/>
                </a:solidFill>
                <a:latin typeface="Calibri"/>
              </a:rPr>
              <a:t> Faking C2PA + DNS together requires compromising both the camera vendor's signing infrastructure AND the publisher's domain.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30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Institutional coverage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News organizations.</a:t>
            </a:r>
            <a:r>
              <a:rPr sz="1600">
                <a:solidFill>
                  <a:srgbClr val="1A1D23"/>
                </a:solidFill>
                <a:latin typeface="Calibri"/>
              </a:rPr>
              <a:t> Every reuters.com, ap.org, nytimes.com, bbc.co.uk could be DNS-anchored within months.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Government.</a:t>
            </a:r>
            <a:r>
              <a:rPr sz="1600">
                <a:solidFill>
                  <a:srgbClr val="1A1D23"/>
                </a:solidFill>
                <a:latin typeface="Calibri"/>
              </a:rPr>
              <a:t> .gov, whitehouse.gov, treasury.gov etc. official communications cryptographically anchored to domain.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Universities.</a:t>
            </a:r>
            <a:r>
              <a:rPr sz="1600">
                <a:solidFill>
                  <a:srgbClr val="1A1D23"/>
                </a:solidFill>
                <a:latin typeface="Calibri"/>
              </a:rPr>
              <a:t> .edu domains for academic publications. mit.edu = MIT verified.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Major brands.</a:t>
            </a:r>
            <a:r>
              <a:rPr sz="1600">
                <a:solidFill>
                  <a:srgbClr val="1A1D23"/>
                </a:solidFill>
                <a:latin typeface="Calibri"/>
              </a:rPr>
              <a:t> Apple, Google, Microsoft press releases verifiably theirs.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Citizen journalists and small publishers.</a:t>
            </a:r>
            <a:r>
              <a:rPr sz="1600">
                <a:solidFill>
                  <a:srgbClr val="1A1D23"/>
                </a:solidFill>
                <a:latin typeface="Calibri"/>
              </a:rPr>
              <a:t> Anyone with a domain can DNS-anchor. Lower the bar to verified-publisher status.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31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Layer 3: Relational Trust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Per-observer publisher weighting. Composes with C2PA + DNS.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32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per-observer problem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C2PA + DNS gives you 'this is genuinely from publisher X.'</a:t>
            </a:r>
            <a:r>
              <a:rPr sz="1600">
                <a:solidFill>
                  <a:srgbClr val="1A1D23"/>
                </a:solidFill>
                <a:latin typeface="Calibri"/>
              </a:rPr>
              <a:t> It does NOT tell you whether to trust publisher X.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Different readers reasonably trust different publishers.</a:t>
            </a:r>
            <a:r>
              <a:rPr sz="1600">
                <a:solidFill>
                  <a:srgbClr val="1A1D23"/>
                </a:solidFill>
                <a:latin typeface="Calibri"/>
              </a:rPr>
              <a:t> A US conservative may trust Fox News and distrust the New York Times. The opposite may also be true.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 platform that imposes a global trust hierarchy is censoring.</a:t>
            </a:r>
            <a:r>
              <a:rPr sz="1600">
                <a:solidFill>
                  <a:srgbClr val="1A1D23"/>
                </a:solidFill>
                <a:latin typeface="Calibri"/>
              </a:rPr>
              <a:t> But a platform that ignores trust signals entirely is useless.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Relational trust solves this.</a:t>
            </a:r>
            <a:r>
              <a:rPr sz="1600">
                <a:solidFill>
                  <a:srgbClr val="1A1D23"/>
                </a:solidFill>
                <a:latin typeface="Calibri"/>
              </a:rPr>
              <a:t> Each reader has their own trust graph. Quidnug PoT computes publisher trust per-observer.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Compatible with both ends of the political spectrum.</a:t>
            </a:r>
            <a:r>
              <a:rPr sz="1600">
                <a:solidFill>
                  <a:srgbClr val="1A1D23"/>
                </a:solidFill>
                <a:latin typeface="Calibri"/>
              </a:rPr>
              <a:t> Trust is the user's choice; the platform provides the computation, not the verdict.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33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One observer's publisher trust weighting</a:t>
            </a:r>
          </a:p>
        </p:txBody>
      </p:sp>
      <p:pic>
        <p:nvPicPr>
          <p:cNvPr id="5" name="Picture 4" descr="chart_publisher_trus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7235" y="1828800"/>
            <a:ext cx="7817224" cy="3657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Each viewer's weighting is their own. The platform shows them what their trusted sources think.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34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Operationalizing on content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Each piece of media has a publisher quid (Layer 2).</a:t>
            </a:r>
            <a:r>
              <a:rPr sz="1600">
                <a:solidFill>
                  <a:srgbClr val="1A1D23"/>
                </a:solidFill>
                <a:latin typeface="Calibri"/>
              </a:rPr>
              <a:t> Reader's trust in that publisher determines weight.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Aggregate trust across multiple publishers covering the same event.</a:t>
            </a:r>
            <a:r>
              <a:rPr sz="1600">
                <a:solidFill>
                  <a:srgbClr val="1A1D23"/>
                </a:solidFill>
                <a:latin typeface="Calibri"/>
              </a:rPr>
              <a:t> If Reuters, AP, and BBC all publish similar accounts, trust is high. If only InfoWars covers it, trust is much lower for most observers.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Same four-factor formula as relativistic ratings.</a:t>
            </a:r>
            <a:r>
              <a:rPr sz="1600">
                <a:solidFill>
                  <a:srgbClr val="1A1D23"/>
                </a:solidFill>
                <a:latin typeface="Calibri"/>
              </a:rPr>
              <a:t> Trust × event coverage × recency × independence.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Per-observer aggregation.</a:t>
            </a:r>
            <a:r>
              <a:rPr sz="1600">
                <a:solidFill>
                  <a:srgbClr val="1A1D23"/>
                </a:solidFill>
                <a:latin typeface="Calibri"/>
              </a:rPr>
              <a:t> Each reader sees the trust score of an event computed from THEIR trusted publishers.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Filter bubble concern addressed.</a:t>
            </a:r>
            <a:r>
              <a:rPr sz="1600">
                <a:solidFill>
                  <a:srgbClr val="1A1D23"/>
                </a:solidFill>
                <a:latin typeface="Calibri"/>
              </a:rPr>
              <a:t> Platform can show 'how would your view differ if you weighted publishers differently?' (Optional control).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display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Verification badge: cryptographic.</a:t>
            </a:r>
            <a:r>
              <a:rPr sz="1600">
                <a:solidFill>
                  <a:srgbClr val="1A1D23"/>
                </a:solidFill>
                <a:latin typeface="Calibri"/>
              </a:rPr>
              <a:t> C2PA verified, DNS verified, no question of reality.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Trust score: per-observer, calibrated.</a:t>
            </a:r>
            <a:r>
              <a:rPr sz="1600">
                <a:solidFill>
                  <a:srgbClr val="1A1D23"/>
                </a:solidFill>
                <a:latin typeface="Calibri"/>
              </a:rPr>
              <a:t> 'Your trusted sources rate this story 0.85.'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Provenance trace: drilldown.</a:t>
            </a:r>
            <a:r>
              <a:rPr sz="1600">
                <a:solidFill>
                  <a:srgbClr val="1A1D23"/>
                </a:solidFill>
                <a:latin typeface="Calibri"/>
              </a:rPr>
              <a:t> Click to see the C2PA chain, the publisher attestation, and your trust path to the publisher.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Crowd score: optional comparison.</a:t>
            </a:r>
            <a:r>
              <a:rPr sz="1600">
                <a:solidFill>
                  <a:srgbClr val="1A1D23"/>
                </a:solidFill>
                <a:latin typeface="Calibri"/>
              </a:rPr>
              <a:t> 'The general public's average is 0.62.' Always available as a sanity check.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UX similar to existing news platforms.</a:t>
            </a:r>
            <a:r>
              <a:rPr sz="1600">
                <a:solidFill>
                  <a:srgbClr val="1A1D23"/>
                </a:solidFill>
                <a:latin typeface="Calibri"/>
              </a:rPr>
              <a:t> Layered detail. Most users see the badge; curious users drill down.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36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User opt-in calibration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Onboarding: ask the user about their trust priors.</a:t>
            </a:r>
            <a:r>
              <a:rPr sz="1600">
                <a:solidFill>
                  <a:srgbClr val="1A1D23"/>
                </a:solidFill>
                <a:latin typeface="Calibri"/>
              </a:rPr>
              <a:t> 'Which of these publishers do you trust?' List of major outlets.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From a few seed selections.</a:t>
            </a:r>
            <a:r>
              <a:rPr sz="1600">
                <a:solidFill>
                  <a:srgbClr val="1A1D23"/>
                </a:solidFill>
                <a:latin typeface="Calibri"/>
              </a:rPr>
              <a:t> Quidnug trust graph propagates: who do those publishers trust? Builds a starting graph.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Ongoing adjustment.</a:t>
            </a:r>
            <a:r>
              <a:rPr sz="1600">
                <a:solidFill>
                  <a:srgbClr val="1A1D23"/>
                </a:solidFill>
                <a:latin typeface="Calibri"/>
              </a:rPr>
              <a:t> User can up-weight or down-weight any publisher at any time. Visible UI.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Diversity nudge.</a:t>
            </a:r>
            <a:r>
              <a:rPr sz="1600">
                <a:solidFill>
                  <a:srgbClr val="1A1D23"/>
                </a:solidFill>
                <a:latin typeface="Calibri"/>
              </a:rPr>
              <a:t> Optional: 'Your trust graph is concentrated in conservative outlets. Consider weighting some others?' Opt-in.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Always reversible.</a:t>
            </a:r>
            <a:r>
              <a:rPr sz="1600">
                <a:solidFill>
                  <a:srgbClr val="1A1D23"/>
                </a:solidFill>
                <a:latin typeface="Calibri"/>
              </a:rPr>
              <a:t> User remains in control. Platform never imposes.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Protecting Sources Without Exposing Them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Selective disclosure for investigative journalism.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38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tension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Investigative journalism depends on confidential sources.</a:t>
            </a:r>
            <a:r>
              <a:rPr sz="1600">
                <a:solidFill>
                  <a:srgbClr val="1A1D23"/>
                </a:solidFill>
                <a:latin typeface="Calibri"/>
              </a:rPr>
              <a:t> Snowden, Watergate, Panama Papers, every major exposure.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 signed-content world raises a question.</a:t>
            </a:r>
            <a:r>
              <a:rPr sz="1600">
                <a:solidFill>
                  <a:srgbClr val="1A1D23"/>
                </a:solidFill>
                <a:latin typeface="Calibri"/>
              </a:rPr>
              <a:t> How do you sign source content without identifying the source?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Naive answer: don't sign source material.</a:t>
            </a:r>
            <a:r>
              <a:rPr sz="1600">
                <a:solidFill>
                  <a:srgbClr val="1A1D23"/>
                </a:solidFill>
                <a:latin typeface="Calibri"/>
              </a:rPr>
              <a:t> But then we lose verification. Adversaries claim 'this leak is fake.'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Better answer: signed by the JOURNALIST, with selective disclosure of source metadata.</a:t>
            </a:r>
            <a:r>
              <a:rPr sz="1600">
                <a:solidFill>
                  <a:srgbClr val="1A1D23"/>
                </a:solidFill>
                <a:latin typeface="Calibri"/>
              </a:rPr>
              <a:t> Cryptographic credibility without identity exposure.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Quidnug primitives that enable this.</a:t>
            </a:r>
            <a:r>
              <a:rPr sz="1600">
                <a:solidFill>
                  <a:srgbClr val="1A1D23"/>
                </a:solidFill>
                <a:latin typeface="Calibri"/>
              </a:rPr>
              <a:t> Selective disclosure (QDP-0024 partial), private communications (QDP-0024 full), and pseudonymous quids.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39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1. The 2024 elections.</a:t>
            </a:r>
            <a:r>
              <a:rPr sz="1600">
                <a:solidFill>
                  <a:srgbClr val="1A1D23"/>
                </a:solidFill>
                <a:latin typeface="Calibri"/>
              </a:rPr>
              <a:t> Documented incidents, scale measurements, beyond politics.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2. Why detection is losing.</a:t>
            </a:r>
            <a:r>
              <a:rPr sz="1600">
                <a:solidFill>
                  <a:srgbClr val="1A1D23"/>
                </a:solidFill>
                <a:latin typeface="Calibri"/>
              </a:rPr>
              <a:t> Asymmetry, evasion dynamic, what detection IS good for.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3. What C2PA gets right.</a:t>
            </a:r>
            <a:r>
              <a:rPr sz="1600">
                <a:solidFill>
                  <a:srgbClr val="1A1D23"/>
                </a:solidFill>
                <a:latin typeface="Calibri"/>
              </a:rPr>
              <a:t> Capture-to-display chain. Adoption status. Where it stops.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4. Layer 2: DNS-anchored publisher identity.</a:t>
            </a:r>
            <a:r>
              <a:rPr sz="1600">
                <a:solidFill>
                  <a:srgbClr val="1A1D23"/>
                </a:solidFill>
                <a:latin typeface="Calibri"/>
              </a:rPr>
              <a:t> Bind existing trusted brands to crypto identity.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5. Layer 3: relational trust.</a:t>
            </a:r>
            <a:r>
              <a:rPr sz="1600">
                <a:solidFill>
                  <a:srgbClr val="1A1D23"/>
                </a:solidFill>
                <a:latin typeface="Calibri"/>
              </a:rPr>
              <a:t> Per-observer publisher weighting. Composes with C2PA + DNS.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6. Protecting sources without exposing them.</a:t>
            </a:r>
            <a:r>
              <a:rPr sz="1600">
                <a:solidFill>
                  <a:srgbClr val="1A1D23"/>
                </a:solidFill>
                <a:latin typeface="Calibri"/>
              </a:rPr>
              <a:t> Selective disclosure for investigative journalism.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7. End-to-end architecture.</a:t>
            </a:r>
            <a:r>
              <a:rPr sz="1600">
                <a:solidFill>
                  <a:srgbClr val="1A1D23"/>
                </a:solidFill>
                <a:latin typeface="Calibri"/>
              </a:rPr>
              <a:t> Full pipeline from witness to reader.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8. Adoption strategy and tradeoffs.</a:t>
            </a:r>
            <a:r>
              <a:rPr sz="1600">
                <a:solidFill>
                  <a:srgbClr val="1A1D23"/>
                </a:solidFill>
                <a:latin typeface="Calibri"/>
              </a:rPr>
              <a:t> Who moves first. What the next 5 years look like.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Quidnug offers: selective disclosure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Source has a Quidnug identity (could be pseudonymous).</a:t>
            </a:r>
            <a:r>
              <a:rPr sz="1600">
                <a:solidFill>
                  <a:srgbClr val="1A1D23"/>
                </a:solidFill>
                <a:latin typeface="Calibri"/>
              </a:rPr>
              <a:t> Journalist receives content from this identity over an encrypted channel.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Journalist signs an attestation.</a:t>
            </a:r>
            <a:r>
              <a:rPr sz="1600">
                <a:solidFill>
                  <a:srgbClr val="1A1D23"/>
                </a:solidFill>
                <a:latin typeface="Calibri"/>
              </a:rPr>
              <a:t> 'I have verified this content originates from a source with these credentials [doctor, hospital insider, verified by my newspaper] without disclosing identity.'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Reader's trust calculation.</a:t>
            </a:r>
            <a:r>
              <a:rPr sz="1600">
                <a:solidFill>
                  <a:srgbClr val="1A1D23"/>
                </a:solidFill>
                <a:latin typeface="Calibri"/>
              </a:rPr>
              <a:t> Trust in the journalist + trust in the journalist's selective disclosure verification.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Not blind trust.</a:t>
            </a:r>
            <a:r>
              <a:rPr sz="1600">
                <a:solidFill>
                  <a:srgbClr val="1A1D23"/>
                </a:solidFill>
                <a:latin typeface="Calibri"/>
              </a:rPr>
              <a:t> Reader knows the journalist's track record. Bad sources tank the journalist's reputation; honest sources build it.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Source identity remains protected.</a:t>
            </a:r>
            <a:r>
              <a:rPr sz="1600">
                <a:solidFill>
                  <a:srgbClr val="1A1D23"/>
                </a:solidFill>
                <a:latin typeface="Calibri"/>
              </a:rPr>
              <a:t> Cryptographic separation between source identity and verification of source credentials.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40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QDP-0024: private communications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Group-keyed encryption built on MLS protocol.</a:t>
            </a:r>
            <a:r>
              <a:rPr sz="1600">
                <a:solidFill>
                  <a:srgbClr val="1A1D23"/>
                </a:solidFill>
                <a:latin typeface="Calibri"/>
              </a:rPr>
              <a:t> RFC 9420. Industrial-grade end-to-end encryption.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Source-journalist channel.</a:t>
            </a:r>
            <a:r>
              <a:rPr sz="1600">
                <a:solidFill>
                  <a:srgbClr val="1A1D23"/>
                </a:solidFill>
                <a:latin typeface="Calibri"/>
              </a:rPr>
              <a:t> Encrypted, with forward secrecy. Past messages remain private even if current keys are compromised.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Selective metadata disclosure.</a:t>
            </a:r>
            <a:r>
              <a:rPr sz="1600">
                <a:solidFill>
                  <a:srgbClr val="1A1D23"/>
                </a:solidFill>
                <a:latin typeface="Calibri"/>
              </a:rPr>
              <a:t> Journalist can prove 'I received this from someone with X credentials' without revealing who or how.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Compatible with publishing.</a:t>
            </a:r>
            <a:r>
              <a:rPr sz="1600">
                <a:solidFill>
                  <a:srgbClr val="1A1D23"/>
                </a:solidFill>
                <a:latin typeface="Calibri"/>
              </a:rPr>
              <a:t> When ready to publish, journalist signs the article with embedded source-credibility attestations.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Compatible with legal protection.</a:t>
            </a:r>
            <a:r>
              <a:rPr sz="1600">
                <a:solidFill>
                  <a:srgbClr val="1A1D23"/>
                </a:solidFill>
                <a:latin typeface="Calibri"/>
              </a:rPr>
              <a:t> Cryptographic separation gives stronger source protection than current 'trust the journalist's notes' model.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41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full stack for investigative journalism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Source obtains evidence (documents, video, audio).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Source contacts journalist via encrypted channel.</a:t>
            </a:r>
            <a:r>
              <a:rPr sz="1600">
                <a:solidFill>
                  <a:srgbClr val="1A1D23"/>
                </a:solidFill>
                <a:latin typeface="Calibri"/>
              </a:rPr>
              <a:t> Quidnug private communications (QDP-0024).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Journalist verifies authenticity in their newsroom.</a:t>
            </a:r>
            <a:r>
              <a:rPr sz="1600">
                <a:solidFill>
                  <a:srgbClr val="1A1D23"/>
                </a:solidFill>
                <a:latin typeface="Calibri"/>
              </a:rPr>
              <a:t> Internal review process, fact-checking, legal review.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Journalist publishes article.</a:t>
            </a:r>
            <a:r>
              <a:rPr sz="1600">
                <a:solidFill>
                  <a:srgbClr val="1A1D23"/>
                </a:solidFill>
                <a:latin typeface="Calibri"/>
              </a:rPr>
              <a:t> C2PA-signed manuscript. Selective-disclosure attestation of source credibility. DNS-anchored to publisher.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Reader's trust calculation.</a:t>
            </a:r>
            <a:r>
              <a:rPr sz="1600">
                <a:solidFill>
                  <a:srgbClr val="1A1D23"/>
                </a:solidFill>
                <a:latin typeface="Calibri"/>
              </a:rPr>
              <a:t> Layer 1 (C2PA verified) + Layer 2 (verified publisher) + Layer 3 (per-observer trust in publisher).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Source remains protected throughout.</a:t>
            </a:r>
            <a:r>
              <a:rPr sz="1600">
                <a:solidFill>
                  <a:srgbClr val="1A1D23"/>
                </a:solidFill>
                <a:latin typeface="Calibri"/>
              </a:rPr>
              <a:t> End-to-end.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credibility-without-identity tradeoff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Stronger than current 'trust the journalist's word.'</a:t>
            </a:r>
            <a:r>
              <a:rPr sz="1600">
                <a:solidFill>
                  <a:srgbClr val="1A1D23"/>
                </a:solidFill>
                <a:latin typeface="Calibri"/>
              </a:rPr>
              <a:t> Cryptographic verification of journalist's attestation; source verification process explicit.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Weaker than 'fully named source.'</a:t>
            </a:r>
            <a:r>
              <a:rPr sz="1600">
                <a:solidFill>
                  <a:srgbClr val="1A1D23"/>
                </a:solidFill>
                <a:latin typeface="Calibri"/>
              </a:rPr>
              <a:t> Reader cannot independently verify the source. Must trust the journalist's verification.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Better fit for the modern threat model.</a:t>
            </a:r>
            <a:r>
              <a:rPr sz="1600">
                <a:solidFill>
                  <a:srgbClr val="1A1D23"/>
                </a:solidFill>
                <a:latin typeface="Calibri"/>
              </a:rPr>
              <a:t> Sources are increasingly at risk. Source protection is increasingly important.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Newsroom incentives align.</a:t>
            </a:r>
            <a:r>
              <a:rPr sz="1600">
                <a:solidFill>
                  <a:srgbClr val="1A1D23"/>
                </a:solidFill>
                <a:latin typeface="Calibri"/>
              </a:rPr>
              <a:t> Reputation tracks accurate sourcing. Burning sources or accepting bad ones costs reputation.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is the architecture for the next decade of investigative work.</a:t>
            </a:r>
            <a:r>
              <a:rPr sz="1600">
                <a:solidFill>
                  <a:srgbClr val="1A1D23"/>
                </a:solidFill>
                <a:latin typeface="Calibri"/>
              </a:rPr>
              <a:t> Same primitives that enable healthcare consent and elections.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43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End-to-End Architecture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The full pipeline from witness to reader.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44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End-to-end trust pipeline</a:t>
            </a:r>
          </a:p>
        </p:txBody>
      </p:sp>
      <p:pic>
        <p:nvPicPr>
          <p:cNvPr id="5" name="Picture 4" descr="chart_full_stac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97" y="1828800"/>
            <a:ext cx="9955501" cy="40233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Source to reader, every node attestable, every edge verifiable.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45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three-layer defense, explicit</a:t>
            </a:r>
          </a:p>
        </p:txBody>
      </p:sp>
      <p:pic>
        <p:nvPicPr>
          <p:cNvPr id="5" name="Picture 4" descr="chart_three_layer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145" y="1828800"/>
            <a:ext cx="9817404" cy="40233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46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Worked example: Reuters publishes a war photo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Step 1.</a:t>
            </a:r>
            <a:r>
              <a:rPr sz="1600">
                <a:solidFill>
                  <a:srgbClr val="1A1D23"/>
                </a:solidFill>
                <a:latin typeface="Calibri"/>
              </a:rPr>
              <a:t> Photographer Sarah uses Sony Alpha 9 III in the field. Camera signs C2PA at capture.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Step 2.</a:t>
            </a:r>
            <a:r>
              <a:rPr sz="1600">
                <a:solidFill>
                  <a:srgbClr val="1A1D23"/>
                </a:solidFill>
                <a:latin typeface="Calibri"/>
              </a:rPr>
              <a:t> Sarah uploads to Reuters editing pipeline. Editor crops; edit signed.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Step 3.</a:t>
            </a:r>
            <a:r>
              <a:rPr sz="1600">
                <a:solidFill>
                  <a:srgbClr val="1A1D23"/>
                </a:solidFill>
                <a:latin typeface="Calibri"/>
              </a:rPr>
              <a:t> Reuters editorial sign-off. Article published with Reuters publisher signature.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Step 4.</a:t>
            </a:r>
            <a:r>
              <a:rPr sz="1600">
                <a:solidFill>
                  <a:srgbClr val="1A1D23"/>
                </a:solidFill>
                <a:latin typeface="Calibri"/>
              </a:rPr>
              <a:t> Distribution to subscriber platforms (NYTimes, Washington Post, etc). Each receives signed article.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Step 5.</a:t>
            </a:r>
            <a:r>
              <a:rPr sz="1600">
                <a:solidFill>
                  <a:srgbClr val="1A1D23"/>
                </a:solidFill>
                <a:latin typeface="Calibri"/>
              </a:rPr>
              <a:t> Reader on Twitter sees the photo. Twitter UI displays: 'Verified by Reuters via Sony Alpha 9.'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Step 6.</a:t>
            </a:r>
            <a:r>
              <a:rPr sz="1600">
                <a:solidFill>
                  <a:srgbClr val="1A1D23"/>
                </a:solidFill>
                <a:latin typeface="Calibri"/>
              </a:rPr>
              <a:t> Reader's Quidnug trust graph: 0.85 trust in Reuters. Composite trust: very high.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fails under this architecture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Adversary scrapes the photo, strips C2PA.</a:t>
            </a:r>
            <a:r>
              <a:rPr sz="1600">
                <a:solidFill>
                  <a:srgbClr val="1A1D23"/>
                </a:solidFill>
                <a:latin typeface="Calibri"/>
              </a:rPr>
              <a:t> Reposts on social media. Loses verification badge. Readers see no trust signal.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Adversary creates a fake publisher.</a:t>
            </a:r>
            <a:r>
              <a:rPr sz="1600">
                <a:solidFill>
                  <a:srgbClr val="1A1D23"/>
                </a:solidFill>
                <a:latin typeface="Calibri"/>
              </a:rPr>
              <a:t> deepfake-news.com. No DNS attestation, no major publisher trust. Most readers' trust graphs weight this near zero.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Adversary uses a cracked C2PA signing key.</a:t>
            </a:r>
            <a:r>
              <a:rPr sz="1600">
                <a:solidFill>
                  <a:srgbClr val="1A1D23"/>
                </a:solidFill>
                <a:latin typeface="Calibri"/>
              </a:rPr>
              <a:t> Camera vendor revokes; chain breaks. Visible to readers.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Adversary impersonates Reuters.</a:t>
            </a:r>
            <a:r>
              <a:rPr sz="1600">
                <a:solidFill>
                  <a:srgbClr val="1A1D23"/>
                </a:solidFill>
                <a:latin typeface="Calibri"/>
              </a:rPr>
              <a:t> Has to compromise reuters.com domain or DNS. Hard.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Adversary publishes a real photo with false caption.</a:t>
            </a:r>
            <a:r>
              <a:rPr sz="1600">
                <a:solidFill>
                  <a:srgbClr val="1A1D23"/>
                </a:solidFill>
                <a:latin typeface="Calibri"/>
              </a:rPr>
              <a:t> Image is verified. Caption is the journalist's claim. Journalist's reputation absorbs the cost.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48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Attack surface: with vs without three-layer defense</a:t>
            </a:r>
          </a:p>
        </p:txBody>
      </p:sp>
      <p:pic>
        <p:nvPicPr>
          <p:cNvPr id="5" name="Picture 4" descr="chart_attack_surfa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9056" y="1828800"/>
            <a:ext cx="9033582" cy="40233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49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Four claims this talk defends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Detection is necessary but losing.</a:t>
            </a:r>
            <a:r>
              <a:rPr sz="1600">
                <a:solidFill>
                  <a:srgbClr val="1A1D23"/>
                </a:solidFill>
                <a:latin typeface="Calibri"/>
              </a:rPr>
              <a:t> Generator quality is improving faster than classifier accuracy.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Provenance-first architecture is the only durable answer.</a:t>
            </a:r>
            <a:r>
              <a:rPr sz="1600">
                <a:solidFill>
                  <a:srgbClr val="1A1D23"/>
                </a:solidFill>
                <a:latin typeface="Calibri"/>
              </a:rPr>
              <a:t> Sign at capture; verify at display; trust per-observer.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C2PA is correct but insufficient.</a:t>
            </a:r>
            <a:r>
              <a:rPr sz="1600">
                <a:solidFill>
                  <a:srgbClr val="1A1D23"/>
                </a:solidFill>
                <a:latin typeface="Calibri"/>
              </a:rPr>
              <a:t> It is Layer 1 of three. We need Layers 2 and 3 too.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Source protection composes with provenance.</a:t>
            </a:r>
            <a:r>
              <a:rPr sz="1600">
                <a:solidFill>
                  <a:srgbClr val="1A1D23"/>
                </a:solidFill>
                <a:latin typeface="Calibri"/>
              </a:rPr>
              <a:t> Selective disclosure preserves credibility without identity exposure.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Adoption Strategy and Tradeoffs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Who moves first. What the next 5 years look like.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50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Projected adoption curves</a:t>
            </a:r>
          </a:p>
        </p:txBody>
      </p:sp>
      <p:pic>
        <p:nvPicPr>
          <p:cNvPr id="5" name="Picture 4" descr="chart_ado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647" y="1828800"/>
            <a:ext cx="8534400" cy="3657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Layer 1 (C2PA) leads; Layers 2-3 follow over 5-7 years.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51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Who moves first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AP and Reuters.</a:t>
            </a:r>
            <a:r>
              <a:rPr sz="1600">
                <a:solidFill>
                  <a:srgbClr val="1A1D23"/>
                </a:solidFill>
                <a:latin typeface="Calibri"/>
              </a:rPr>
              <a:t> Already C2PA-engaged. Could DNS-anchor in months. Industry moves with them.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Major broadcasters: BBC, NHK, ARD, France TV.</a:t>
            </a:r>
            <a:r>
              <a:rPr sz="1600">
                <a:solidFill>
                  <a:srgbClr val="1A1D23"/>
                </a:solidFill>
                <a:latin typeface="Calibri"/>
              </a:rPr>
              <a:t> Public-service broadcasters have institutional incentives for credibility infrastructure.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Investigative outlets: ProPublica, ICIJ, OCCRP.</a:t>
            </a:r>
            <a:r>
              <a:rPr sz="1600">
                <a:solidFill>
                  <a:srgbClr val="1A1D23"/>
                </a:solidFill>
                <a:latin typeface="Calibri"/>
              </a:rPr>
              <a:t> Source-protection use case is most acute for them.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Camera and software vendors.</a:t>
            </a:r>
            <a:r>
              <a:rPr sz="1600">
                <a:solidFill>
                  <a:srgbClr val="1A1D23"/>
                </a:solidFill>
                <a:latin typeface="Calibri"/>
              </a:rPr>
              <a:t> Sony, Nikon, Adobe, Truepic already in C2PA. They're the Layer 1 ecosystem.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Browser vendors.</a:t>
            </a:r>
            <a:r>
              <a:rPr sz="1600">
                <a:solidFill>
                  <a:srgbClr val="1A1D23"/>
                </a:solidFill>
                <a:latin typeface="Calibri"/>
              </a:rPr>
              <a:t> Chrome, Edge, Firefox already adding C2PA UI. Layer 2-3 extensions follow.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the next 5 years look like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Year 1.</a:t>
            </a:r>
            <a:r>
              <a:rPr sz="1600">
                <a:solidFill>
                  <a:srgbClr val="1A1D23"/>
                </a:solidFill>
                <a:latin typeface="Calibri"/>
              </a:rPr>
              <a:t> More C2PA-enabled cameras and editors. Major news organizations DNS-anchor. Pilot platforms display trust badges.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Year 2.</a:t>
            </a:r>
            <a:r>
              <a:rPr sz="1600">
                <a:solidFill>
                  <a:srgbClr val="1A1D23"/>
                </a:solidFill>
                <a:latin typeface="Calibri"/>
              </a:rPr>
              <a:t> Critical mass of mainstream news C2PA-signed. Browser-native verification UI ships.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Year 3.</a:t>
            </a:r>
            <a:r>
              <a:rPr sz="1600">
                <a:solidFill>
                  <a:srgbClr val="1A1D23"/>
                </a:solidFill>
                <a:latin typeface="Calibri"/>
              </a:rPr>
              <a:t> Per-observer trust calibration UI in major news platforms. Citizen journalists routinely DNS-anchor.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Year 4.</a:t>
            </a:r>
            <a:r>
              <a:rPr sz="1600">
                <a:solidFill>
                  <a:srgbClr val="1A1D23"/>
                </a:solidFill>
                <a:latin typeface="Calibri"/>
              </a:rPr>
              <a:t> Detection-only fact-checking augmented by provenance analysis. Election misinformation reduced.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Year 5.</a:t>
            </a:r>
            <a:r>
              <a:rPr sz="1600">
                <a:solidFill>
                  <a:srgbClr val="1A1D23"/>
                </a:solidFill>
                <a:latin typeface="Calibri"/>
              </a:rPr>
              <a:t> Three-layer architecture is standard. Unverified content is flagged by default. The trust ecosystem rebuilds.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53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Honest tradeoff 1: legacy content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Decades of pre-C2PA media exists.</a:t>
            </a:r>
            <a:r>
              <a:rPr sz="1600">
                <a:solidFill>
                  <a:srgbClr val="1A1D23"/>
                </a:solidFill>
                <a:latin typeface="Calibri"/>
              </a:rPr>
              <a:t> Cannot be retroactively signed. Legacy content stays unverified.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Not a fatal problem.</a:t>
            </a:r>
            <a:r>
              <a:rPr sz="1600">
                <a:solidFill>
                  <a:srgbClr val="1A1D23"/>
                </a:solidFill>
                <a:latin typeface="Calibri"/>
              </a:rPr>
              <a:t> Future content gets signed; legacy content remains in legacy mode. Coexistence.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Some institutions can sign retroactively with attestations.</a:t>
            </a:r>
            <a:r>
              <a:rPr sz="1600">
                <a:solidFill>
                  <a:srgbClr val="1A1D23"/>
                </a:solidFill>
                <a:latin typeface="Calibri"/>
              </a:rPr>
              <a:t> 'We the BBC verify this 2010 footage from our archives.' Different signature; still verifiable.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Legacy will be a smaller fraction of viewed content over time.</a:t>
            </a:r>
            <a:r>
              <a:rPr sz="1600">
                <a:solidFill>
                  <a:srgbClr val="1A1D23"/>
                </a:solidFill>
                <a:latin typeface="Calibri"/>
              </a:rPr>
              <a:t> New content shipped daily; legacy fades naturally.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is also true for HTTPS.</a:t>
            </a:r>
            <a:r>
              <a:rPr sz="1600">
                <a:solidFill>
                  <a:srgbClr val="1A1D23"/>
                </a:solidFill>
                <a:latin typeface="Calibri"/>
              </a:rPr>
              <a:t> Decade-old http:// pages still exist. New ones are https://. We adapted.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54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Honest tradeoff 2: privacy concerns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Photographer identity in C2PA manifest can leak source info.</a:t>
            </a:r>
            <a:r>
              <a:rPr sz="1600">
                <a:solidFill>
                  <a:srgbClr val="1A1D23"/>
                </a:solidFill>
                <a:latin typeface="Calibri"/>
              </a:rPr>
              <a:t> Especially in conflict zones or authoritarian regimes.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Mitigation: pseudonymous credentials.</a:t>
            </a:r>
            <a:r>
              <a:rPr sz="1600">
                <a:solidFill>
                  <a:srgbClr val="1A1D23"/>
                </a:solidFill>
                <a:latin typeface="Calibri"/>
              </a:rPr>
              <a:t> Reuters can attest 'this is from a verified Reuters stringer' without naming the photographer.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Location stripping.</a:t>
            </a:r>
            <a:r>
              <a:rPr sz="1600">
                <a:solidFill>
                  <a:srgbClr val="1A1D23"/>
                </a:solidFill>
                <a:latin typeface="Calibri"/>
              </a:rPr>
              <a:t> C2PA allows excluding location metadata. Newsrooms should default to strip in sensitive contexts.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Selective disclosure.</a:t>
            </a:r>
            <a:r>
              <a:rPr sz="1600">
                <a:solidFill>
                  <a:srgbClr val="1A1D23"/>
                </a:solidFill>
                <a:latin typeface="Calibri"/>
              </a:rPr>
              <a:t> Same primitive that protects sources protects photographers in dangerous situations.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Privacy is a feature, not a bug.</a:t>
            </a:r>
            <a:r>
              <a:rPr sz="1600">
                <a:solidFill>
                  <a:srgbClr val="1A1D23"/>
                </a:solidFill>
                <a:latin typeface="Calibri"/>
              </a:rPr>
              <a:t> The architecture explicitly supports it.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Honest tradeoff 3: institutional trust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DNS-anchored identity assumes major publishers are trustworthy.</a:t>
            </a:r>
            <a:r>
              <a:rPr sz="1600">
                <a:solidFill>
                  <a:srgbClr val="1A1D23"/>
                </a:solidFill>
                <a:latin typeface="Calibri"/>
              </a:rPr>
              <a:t> Many readers (left, right, otherwise) increasingly doubt that.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The architecture does not force trust.</a:t>
            </a:r>
            <a:r>
              <a:rPr sz="1600">
                <a:solidFill>
                  <a:srgbClr val="1A1D23"/>
                </a:solidFill>
                <a:latin typeface="Calibri"/>
              </a:rPr>
              <a:t> It makes trust user-controllable. Reader chooses weights; doesn't have to trust everyone.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Trust must be earned over time.</a:t>
            </a:r>
            <a:r>
              <a:rPr sz="1600">
                <a:solidFill>
                  <a:srgbClr val="1A1D23"/>
                </a:solidFill>
                <a:latin typeface="Calibri"/>
              </a:rPr>
              <a:t> Publishers caught publishing falsehoods see their trust decline in user calibration.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Smaller, specialized publishers.</a:t>
            </a:r>
            <a:r>
              <a:rPr sz="1600">
                <a:solidFill>
                  <a:srgbClr val="1A1D23"/>
                </a:solidFill>
                <a:latin typeface="Calibri"/>
              </a:rPr>
              <a:t> DNS-anchored identity equally available. Substack writers, citizen journalists, etc.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Decentralization possible.</a:t>
            </a:r>
            <a:r>
              <a:rPr sz="1600">
                <a:solidFill>
                  <a:srgbClr val="1A1D23"/>
                </a:solidFill>
                <a:latin typeface="Calibri"/>
              </a:rPr>
              <a:t> Federation rather than monoculture. Many different trust hierarchies coexist.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56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Honest tradeoff 4: technical complexity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C2PA + DNS attestation + Quidnug trust graph is more complex than 'view the picture.'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Most users don't need to understand the layers.</a:t>
            </a:r>
            <a:r>
              <a:rPr sz="1600">
                <a:solidFill>
                  <a:srgbClr val="1A1D23"/>
                </a:solidFill>
                <a:latin typeface="Calibri"/>
              </a:rPr>
              <a:t> UI abstracts: 'Verified Reuters - Trust 0.85'. Three layers reduced to one badge.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Curious users can drill down.</a:t>
            </a:r>
            <a:r>
              <a:rPr sz="1600">
                <a:solidFill>
                  <a:srgbClr val="1A1D23"/>
                </a:solidFill>
                <a:latin typeface="Calibri"/>
              </a:rPr>
              <a:t> Click to see C2PA chain, DNS attestation, trust path. Optional.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Implementation engineers need to know the layers.</a:t>
            </a:r>
            <a:r>
              <a:rPr sz="1600">
                <a:solidFill>
                  <a:srgbClr val="1A1D23"/>
                </a:solidFill>
                <a:latin typeface="Calibri"/>
              </a:rPr>
              <a:t> Same as TLS, OAuth, DNSSEC. Not user-visible complexity.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Standards mature over time.</a:t>
            </a:r>
            <a:r>
              <a:rPr sz="1600">
                <a:solidFill>
                  <a:srgbClr val="1A1D23"/>
                </a:solidFill>
                <a:latin typeface="Calibri"/>
              </a:rPr>
              <a:t> C2PA spec stabilizing. DNS attestation following the same path. Quidnug trust graph similarly.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this protocol does NOT solve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Real photos with false captions.</a:t>
            </a:r>
            <a:r>
              <a:rPr sz="1600">
                <a:solidFill>
                  <a:srgbClr val="1A1D23"/>
                </a:solidFill>
                <a:latin typeface="Calibri"/>
              </a:rPr>
              <a:t> Image verifies; caption is journalist's claim. Trust in journalist absorbs the cost.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Honest reporting on uncertain events.</a:t>
            </a:r>
            <a:r>
              <a:rPr sz="1600">
                <a:solidFill>
                  <a:srgbClr val="1A1D23"/>
                </a:solidFill>
                <a:latin typeface="Calibri"/>
              </a:rPr>
              <a:t> Provenance verifies what was reported, not whether it's true.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State-actor disinformation with full publisher infrastructure.</a:t>
            </a:r>
            <a:r>
              <a:rPr sz="1600">
                <a:solidFill>
                  <a:srgbClr val="1A1D23"/>
                </a:solidFill>
                <a:latin typeface="Calibri"/>
              </a:rPr>
              <a:t> If a state-controlled publisher is DNS-anchored, they're verified; trust is in the user's hands.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Confirmation bias.</a:t>
            </a:r>
            <a:r>
              <a:rPr sz="1600">
                <a:solidFill>
                  <a:srgbClr val="1A1D23"/>
                </a:solidFill>
                <a:latin typeface="Calibri"/>
              </a:rPr>
              <a:t> User who only trusts publishers that align with their priors will continue to do so.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is one defense layer.</a:t>
            </a:r>
            <a:r>
              <a:rPr sz="1600">
                <a:solidFill>
                  <a:srgbClr val="1A1D23"/>
                </a:solidFill>
                <a:latin typeface="Calibri"/>
              </a:rPr>
              <a:t> Critical thinking and media literacy still matter.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58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to do this year (newsroom)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Adopt C2PA at scale.</a:t>
            </a:r>
            <a:r>
              <a:rPr sz="1600">
                <a:solidFill>
                  <a:srgbClr val="1A1D23"/>
                </a:solidFill>
                <a:latin typeface="Calibri"/>
              </a:rPr>
              <a:t> Camera firmware updates, editing workflow integration.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DNS-anchor your publication.</a:t>
            </a:r>
            <a:r>
              <a:rPr sz="1600">
                <a:solidFill>
                  <a:srgbClr val="1A1D23"/>
                </a:solidFill>
                <a:latin typeface="Calibri"/>
              </a:rPr>
              <a:t> Quidnug attestation root + TXT record. Few days of work.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Train staff on selective disclosure for source protection.</a:t>
            </a:r>
            <a:r>
              <a:rPr sz="1600">
                <a:solidFill>
                  <a:srgbClr val="1A1D23"/>
                </a:solidFill>
                <a:latin typeface="Calibri"/>
              </a:rPr>
              <a:t> Internal workflows for sensitive sources.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Update publication standards.</a:t>
            </a:r>
            <a:r>
              <a:rPr sz="1600">
                <a:solidFill>
                  <a:srgbClr val="1A1D23"/>
                </a:solidFill>
                <a:latin typeface="Calibri"/>
              </a:rPr>
              <a:t> Sign articles. Attestation as part of editorial completion.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Lobby browser vendors.</a:t>
            </a:r>
            <a:r>
              <a:rPr sz="1600">
                <a:solidFill>
                  <a:srgbClr val="1A1D23"/>
                </a:solidFill>
                <a:latin typeface="Calibri"/>
              </a:rPr>
              <a:t> Push for C2PA UI to be enabled by default.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59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The 2024 Elections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When deepfakes became operational political tools.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to do this year (platform)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Display verification badges.</a:t>
            </a:r>
            <a:r>
              <a:rPr sz="1600">
                <a:solidFill>
                  <a:srgbClr val="1A1D23"/>
                </a:solidFill>
                <a:latin typeface="Calibri"/>
              </a:rPr>
              <a:t> C2PA + DNS attestation visible to users.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Build trust calibration UI.</a:t>
            </a:r>
            <a:r>
              <a:rPr sz="1600">
                <a:solidFill>
                  <a:srgbClr val="1A1D23"/>
                </a:solidFill>
                <a:latin typeface="Calibri"/>
              </a:rPr>
              <a:t> Let users adjust their trust weights. Make it visible and reversible.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Surface provenance on demand.</a:t>
            </a:r>
            <a:r>
              <a:rPr sz="1600">
                <a:solidFill>
                  <a:srgbClr val="1A1D23"/>
                </a:solidFill>
                <a:latin typeface="Calibri"/>
              </a:rPr>
              <a:t> Drill-down for curious users. C2PA chain, publisher attestation, trust path.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Don't impose a global trust hierarchy.</a:t>
            </a:r>
            <a:r>
              <a:rPr sz="1600">
                <a:solidFill>
                  <a:srgbClr val="1A1D23"/>
                </a:solidFill>
                <a:latin typeface="Calibri"/>
              </a:rPr>
              <a:t> Let users decide. Platform provides the math, not the verdict.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Combat unverified content.</a:t>
            </a:r>
            <a:r>
              <a:rPr sz="1600">
                <a:solidFill>
                  <a:srgbClr val="1A1D23"/>
                </a:solidFill>
                <a:latin typeface="Calibri"/>
              </a:rPr>
              <a:t> Don't ban; flag. 'This content has no provenance verification' lets users decide.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60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to do this year (regulator / policy)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Mandate C2PA for synthetic media disclosure.</a:t>
            </a:r>
            <a:r>
              <a:rPr sz="1600">
                <a:solidFill>
                  <a:srgbClr val="1A1D23"/>
                </a:solidFill>
                <a:latin typeface="Calibri"/>
              </a:rPr>
              <a:t> EU AI Act + similar laws can require provenance metadata for AI-generated content.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Fund the standards.</a:t>
            </a:r>
            <a:r>
              <a:rPr sz="1600">
                <a:solidFill>
                  <a:srgbClr val="1A1D23"/>
                </a:solidFill>
                <a:latin typeface="Calibri"/>
              </a:rPr>
              <a:t> C2PA spec, browser implementation, library development. Public-good investment.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Recognize cryptographic provenance in legal frameworks.</a:t>
            </a:r>
            <a:r>
              <a:rPr sz="1600">
                <a:solidFill>
                  <a:srgbClr val="1A1D23"/>
                </a:solidFill>
                <a:latin typeface="Calibri"/>
              </a:rPr>
              <a:t> Court admissibility of signed evidence.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Avoid centralized authority.</a:t>
            </a:r>
            <a:r>
              <a:rPr sz="1600">
                <a:solidFill>
                  <a:srgbClr val="1A1D23"/>
                </a:solidFill>
                <a:latin typeface="Calibri"/>
              </a:rPr>
              <a:t> DNS + open standards, not government certification regime.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Coordinate internationally.</a:t>
            </a:r>
            <a:r>
              <a:rPr sz="1600">
                <a:solidFill>
                  <a:srgbClr val="1A1D23"/>
                </a:solidFill>
                <a:latin typeface="Calibri"/>
              </a:rPr>
              <a:t> EU + US + Asia alignment on C2PA + similar standards. Avoid fragmentation.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61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to do this year (citizen)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Look for verification badges.</a:t>
            </a:r>
            <a:r>
              <a:rPr sz="1600">
                <a:solidFill>
                  <a:srgbClr val="1A1D23"/>
                </a:solidFill>
                <a:latin typeface="Calibri"/>
              </a:rPr>
              <a:t> Train yourself to expect them. Suspect content without them.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Calibrate your trust graph thoughtfully.</a:t>
            </a:r>
            <a:r>
              <a:rPr sz="1600">
                <a:solidFill>
                  <a:srgbClr val="1A1D23"/>
                </a:solidFill>
                <a:latin typeface="Calibri"/>
              </a:rPr>
              <a:t> Diverse sources. Not just one outlet.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Push platforms to display provenance.</a:t>
            </a:r>
            <a:r>
              <a:rPr sz="1600">
                <a:solidFill>
                  <a:srgbClr val="1A1D23"/>
                </a:solidFill>
                <a:latin typeface="Calibri"/>
              </a:rPr>
              <a:t> Demand the verification UI.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Support C2PA-enabled creators.</a:t>
            </a:r>
            <a:r>
              <a:rPr sz="1600">
                <a:solidFill>
                  <a:srgbClr val="1A1D23"/>
                </a:solidFill>
                <a:latin typeface="Calibri"/>
              </a:rPr>
              <a:t> Photographers, journalists, news organizations who sign their work.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Be skeptical of unverified viral content.</a:t>
            </a:r>
            <a:r>
              <a:rPr sz="1600">
                <a:solidFill>
                  <a:srgbClr val="1A1D23"/>
                </a:solidFill>
                <a:latin typeface="Calibri"/>
              </a:rPr>
              <a:t> Especially political, especially before elections.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architecture in one sentence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914400" cy="9144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00D4A8"/>
                </a:solidFill>
              </a:defRPr>
            </a:pPr>
            <a:r>
              <a:rPr sz="9600">
                <a:solidFill>
                  <a:srgbClr val="00D4A8"/>
                </a:solidFill>
                <a:latin typeface="Calibri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2377440"/>
            <a:ext cx="98755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defRPr>
                <a:solidFill>
                  <a:srgbClr val="1A1D23"/>
                </a:solidFill>
              </a:defRPr>
            </a:pPr>
            <a:r>
              <a:rPr sz="2400" i="1">
                <a:solidFill>
                  <a:srgbClr val="1A1D23"/>
                </a:solidFill>
                <a:latin typeface="Calibri"/>
              </a:rPr>
              <a:t>C2PA + DNS-anchored identity + relational trust. Three layers, none sufficient alone, all necessary together.</a:t>
            </a:r>
          </a:p>
          <a:p>
            <a:pPr>
              <a:spcBef>
                <a:spcPts val="1600"/>
              </a:spcBef>
              <a:defRPr>
                <a:solidFill>
                  <a:srgbClr val="64748B"/>
                </a:solidFill>
              </a:defRPr>
            </a:pPr>
            <a:r>
              <a:rPr sz="1400">
                <a:solidFill>
                  <a:srgbClr val="64748B"/>
                </a:solidFill>
                <a:latin typeface="Calibri"/>
              </a:rPr>
              <a:t>— The deepfake defense in one sentence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63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Summary: the four claims revisited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1. Detection is necessary but losing.</a:t>
            </a:r>
            <a:r>
              <a:rPr sz="1600">
                <a:solidFill>
                  <a:srgbClr val="1A1D23"/>
                </a:solidFill>
                <a:latin typeface="Calibri"/>
              </a:rPr>
              <a:t> Generator quality outpaces classifier accuracy. Defenders must shift strategy.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2. Provenance-first architecture is the durable answer.</a:t>
            </a:r>
            <a:r>
              <a:rPr sz="1600">
                <a:solidFill>
                  <a:srgbClr val="1A1D23"/>
                </a:solidFill>
                <a:latin typeface="Calibri"/>
              </a:rPr>
              <a:t> Sign at capture, verify at display, trust per-observer.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3. C2PA is correct but insufficient.</a:t>
            </a:r>
            <a:r>
              <a:rPr sz="1600">
                <a:solidFill>
                  <a:srgbClr val="1A1D23"/>
                </a:solidFill>
                <a:latin typeface="Calibri"/>
              </a:rPr>
              <a:t> Layer 1 of three. Layers 2 (DNS) and 3 (relational trust) close the gap.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4. Source protection composes with provenance.</a:t>
            </a:r>
            <a:r>
              <a:rPr sz="1600">
                <a:solidFill>
                  <a:srgbClr val="1A1D23"/>
                </a:solidFill>
                <a:latin typeface="Calibri"/>
              </a:rPr>
              <a:t> Selective disclosure preserves credibility without identity exposure.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64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References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Coalition for Content Provenance and Authenticity (C2PA).</a:t>
            </a:r>
            <a:r>
              <a:rPr sz="1600">
                <a:solidFill>
                  <a:srgbClr val="1A1D23"/>
                </a:solidFill>
                <a:latin typeface="Calibri"/>
              </a:rPr>
              <a:t> c2pa.org. Spec v1.3 (2025).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Adobe Content Credentials.</a:t>
            </a:r>
            <a:r>
              <a:rPr sz="1600">
                <a:solidFill>
                  <a:srgbClr val="1A1D23"/>
                </a:solidFill>
                <a:latin typeface="Calibri"/>
              </a:rPr>
              <a:t> contentcredentials.org.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Sumsub Identity Fraud Report 2024.</a:t>
            </a:r>
            <a:r>
              <a:rPr sz="1600">
                <a:solidFill>
                  <a:srgbClr val="1A1D23"/>
                </a:solidFill>
                <a:latin typeface="Calibri"/>
              </a:rPr>
              <a:t> Documented deepfake growth metrics.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Reality Defender 2024 industry report.</a:t>
            </a:r>
            <a:r>
              <a:rPr sz="1600">
                <a:solidFill>
                  <a:srgbClr val="1A1D23"/>
                </a:solidFill>
                <a:latin typeface="Calibri"/>
              </a:rPr>
              <a:t> Detection accuracy trends.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EU AI Act 2024.</a:t>
            </a:r>
            <a:r>
              <a:rPr sz="1600">
                <a:solidFill>
                  <a:srgbClr val="1A1D23"/>
                </a:solidFill>
                <a:latin typeface="Calibri"/>
              </a:rPr>
              <a:t> Article 50: synthetic content disclosure obligations.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Romania Constitutional Court Decision (Dec 6, 2024).</a:t>
            </a:r>
            <a:r>
              <a:rPr sz="1600">
                <a:solidFill>
                  <a:srgbClr val="1A1D23"/>
                </a:solidFill>
                <a:latin typeface="Calibri"/>
              </a:rPr>
              <a:t> First election annulment over deepfake-driven manipulation.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Quidnug QDP-0023 (DNS-anchored attestation).</a:t>
            </a:r>
            <a:r>
              <a:rPr sz="1600">
                <a:solidFill>
                  <a:srgbClr val="1A1D23"/>
                </a:solidFill>
                <a:latin typeface="Calibri"/>
              </a:rPr>
              <a:t> github.com/quidnug/quidnug/docs/design/0023-*.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Quidnug QDP-0024 (private communications).</a:t>
            </a:r>
            <a:r>
              <a:rPr sz="1600">
                <a:solidFill>
                  <a:srgbClr val="1A1D23"/>
                </a:solidFill>
                <a:latin typeface="Calibri"/>
              </a:rPr>
              <a:t> github.com/quidnug/quidnug/docs/design/0024-*.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More references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Goodfellow, Shlens, Szegedy (2014). Adversarial examples.</a:t>
            </a:r>
            <a:r>
              <a:rPr sz="1600">
                <a:solidFill>
                  <a:srgbClr val="1A1D23"/>
                </a:solidFill>
                <a:latin typeface="Calibri"/>
              </a:rPr>
              <a:t> ICLR 2015.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Internet Watch Foundation (2024). AI CSAM report.</a:t>
            </a:r>
            <a:r>
              <a:rPr sz="1600">
                <a:solidFill>
                  <a:srgbClr val="1A1D23"/>
                </a:solidFill>
                <a:latin typeface="Calibri"/>
              </a:rPr>
              <a:t> iwf.org.uk.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FCC ruling on AI-generated robocalls (Feb 2024).</a:t>
            </a:r>
            <a:r>
              <a:rPr sz="1600">
                <a:solidFill>
                  <a:srgbClr val="1A1D23"/>
                </a:solidFill>
                <a:latin typeface="Calibri"/>
              </a:rPr>
              <a:t> fcc.gov.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Microsoft Reuters AP collaboration on C2PA newsroom workflows.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Companion blog post.</a:t>
            </a:r>
            <a:r>
              <a:rPr sz="1600">
                <a:solidFill>
                  <a:srgbClr val="1A1D23"/>
                </a:solidFill>
                <a:latin typeface="Calibri"/>
              </a:rPr>
              <a:t> blogs/2026-04-24-deepfakes-trust-endgame.md.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DNSSEC and Certificate Transparency.</a:t>
            </a:r>
            <a:r>
              <a:rPr sz="1600">
                <a:solidFill>
                  <a:srgbClr val="1A1D23"/>
                </a:solidFill>
                <a:latin typeface="Calibri"/>
              </a:rPr>
              <a:t> Existing infrastructure C2PA + DNS attestation builds 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WEF Global Risks Report 2024.</a:t>
            </a:r>
            <a:r>
              <a:rPr sz="1600">
                <a:solidFill>
                  <a:srgbClr val="1A1D23"/>
                </a:solidFill>
                <a:latin typeface="Calibri"/>
              </a:rPr>
              <a:t> Misinformation ranked #1 global risk.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66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Common objections, briefly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'C2PA can be stripped.'</a:t>
            </a:r>
            <a:r>
              <a:rPr sz="1600">
                <a:solidFill>
                  <a:srgbClr val="1A1D23"/>
                </a:solidFill>
                <a:latin typeface="Calibri"/>
              </a:rPr>
              <a:t> True. The badge then shows 'unable to verify.' Users learn to distrust unverified content.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'DNS can be hijacked.'</a:t>
            </a:r>
            <a:r>
              <a:rPr sz="1600">
                <a:solidFill>
                  <a:srgbClr val="1A1D23"/>
                </a:solidFill>
                <a:latin typeface="Calibri"/>
              </a:rPr>
              <a:t> Rarely, briefly. DNSSEC + Certificate Transparency raise the bar substantially.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'Per-observer trust = filter bubble.'</a:t>
            </a:r>
            <a:r>
              <a:rPr sz="1600">
                <a:solidFill>
                  <a:srgbClr val="1A1D23"/>
                </a:solidFill>
                <a:latin typeface="Calibri"/>
              </a:rPr>
              <a:t> Constellation view shows the crowd alongside personalized. User-controlled, transparent.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'This will hurt small publishers.'</a:t>
            </a:r>
            <a:r>
              <a:rPr sz="1600">
                <a:solidFill>
                  <a:srgbClr val="1A1D23"/>
                </a:solidFill>
                <a:latin typeface="Calibri"/>
              </a:rPr>
              <a:t> Opposite. DNS-anchored identity equally available. Lowers the bar to verified-publisher status.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'Detection still catches some attacks.'</a:t>
            </a:r>
            <a:r>
              <a:rPr sz="1600">
                <a:solidFill>
                  <a:srgbClr val="1A1D23"/>
                </a:solidFill>
                <a:latin typeface="Calibri"/>
              </a:rPr>
              <a:t> Yes. Detection complements provenance. We don't choose; we use both.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success looks like in 2030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Mainstream news media routinely C2PA-signed.</a:t>
            </a:r>
            <a:r>
              <a:rPr sz="1600">
                <a:solidFill>
                  <a:srgbClr val="1A1D23"/>
                </a:solidFill>
                <a:latin typeface="Calibri"/>
              </a:rPr>
              <a:t> Unsigned content is the suspicious exception, not the rule.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Major publishers DNS-anchored.</a:t>
            </a:r>
            <a:r>
              <a:rPr sz="1600">
                <a:solidFill>
                  <a:srgbClr val="1A1D23"/>
                </a:solidFill>
                <a:latin typeface="Calibri"/>
              </a:rPr>
              <a:t> Verified Reuters, Verified BBC, Verified Le Monde displayed natively in browsers.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User-side trust calibration ubiquitous.</a:t>
            </a:r>
            <a:r>
              <a:rPr sz="1600">
                <a:solidFill>
                  <a:srgbClr val="1A1D23"/>
                </a:solidFill>
                <a:latin typeface="Calibri"/>
              </a:rPr>
              <a:t> Every news platform has a trust UI. Personalized, transparent, reversible.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Source protection workflow standardized.</a:t>
            </a:r>
            <a:r>
              <a:rPr sz="1600">
                <a:solidFill>
                  <a:srgbClr val="1A1D23"/>
                </a:solidFill>
                <a:latin typeface="Calibri"/>
              </a:rPr>
              <a:t> Selective disclosure attestations a normal part of investigative journalism.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Election deepfake incidents drop sharply.</a:t>
            </a:r>
            <a:r>
              <a:rPr sz="1600">
                <a:solidFill>
                  <a:srgbClr val="1A1D23"/>
                </a:solidFill>
                <a:latin typeface="Calibri"/>
              </a:rPr>
              <a:t> Not zero, but no longer effective at scale because verification is the default.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68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outlook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914400" cy="9144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00D4A8"/>
                </a:solidFill>
              </a:defRPr>
            </a:pPr>
            <a:r>
              <a:rPr sz="9600">
                <a:solidFill>
                  <a:srgbClr val="00D4A8"/>
                </a:solidFill>
                <a:latin typeface="Calibri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2377440"/>
            <a:ext cx="98755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defRPr>
                <a:solidFill>
                  <a:srgbClr val="1A1D23"/>
                </a:solidFill>
              </a:defRPr>
            </a:pPr>
            <a:r>
              <a:rPr sz="2400" i="1">
                <a:solidFill>
                  <a:srgbClr val="1A1D23"/>
                </a:solidFill>
                <a:latin typeface="Calibri"/>
              </a:rPr>
              <a:t>Detection is the rear-guard. Provenance is the future. Build for what comes next, not for what we wish hadn't happened.</a:t>
            </a:r>
          </a:p>
          <a:p>
            <a:pPr>
              <a:spcBef>
                <a:spcPts val="1600"/>
              </a:spcBef>
              <a:defRPr>
                <a:solidFill>
                  <a:srgbClr val="64748B"/>
                </a:solidFill>
              </a:defRPr>
            </a:pPr>
            <a:r>
              <a:rPr sz="1400">
                <a:solidFill>
                  <a:srgbClr val="64748B"/>
                </a:solidFill>
                <a:latin typeface="Calibri"/>
              </a:rPr>
              <a:t>— The strategic outlook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69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Documented deepfake election incidents 2024</a:t>
            </a:r>
          </a:p>
        </p:txBody>
      </p:sp>
      <p:pic>
        <p:nvPicPr>
          <p:cNvPr id="5" name="Picture 4" descr="chart_electio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9959" y="1828800"/>
            <a:ext cx="8391777" cy="43891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this conversation enables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Healthier elections.</a:t>
            </a:r>
            <a:r>
              <a:rPr sz="1600">
                <a:solidFill>
                  <a:srgbClr val="1A1D23"/>
                </a:solidFill>
                <a:latin typeface="Calibri"/>
              </a:rPr>
              <a:t> Verified candidate communication. Lower deepfake effectiveness.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Better investigative journalism.</a:t>
            </a:r>
            <a:r>
              <a:rPr sz="1600">
                <a:solidFill>
                  <a:srgbClr val="1A1D23"/>
                </a:solidFill>
                <a:latin typeface="Calibri"/>
              </a:rPr>
              <a:t> Source protection + cryptographic credibility.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Restored public trust in media.</a:t>
            </a:r>
            <a:r>
              <a:rPr sz="1600">
                <a:solidFill>
                  <a:srgbClr val="1A1D23"/>
                </a:solidFill>
                <a:latin typeface="Calibri"/>
              </a:rPr>
              <a:t> Visible chain of evidence.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Reduced financial fraud.</a:t>
            </a:r>
            <a:r>
              <a:rPr sz="1600">
                <a:solidFill>
                  <a:srgbClr val="1A1D23"/>
                </a:solidFill>
                <a:latin typeface="Calibri"/>
              </a:rPr>
              <a:t> Verified business communication.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Reduced individual harm.</a:t>
            </a:r>
            <a:r>
              <a:rPr sz="1600">
                <a:solidFill>
                  <a:srgbClr val="1A1D23"/>
                </a:solidFill>
                <a:latin typeface="Calibri"/>
              </a:rPr>
              <a:t> Lower NCII spread, lower romance scam success.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is foundational infrastructure.</a:t>
            </a:r>
            <a:r>
              <a:rPr sz="1600">
                <a:solidFill>
                  <a:srgbClr val="1A1D23"/>
                </a:solidFill>
                <a:latin typeface="Calibri"/>
              </a:rPr>
              <a:t> Not a feature; not a product. A substrate for the next twenty years of trust.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70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Things we owe ourselves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Coordinated international standards.</a:t>
            </a:r>
            <a:r>
              <a:rPr sz="1600">
                <a:solidFill>
                  <a:srgbClr val="1A1D23"/>
                </a:solidFill>
                <a:latin typeface="Calibri"/>
              </a:rPr>
              <a:t> EU + US + Asia alignment on C2PA + DNS attestation + relational trust.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Open implementations.</a:t>
            </a:r>
            <a:r>
              <a:rPr sz="1600">
                <a:solidFill>
                  <a:srgbClr val="1A1D23"/>
                </a:solidFill>
                <a:latin typeface="Calibri"/>
              </a:rPr>
              <a:t> Anyone should be able to verify; not gated by vendor.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Public-interest funding.</a:t>
            </a:r>
            <a:r>
              <a:rPr sz="1600">
                <a:solidFill>
                  <a:srgbClr val="1A1D23"/>
                </a:solidFill>
                <a:latin typeface="Calibri"/>
              </a:rPr>
              <a:t> Foundation grants, government infrastructure investment. Not VC-only.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Researcher independence.</a:t>
            </a:r>
            <a:r>
              <a:rPr sz="1600">
                <a:solidFill>
                  <a:srgbClr val="1A1D23"/>
                </a:solidFill>
                <a:latin typeface="Calibri"/>
              </a:rPr>
              <a:t> Adversarial robustness testing by neutral parties, not just vendors.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Civil liberties oversight.</a:t>
            </a:r>
            <a:r>
              <a:rPr sz="1600">
                <a:solidFill>
                  <a:srgbClr val="1A1D23"/>
                </a:solidFill>
                <a:latin typeface="Calibri"/>
              </a:rPr>
              <a:t> Privacy and free speech advocacy in standards bodies. EFF, ACLU, Article 19.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71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this protocol explicitly avoids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No central truth authority.</a:t>
            </a:r>
            <a:r>
              <a:rPr sz="1600">
                <a:solidFill>
                  <a:srgbClr val="1A1D23"/>
                </a:solidFill>
                <a:latin typeface="Calibri"/>
              </a:rPr>
              <a:t> DNS is decentralized infrastructure; no Ministry of Verified Content.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No mandatory tracking.</a:t>
            </a:r>
            <a:r>
              <a:rPr sz="1600">
                <a:solidFill>
                  <a:srgbClr val="1A1D23"/>
                </a:solidFill>
                <a:latin typeface="Calibri"/>
              </a:rPr>
              <a:t> Photographers can stay pseudonymous. Sources stay protected.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No global trust hierarchy.</a:t>
            </a:r>
            <a:r>
              <a:rPr sz="1600">
                <a:solidFill>
                  <a:srgbClr val="1A1D23"/>
                </a:solidFill>
                <a:latin typeface="Calibri"/>
              </a:rPr>
              <a:t> Each user's trust graph is their own.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No platform censorship via verification.</a:t>
            </a:r>
            <a:r>
              <a:rPr sz="1600">
                <a:solidFill>
                  <a:srgbClr val="1A1D23"/>
                </a:solidFill>
                <a:latin typeface="Calibri"/>
              </a:rPr>
              <a:t> Unverified content is flagged, not blocked.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is infrastructure, not editorial.</a:t>
            </a:r>
            <a:r>
              <a:rPr sz="1600">
                <a:solidFill>
                  <a:srgbClr val="1A1D23"/>
                </a:solidFill>
                <a:latin typeface="Calibri"/>
              </a:rPr>
              <a:t> It tells you WHO published; not WHETHER to believe.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strategic insight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914400" cy="9144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00D4A8"/>
                </a:solidFill>
              </a:defRPr>
            </a:pPr>
            <a:r>
              <a:rPr sz="9600">
                <a:solidFill>
                  <a:srgbClr val="00D4A8"/>
                </a:solidFill>
                <a:latin typeface="Calibri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2377440"/>
            <a:ext cx="98755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defRPr>
                <a:solidFill>
                  <a:srgbClr val="1A1D23"/>
                </a:solidFill>
              </a:defRPr>
            </a:pPr>
            <a:r>
              <a:rPr sz="2400" i="1">
                <a:solidFill>
                  <a:srgbClr val="1A1D23"/>
                </a:solidFill>
                <a:latin typeface="Calibri"/>
              </a:rPr>
              <a:t>We do not need to detect every deepfake. We need to make signed authenticity the default. The asymmetry shifts back to defenders.</a:t>
            </a:r>
          </a:p>
          <a:p>
            <a:pPr>
              <a:spcBef>
                <a:spcPts val="1600"/>
              </a:spcBef>
              <a:defRPr>
                <a:solidFill>
                  <a:srgbClr val="64748B"/>
                </a:solidFill>
              </a:defRPr>
            </a:pPr>
            <a:r>
              <a:rPr sz="1400">
                <a:solidFill>
                  <a:srgbClr val="64748B"/>
                </a:solidFill>
                <a:latin typeface="Calibri"/>
              </a:rPr>
              <a:t>— The strategic insight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73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Next steps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Newsrooms.</a:t>
            </a:r>
            <a:r>
              <a:rPr sz="1600">
                <a:solidFill>
                  <a:srgbClr val="1A1D23"/>
                </a:solidFill>
                <a:latin typeface="Calibri"/>
              </a:rPr>
              <a:t> C2PA at scale. DNS-anchor publication. Sign articles. Push browser vendors for verification UI.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Platforms.</a:t>
            </a:r>
            <a:r>
              <a:rPr sz="1600">
                <a:solidFill>
                  <a:srgbClr val="1A1D23"/>
                </a:solidFill>
                <a:latin typeface="Calibri"/>
              </a:rPr>
              <a:t> Display badges. Build trust calibration UI. Don't impose hierarchy.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Vendors.</a:t>
            </a:r>
            <a:r>
              <a:rPr sz="1600">
                <a:solidFill>
                  <a:srgbClr val="1A1D23"/>
                </a:solidFill>
                <a:latin typeface="Calibri"/>
              </a:rPr>
              <a:t> Camera and software vendors: complete C2PA integration. Continue investment.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Regulators.</a:t>
            </a:r>
            <a:r>
              <a:rPr sz="1600">
                <a:solidFill>
                  <a:srgbClr val="1A1D23"/>
                </a:solidFill>
                <a:latin typeface="Calibri"/>
              </a:rPr>
              <a:t> Mandate disclosure for synthetic content. Fund standards. Recognize cryptographic provenance legally.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Citizens.</a:t>
            </a:r>
            <a:r>
              <a:rPr sz="1600">
                <a:solidFill>
                  <a:srgbClr val="1A1D23"/>
                </a:solidFill>
                <a:latin typeface="Calibri"/>
              </a:rPr>
              <a:t> Look for badges. Calibrate trust thoughtfully. Demand verification UI from the platforms you use.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74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05156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000" b="1">
                <a:solidFill>
                  <a:srgbClr val="FFFFFF"/>
                </a:solidFill>
                <a:latin typeface="Calibri"/>
              </a:rPr>
              <a:t>Questions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55448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800" i="0">
                <a:solidFill>
                  <a:srgbClr val="C3EFE3"/>
                </a:solidFill>
                <a:latin typeface="Calibri"/>
              </a:rPr>
              <a:t>Thank you. The hard work begins now.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286000"/>
            <a:ext cx="10515600" cy="18288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1600" b="0" i="0">
                <a:solidFill>
                  <a:srgbClr val="FFFFFF"/>
                </a:solidFill>
                <a:latin typeface="Calibri"/>
              </a:rPr>
              <a:t>Where does the three-layer architecture fail in your context?
Which layer is your stakeholder bottleneck?
What's the next concrete step for your org?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297680"/>
            <a:ext cx="10515600" cy="32004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200" b="1" i="0">
                <a:solidFill>
                  <a:srgbClr val="00D4A8"/>
                </a:solidFill>
                <a:latin typeface="Calibri"/>
              </a:rPr>
              <a:t>Resources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617720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github.com/quidnug/quidnug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882896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blogs/2026-04-24-deepfakes-trust-endgame.md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148072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C2PA spec: c2pa.org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5413248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Adobe Content Credentials: contentcredentials.org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678424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Quidnug QDP-0023 (DNS-anchored attestation)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5943600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Quidnug QDP-0024 (private communications)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6208776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Sumsub Identity Fraud Report 2024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6473952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WEF Global Risks Report 2024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75 / 75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Slovakia September 2023: the first proof point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Days before the September 30 parliamentary election.</a:t>
            </a:r>
            <a:r>
              <a:rPr sz="1600">
                <a:solidFill>
                  <a:srgbClr val="1A1D23"/>
                </a:solidFill>
                <a:latin typeface="Calibri"/>
              </a:rPr>
              <a:t> An audio deepfake of opposition leader Michal Simecka circulated on social media.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Content.</a:t>
            </a:r>
            <a:r>
              <a:rPr sz="1600">
                <a:solidFill>
                  <a:srgbClr val="1A1D23"/>
                </a:solidFill>
                <a:latin typeface="Calibri"/>
              </a:rPr>
              <a:t> Fake conversation between Simecka and a journalist about rigging the election.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Detection happened.</a:t>
            </a:r>
            <a:r>
              <a:rPr sz="1600">
                <a:solidFill>
                  <a:srgbClr val="1A1D23"/>
                </a:solidFill>
                <a:latin typeface="Calibri"/>
              </a:rPr>
              <a:t> But not before significant viral spread, days before voting.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Outcome contested.</a:t>
            </a:r>
            <a:r>
              <a:rPr sz="1600">
                <a:solidFill>
                  <a:srgbClr val="1A1D23"/>
                </a:solidFill>
                <a:latin typeface="Calibri"/>
              </a:rPr>
              <a:t> His party narrowly lost; impossible to say if the deepfake was decisive.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The first time a deepfake was credibly tied to an election outcome.</a:t>
            </a:r>
            <a:r>
              <a:rPr sz="1600">
                <a:solidFill>
                  <a:srgbClr val="1A1D23"/>
                </a:solidFill>
                <a:latin typeface="Calibri"/>
              </a:rPr>
              <a:t> Not the last.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8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US NH primary January 2024: AI robocalls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Two days before the New Hampshire Democratic primary.</a:t>
            </a:r>
            <a:r>
              <a:rPr sz="1600">
                <a:solidFill>
                  <a:srgbClr val="1A1D23"/>
                </a:solidFill>
                <a:latin typeface="Calibri"/>
              </a:rPr>
              <a:t> A robocall went out impersonating President Biden's voice, urging voters to skip the primary.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Reach: estimated 5,000 to 25,000 calls.</a:t>
            </a:r>
            <a:r>
              <a:rPr sz="1600">
                <a:solidFill>
                  <a:srgbClr val="1A1D23"/>
                </a:solidFill>
                <a:latin typeface="Calibri"/>
              </a:rPr>
              <a:t> FCC fined the source $6M in May 2024.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was a US federal election.</a:t>
            </a:r>
            <a:r>
              <a:rPr sz="1600">
                <a:solidFill>
                  <a:srgbClr val="1A1D23"/>
                </a:solidFill>
                <a:latin typeface="Calibri"/>
              </a:rPr>
              <a:t> Not a hypothetical. Not a foreign country. Not a fringe platform.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The technical bar.</a:t>
            </a:r>
            <a:r>
              <a:rPr sz="1600">
                <a:solidFill>
                  <a:srgbClr val="1A1D23"/>
                </a:solidFill>
                <a:latin typeface="Calibri"/>
              </a:rPr>
              <a:t> Eleven Labs voice cloning. Public Biden recordings. Roughly $1 of compute.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FCC banned AI-generated robocalls in February 2024.</a:t>
            </a:r>
            <a:r>
              <a:rPr sz="1600">
                <a:solidFill>
                  <a:srgbClr val="1A1D23"/>
                </a:solidFill>
                <a:latin typeface="Calibri"/>
              </a:rPr>
              <a:t> After the fact.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9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Deepfakes Are Trust's Endgame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