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Welcome. This is an opinionated talk backed by primary sources. 90 slides, about 60 minutes with Q&amp;A.</a:t>
            </a:r>
          </a:p>
          <a:p>
            <a:pPr algn="l"/>
            <a:r>
              <a:rPr sz="1200">
                <a:latin typeface="Calibri"/>
              </a:rPr>
              <a:t>Primary audience: distributed systems engineers, protocol designers, CTOs evaluating whether they need a blockchain.</a:t>
            </a:r>
          </a:p>
          <a:p>
            <a:pPr algn="l"/>
            <a:r>
              <a:rPr sz="1200">
                <a:latin typeface="Calibri"/>
              </a:rPr>
              <a:t>Central thesis: the default assumption that every distributed system needs global consensus is wrong for the vast majority of applications.</a:t>
            </a:r>
          </a:p>
          <a:p>
            <a:pPr algn="l"/>
            <a:r>
              <a:rPr sz="1200">
                <a:latin typeface="Calibri"/>
              </a:rPr>
              <a:t>We are not arguing against Bitcoin or Ethereum. We are arguing that they solve a narrow problem (money), and most other applications (reputation, consent, identity, supply chain) need something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CAP is often misunderstood. It is not 'pick 2 of 3'; it is 'partition is inevitable, so pick C or A when it happens.'</a:t>
            </a:r>
          </a:p>
          <a:p>
            <a:pPr algn="l"/>
            <a:r>
              <a:rPr sz="1200">
                <a:latin typeface="Calibri"/>
              </a:rPr>
              <a:t>The third framing (PoT) rejects the premise that there must be ONE answer for the whole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This is the pragmatic reframing. We show engineers the actual stack they use and ask: what was missing?</a:t>
            </a:r>
          </a:p>
          <a:p>
            <a:pPr algn="l"/>
            <a:r>
              <a:rPr sz="1200">
                <a:latin typeface="Calibri"/>
              </a:rPr>
              <a:t>The answer is usually: trust across boundaries, not Byzantine-fault-tolerant state machines.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Pause on this slide. It is the pivotal framing.</a:t>
            </a:r>
          </a:p>
          <a:p>
            <a:pPr algn="l"/>
            <a:r>
              <a:rPr sz="1200">
                <a:latin typeface="Calibri"/>
              </a:rPr>
              <a:t>If the audience agrees with this sentence, the next 80 slides follow. If they disagree, stop and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Taxonomically, this is why the same substrate can't serve both categories well.</a:t>
            </a:r>
          </a:p>
          <a:p>
            <a:pPr algn="l"/>
            <a:r>
              <a:rPr sz="1200">
                <a:latin typeface="Calibri"/>
              </a:rPr>
              <a:t>Money gets PoW. Trust-shaped problems get PoT. Mixed systems use both (see Section 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Preview of what we tour next.</a:t>
            </a:r>
          </a:p>
          <a:p>
            <a:pPr algn="l"/>
            <a:r>
              <a:rPr sz="1200">
                <a:latin typeface="Calibri"/>
              </a:rPr>
              <a:t>Point out that PoT in bottom-left inherits from PGP Web of Trust (Zimmermann 1991) while adding domain scoping, decay, and practical revocation.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Bitcoin's 155 TWh/year is comparable to Poland's total consumption. Ethereum cut from 78 TWh to 0.01 TWh via the Merge, a 99.95% reduction.</a:t>
            </a:r>
          </a:p>
          <a:p>
            <a:pPr algn="l"/>
            <a:r>
              <a:rPr sz="1200">
                <a:latin typeface="Calibri"/>
              </a:rPr>
              <a:t>Quidnug PoT at 0.003 TWh is an estimate: commodity hardware, signature verify, gossip. Well under the noise floor of typical data center operation.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Bitcoin's hour-long finality horizon is unusable for point-of-sale or anything user-facing. Ethereum's 12 to 15 minute economic finality is nearly as bad.</a:t>
            </a:r>
          </a:p>
          <a:p>
            <a:pPr algn="l"/>
            <a:r>
              <a:rPr sz="1200">
                <a:latin typeface="Calibri"/>
              </a:rPr>
              <a:t>BFT systems are all sub-5-second. PoT is block-interval-bounded and deterministic per signed transaction.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TPS comparisons are notoriously misleading. The chart shows best-case numbers for simple transactions, which is appropriate for a non-financial trust layer.</a:t>
            </a:r>
          </a:p>
          <a:p>
            <a:pPr algn="l"/>
            <a:r>
              <a:rPr sz="1200">
                <a:latin typeface="Calibri"/>
              </a:rPr>
              <a:t>Solana's 65k figure is claimed peak under ideal conditions; sustained production is much lower.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Daian et al. 2020 ('Flash Boys 2.0,' IEEE S&amp;P) documented systematic value extraction from users by Ethereum validators who reorder transactions.</a:t>
            </a:r>
          </a:p>
          <a:p>
            <a:pPr algn="l"/>
            <a:r>
              <a:rPr sz="1200">
                <a:latin typeface="Calibri"/>
              </a:rPr>
              <a:t>MEV exists because global consensus gives block producers unilateral control over ordering. Non-financial systems do not have this problem because order does not matter.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This is the canonical example. Walk through the arithmetic: Alice trusts Bob at 0.9, Bob trusts Carol at 0.7, so Alice sees Carol at 0.9 times 0.7 = 0.63.</a:t>
            </a:r>
          </a:p>
          <a:p>
            <a:pPr algn="l"/>
            <a:r>
              <a:rPr sz="1200">
                <a:latin typeface="Calibri"/>
              </a:rPr>
              <a:t>Dave trusts Bob at 0.4, so Dave sees Carol at 0.4 times 0.7 = 0.28. Both views are correct. Forcing one of them on the other is data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Anchor the urgency. Cambridge Centre for Alternative Finance CBECI data puts Bitcoin at ~155 TWh/year in 2024, which is approximately 0.5% of global electricity use.</a:t>
            </a:r>
          </a:p>
          <a:p>
            <a:pPr algn="l"/>
            <a:r>
              <a:rPr sz="1200">
                <a:latin typeface="Calibri"/>
              </a:rPr>
              <a:t>This is worth the energy only if you are securing something genuinely valuable at a global permissionless scale. For almost every non-money application, the cost is absurd.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Instead of binary accept/reject (as in PoW/PoS), PoT classifies each block into Trusted / Tentative / Rejected based on the observer's trust in the producing validator.</a:t>
            </a:r>
          </a:p>
          <a:p>
            <a:pPr algn="l"/>
            <a:r>
              <a:rPr sz="1200">
                <a:latin typeface="Calibri"/>
              </a:rPr>
              <a:t>This is per-observer. Two observers can legitimately disagree about the same block's tier.</a:t>
            </a:r>
          </a:p>
          <a:p>
            <a:pPr algn="l"/>
            <a:r>
              <a:rPr sz="1200">
                <a:latin typeface="Calibri"/>
              </a:rPr>
              <a:t>Trusted blocks integrate into the main chain view; Tentative blocks are held for reconsideration; Rejected blocks are dropped.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Domain scoping is what PGP Web of Trust missed and PoT gets right by construction.</a:t>
            </a:r>
          </a:p>
          <a:p>
            <a:pPr algn="l"/>
            <a:r>
              <a:rPr sz="1200">
                <a:latin typeface="Calibri"/>
              </a:rPr>
              <a:t>Alice trusting Bob at 0.9 in hospital.records says nothing about finance.consulting or identity.persona. Each domain has its own trust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In OAuth / global reputation systems, the attacker creates fake accounts and floods reviews. Quantity is the attack.</a:t>
            </a:r>
          </a:p>
          <a:p>
            <a:pPr algn="l"/>
            <a:r>
              <a:rPr sz="1200">
                <a:latin typeface="Calibri"/>
              </a:rPr>
              <a:t>In PoT, Sybils that no observer trusts do not affect any observer's computation. Quantity does not help. The binding cost is getting trusted by the target observer, which does not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Walk the audience through the arc. Sections 1 to 3 establish the problem and failure modes. Sections 4 to 6 present and defend the solution. Section 7 shows fit. Sections 8 to 9 are honest positioning.</a:t>
            </a:r>
          </a:p>
          <a:p>
            <a:pPr algn="l"/>
            <a:r>
              <a:rPr sz="1200">
                <a:latin typeface="Calibri"/>
              </a:rPr>
              <a:t>Total runtime target: 60 minutes with Q&amp;A buffer.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Preview the four anchors. Return to them in Section 9 as the summary check.</a:t>
            </a:r>
          </a:p>
          <a:p>
            <a:pPr algn="l"/>
            <a:r>
              <a:rPr sz="1200">
                <a:latin typeface="Calibri"/>
              </a:rPr>
              <a:t>Takeaway 3 is the mathematically load-bearing claim; we will prove it in Section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Make the urgency concrete. Each bullet is cited: Ethereum Merge September 2022, TradeLens shutdown March 2023, EU AI Act adopted 2024.</a:t>
            </a:r>
          </a:p>
          <a:p>
            <a:pPr algn="l"/>
            <a:r>
              <a:rPr sz="1200">
                <a:latin typeface="Calibri"/>
              </a:rPr>
              <a:t>The enterprise blockchain failure point is worth pausing on. The TradeLens post-mortem (Maersk + IBM) is a clean case study in 'consensus was the wrong tool.'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Quick theoretical foundation. Most of the audience has seen these results; we spend a minute each to anchor the terminology.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This is the foundational paper. Every audience member who cites 'f &lt; n/3' is citing this paper whether they know it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FLP is the 'you cannot have everything' result of distributed systems. Every consensus design is a choice of which limitation to accept.</a:t>
            </a:r>
          </a:p>
          <a:p>
            <a:pPr algn="l"/>
            <a:r>
              <a:rPr sz="1200">
                <a:latin typeface="Calibri"/>
              </a:rPr>
              <a:t>The PoT angle is the talk's core thesis: by dropping global agreement, we get useful properties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pPr algn="l"/>
            <a:r>
              <a:rPr sz="1200">
                <a:latin typeface="Calibri"/>
              </a:rPr>
              <a:t>The DLS 1988 paper is the theoretical bridge: assuming eventual synchrony is what makes real-world protocols work.</a:t>
            </a:r>
          </a:p>
          <a:p>
            <a:pPr algn="l"/>
            <a:r>
              <a:rPr sz="1200">
                <a:latin typeface="Calibri"/>
              </a:rPr>
              <a:t>The async row is why Nakamoto had to use probabilistic finality.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15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1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1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18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19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20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2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2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548640" cy="2286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Oval 3"/>
          <p:cNvSpPr/>
          <p:nvPr/>
        </p:nvSpPr>
        <p:spPr>
          <a:xfrm>
            <a:off x="10515600" y="5303520"/>
            <a:ext cx="274320" cy="274320"/>
          </a:xfrm>
          <a:prstGeom prst="ellipse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11064240" y="5486400"/>
            <a:ext cx="182880" cy="182880"/>
          </a:xfrm>
          <a:prstGeom prst="ellipse">
            <a:avLst/>
          </a:prstGeom>
          <a:solidFill>
            <a:srgbClr val="C3E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11521440" y="5120640"/>
            <a:ext cx="137160" cy="137160"/>
          </a:xfrm>
          <a:prstGeom prst="ellipse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1430000" y="5852160"/>
            <a:ext cx="109728" cy="109728"/>
          </a:xfrm>
          <a:prstGeom prst="ellipse">
            <a:avLst/>
          </a:prstGeom>
          <a:solidFill>
            <a:srgbClr val="C3E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9144000" cy="36576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300" b="1" i="0">
                <a:solidFill>
                  <a:srgbClr val="00D4A8"/>
                </a:solidFill>
                <a:latin typeface="Calibri"/>
              </a:rPr>
              <a:t>QUIDNUG  · 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103120"/>
            <a:ext cx="1051560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800" b="1">
                <a:solidFill>
                  <a:srgbClr val="FFFFFF"/>
                </a:solidFill>
                <a:latin typeface="Calibri"/>
              </a:rPr>
              <a:t>Proof of Trust vs Nakamoto, BFT, FBA, and DAG Consensus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389120"/>
            <a:ext cx="10515600" cy="14630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Why relational trust graphs outperform global consensus for the 95% of real-world applications that aren't moving billions of dollars between mutually-untrusting strangers.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 / 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CAP theorem (Brewer 2000, Gilbert-Lynch 2002)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Three desirable properties of a distributed system.</a:t>
            </a:r>
            <a:r>
              <a:rPr sz="1600">
                <a:solidFill>
                  <a:srgbClr val="1A1D23"/>
                </a:solidFill>
                <a:latin typeface="Calibri"/>
              </a:rPr>
              <a:t> Consistency (same view everywhere), Availability (every request gets a response), Partition tolerance (keep working during network splits).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result.</a:t>
            </a:r>
            <a:r>
              <a:rPr sz="1600">
                <a:solidFill>
                  <a:srgbClr val="1A1D23"/>
                </a:solidFill>
                <a:latin typeface="Calibri"/>
              </a:rPr>
              <a:t> In the presence of network partitions (always true in practice), you must choose: C or A, not both.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BFT picks C.</a:t>
            </a:r>
            <a:r>
              <a:rPr sz="1600">
                <a:solidFill>
                  <a:srgbClr val="1A1D23"/>
                </a:solidFill>
                <a:latin typeface="Calibri"/>
              </a:rPr>
              <a:t> Partition leads to halt. Nothing commits until quorum returns.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Nakamoto picks A.</a:t>
            </a:r>
            <a:r>
              <a:rPr sz="1600">
                <a:solidFill>
                  <a:srgbClr val="1A1D23"/>
                </a:solidFill>
                <a:latin typeface="Calibri"/>
              </a:rPr>
              <a:t> Both sides of the partition keep producing blocks; a reorg resolves after partition heals.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of Trust: each observer chooses.</a:t>
            </a:r>
            <a:r>
              <a:rPr sz="1600">
                <a:solidFill>
                  <a:srgbClr val="1A1D23"/>
                </a:solidFill>
                <a:latin typeface="Calibri"/>
              </a:rPr>
              <a:t> Observers can be on either side of a partition with their own coherent view. No forced choice globally.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real systems actually need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Inventory the distributed systems at any Fortune 500 today.</a:t>
            </a:r>
            <a:r>
              <a:rPr sz="1600">
                <a:solidFill>
                  <a:srgbClr val="1A1D23"/>
                </a:solidFill>
                <a:latin typeface="Calibri"/>
              </a:rPr>
              <a:t> You find: database replication, Kafka event streams, S3, ZooKeeper / etcd, Vault, HashiCorp Consul.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Notice what is absent.</a:t>
            </a:r>
            <a:r>
              <a:rPr sz="1600">
                <a:solidFill>
                  <a:srgbClr val="1A1D23"/>
                </a:solidFill>
                <a:latin typeface="Calibri"/>
              </a:rPr>
              <a:t> Global-consensus blockchains are almost entirely missing from production enterprise infrastructure.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reason is not ignorance.</a:t>
            </a:r>
            <a:r>
              <a:rPr sz="1600">
                <a:solidFill>
                  <a:srgbClr val="1A1D23"/>
                </a:solidFill>
                <a:latin typeface="Calibri"/>
              </a:rPr>
              <a:t> Internal trust boundaries (HR, legal, network segmentation) already constrain who can corrupt state. Byzantine tolerance is unnecessary overhead.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interesting problem is cross-company trust.</a:t>
            </a:r>
            <a:r>
              <a:rPr sz="1600">
                <a:solidFill>
                  <a:srgbClr val="1A1D23"/>
                </a:solidFill>
                <a:latin typeface="Calibri"/>
              </a:rPr>
              <a:t> Consortium, cross-border, citizen-to-government, reviewer-to-business: these live outside corporate trust boundaries.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And the answer there is usually not 'add a blockchain.'</a:t>
            </a:r>
            <a:r>
              <a:rPr sz="1600">
                <a:solidFill>
                  <a:srgbClr val="1A1D23"/>
                </a:solidFill>
                <a:latin typeface="Calibri"/>
              </a:rPr>
              <a:t> It is usually 'sign records; let each party evaluate trust in the signer.' That is exactly Proof of Trust.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Framing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Global consensus is appropriate for money, where double-spend prevention is the whole game. It is inappropriate for reputation, consent, identity, or any application where different observers legitimately hold different views.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central thesis of this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Trust-shaped vs money-shaped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Money is adversarial by default.</a:t>
            </a:r>
            <a:r>
              <a:rPr sz="1600">
                <a:solidFill>
                  <a:srgbClr val="1A1D23"/>
                </a:solidFill>
                <a:latin typeface="Calibri"/>
              </a:rPr>
              <a:t> Any pair of users may have zero prior trust. Double-spend prevention requires globally-agreed state.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Reviews are relational.</a:t>
            </a:r>
            <a:r>
              <a:rPr sz="1600">
                <a:solidFill>
                  <a:srgbClr val="1A1D23"/>
                </a:solidFill>
                <a:latin typeface="Calibri"/>
              </a:rPr>
              <a:t> Alice weighs Bob's opinion differently than Dave does. There is no single 'right' aggregate.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Consent is subject-scoped.</a:t>
            </a:r>
            <a:r>
              <a:rPr sz="1600">
                <a:solidFill>
                  <a:srgbClr val="1A1D23"/>
                </a:solidFill>
                <a:latin typeface="Calibri"/>
              </a:rPr>
              <a:t> A consent grant from patient P to hospital H has meaning for those parties and their delegates, not for every random observer.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Identity is context-dependent.</a:t>
            </a:r>
            <a:r>
              <a:rPr sz="1600">
                <a:solidFill>
                  <a:srgbClr val="1A1D23"/>
                </a:solidFill>
                <a:latin typeface="Calibri"/>
              </a:rPr>
              <a:t> Your LinkedIn identity, Twitter identity, and GitHub identity are linked but not identical. Conflating them is a loss.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Supply chain is bilateral.</a:t>
            </a:r>
            <a:r>
              <a:rPr sz="1600">
                <a:solidFill>
                  <a:srgbClr val="1A1D23"/>
                </a:solidFill>
                <a:latin typeface="Calibri"/>
              </a:rPr>
              <a:t> Supplier S and buyer B have direct trust. Transitive attestations exist but are always observer-weighted.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consensus family tree</a:t>
            </a:r>
          </a:p>
        </p:txBody>
      </p:sp>
      <p:pic>
        <p:nvPicPr>
          <p:cNvPr id="5" name="Picture 4" descr="chart_taxonom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5" y="1828800"/>
            <a:ext cx="7031844" cy="338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Stylized taxonomy; some protocols blur categories (Algorand is both PoS and leaderless BFT).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Tour of Existing Mechanisms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PoW, PoS, BFT, FBA, DAG, PoA. A practical walk through the landscape.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15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Proof of Work: the Nakamoto original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Satoshi Nakamoto (2008): 'Bitcoin: A Peer-to-Peer Electronic Cash System.' 8 pages, one of the most influential computer science papers ever written.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trick.</a:t>
            </a:r>
            <a:r>
              <a:rPr sz="1600">
                <a:solidFill>
                  <a:srgbClr val="1A1D23"/>
                </a:solidFill>
                <a:latin typeface="Calibri"/>
              </a:rPr>
              <a:t> Sybil resistance through computational cost. Block production is a race to find a rare hash.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Mathematical properties.</a:t>
            </a:r>
            <a:r>
              <a:rPr sz="1600">
                <a:solidFill>
                  <a:srgbClr val="1A1D23"/>
                </a:solidFill>
                <a:latin typeface="Calibri"/>
              </a:rPr>
              <a:t> Block production follows a Poisson process. Finality after k confirmations: 1 - (q/p)^k where p is honest hashrate.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works.</a:t>
            </a:r>
            <a:r>
              <a:rPr sz="1600">
                <a:solidFill>
                  <a:srgbClr val="1A1D23"/>
                </a:solidFill>
                <a:latin typeface="Calibri"/>
              </a:rPr>
              <a:t> Economic cost of attack scales with the honest network's total hashrate, which grows with the value being protected.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is limited.</a:t>
            </a:r>
            <a:r>
              <a:rPr sz="1600">
                <a:solidFill>
                  <a:srgbClr val="1A1D23"/>
                </a:solidFill>
                <a:latin typeface="Calibri"/>
              </a:rPr>
              <a:t> Finality is probabilistic (not instant). Throughput bounded by block interval and size. Energy cost is proportional to network value.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Eyal and Sirer 2014: selfish mining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Ittay Eyal and Emin Gun Sirer (Cornell).</a:t>
            </a:r>
            <a:r>
              <a:rPr sz="1600">
                <a:solidFill>
                  <a:srgbClr val="1A1D23"/>
                </a:solidFill>
                <a:latin typeface="Calibri"/>
              </a:rPr>
              <a:t> 'Majority is Not Enough: Bitcoin Mining is Vulnerable,' Financial Cryptography 2014.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attack.</a:t>
            </a:r>
            <a:r>
              <a:rPr sz="1600">
                <a:solidFill>
                  <a:srgbClr val="1A1D23"/>
                </a:solidFill>
                <a:latin typeface="Calibri"/>
              </a:rPr>
              <a:t> A miner with &gt; 25% of hashrate can profit by withholding newly-mined blocks. Not 51%: 25%.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Mechanics.</a:t>
            </a:r>
            <a:r>
              <a:rPr sz="1600">
                <a:solidFill>
                  <a:srgbClr val="1A1D23"/>
                </a:solidFill>
                <a:latin typeface="Calibri"/>
              </a:rPr>
              <a:t> Keep secret chain ahead of public chain; release strategically when honest miners catch up.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Consequences.</a:t>
            </a:r>
            <a:r>
              <a:rPr sz="1600">
                <a:solidFill>
                  <a:srgbClr val="1A1D23"/>
                </a:solidFill>
                <a:latin typeface="Calibri"/>
              </a:rPr>
              <a:t> The '50% attack' is the wrong threshold. Sustained deviation from protocol is rational starting at 25%.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Impact on design.</a:t>
            </a:r>
            <a:r>
              <a:rPr sz="1600">
                <a:solidFill>
                  <a:srgbClr val="1A1D23"/>
                </a:solidFill>
                <a:latin typeface="Calibri"/>
              </a:rPr>
              <a:t> Every post-2014 consensus design factored in rational-adversary models. Not just 'honest vs Byzantine' but 'honest vs profit-motivated.'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Annual electricity consumption, real numbers</a:t>
            </a:r>
          </a:p>
        </p:txBody>
      </p:sp>
      <p:pic>
        <p:nvPicPr>
          <p:cNvPr id="5" name="Picture 4" descr="chart_ener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03" y="1828800"/>
            <a:ext cx="8083089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Source: Cambridge CBECI, IEA, Ethereum Foundation post-merge disclosure.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Proof of Stake: from PPCoin to Ethereum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Core idea.</a:t>
            </a:r>
            <a:r>
              <a:rPr sz="1600">
                <a:solidFill>
                  <a:srgbClr val="1A1D23"/>
                </a:solidFill>
                <a:latin typeface="Calibri"/>
              </a:rPr>
              <a:t> Replace 'burn electricity' with 'lock up economic stake.' Attackers lose their stake if caught.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PPCoin (King and Nadal 2012).</a:t>
            </a:r>
            <a:r>
              <a:rPr sz="1600">
                <a:solidFill>
                  <a:srgbClr val="1A1D23"/>
                </a:solidFill>
                <a:latin typeface="Calibri"/>
              </a:rPr>
              <a:t> First deployed PoS. Had 'nothing-at-stake' bug; attackers could cheaply fork without economic penalty.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Ouroboros (Kiayias et al. 2017, CRYPTO).</a:t>
            </a:r>
            <a:r>
              <a:rPr sz="1600">
                <a:solidFill>
                  <a:srgbClr val="1A1D23"/>
                </a:solidFill>
                <a:latin typeface="Calibri"/>
              </a:rPr>
              <a:t> First provably-secure PoS protocol. Cardano's basis.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Algorand (Gilad et al. 2017, SOSP).</a:t>
            </a:r>
            <a:r>
              <a:rPr sz="1600">
                <a:solidFill>
                  <a:srgbClr val="1A1D23"/>
                </a:solidFill>
                <a:latin typeface="Calibri"/>
              </a:rPr>
              <a:t> Verifiable random functions for leader election; immediate finality with BFT-style voting.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Ethereum Gasper (2022 onward).</a:t>
            </a:r>
            <a:r>
              <a:rPr sz="1600">
                <a:solidFill>
                  <a:srgbClr val="1A1D23"/>
                </a:solidFill>
                <a:latin typeface="Calibri"/>
              </a:rPr>
              <a:t> Two-pronged: block proposals + finality gadget. Moved 99.95% of Ethereum's energy to 0 post-Merge.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19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Where we are in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11064240" cy="2560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ctr">
              <a:defRPr>
                <a:solidFill>
                  <a:srgbClr val="00D4A8"/>
                </a:solidFill>
              </a:defRPr>
            </a:pPr>
            <a:r>
              <a:rPr sz="12000" b="1">
                <a:solidFill>
                  <a:srgbClr val="00D4A8"/>
                </a:solidFill>
                <a:latin typeface="Calibri"/>
              </a:rPr>
              <a:t>0.5%</a:t>
            </a:r>
          </a:p>
          <a:p>
            <a:pPr algn="ctr">
              <a:spcBef>
                <a:spcPts val="600"/>
              </a:spcBef>
              <a:defRPr>
                <a:solidFill>
                  <a:srgbClr val="1A1D23"/>
                </a:solidFill>
              </a:defRPr>
            </a:pPr>
            <a:r>
              <a:rPr sz="2400">
                <a:solidFill>
                  <a:srgbClr val="1A1D23"/>
                </a:solidFill>
                <a:latin typeface="Calibri"/>
              </a:rPr>
              <a:t>of global electricity consumption is burned by Bitcoin's proof-of-work mining.</a:t>
            </a:r>
          </a:p>
          <a:p>
            <a:pPr algn="ctr">
              <a:spcBef>
                <a:spcPts val="1200"/>
              </a:spcBef>
              <a:defRPr>
                <a:solidFill>
                  <a:srgbClr val="64748B"/>
                </a:solidFill>
              </a:defRPr>
            </a:pPr>
            <a:r>
              <a:rPr sz="1400" i="1">
                <a:solidFill>
                  <a:srgbClr val="64748B"/>
                </a:solidFill>
                <a:latin typeface="Calibri"/>
              </a:rPr>
              <a:t>That cost is defensible if you are securing trillions of dollars. It is not defensible for reviews, consent, or supply chain. We need a different substrate for those.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Proof of Stake variants at a glance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2103120"/>
          <a:ext cx="1106423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342"/>
                <a:gridCol w="4917440"/>
                <a:gridCol w="3512457"/>
              </a:tblGrid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Variant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Finality model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Representative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Chain-based PoS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Probabilistic, longest-chain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Peercoin, NXT (early)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BFT-style PoS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Deterministic via 2/3 majority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Tendermint, Cosmos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Pure PoS (VRF)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Deterministic after random-leader commit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Algorand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Ouroboros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Epoch-based, provably secure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Cardano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Gasper / Casper FFG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Slot-based block prop + 2-epoch finality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Ethereum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Classical BFT: PBFT, HotStuff, Tendermint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Practical Byzantine Fault Tolerance.</a:t>
            </a:r>
            <a:r>
              <a:rPr sz="1600">
                <a:solidFill>
                  <a:srgbClr val="1A1D23"/>
                </a:solidFill>
                <a:latin typeface="Calibri"/>
              </a:rPr>
              <a:t> Castro and Liskov 1999: the paper that brought BFT out of the theory lab into usable code.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Three-phase protocol.</a:t>
            </a:r>
            <a:r>
              <a:rPr sz="1600">
                <a:solidFill>
                  <a:srgbClr val="1A1D23"/>
                </a:solidFill>
                <a:latin typeface="Calibri"/>
              </a:rPr>
              <a:t> Pre-prepare, prepare, commit. Each phase requires 2f+1 messages. O(n^2) total message complexity.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HotStuff (Yin et al. 2019, PODC).</a:t>
            </a:r>
            <a:r>
              <a:rPr sz="1600">
                <a:solidFill>
                  <a:srgbClr val="1A1D23"/>
                </a:solidFill>
                <a:latin typeface="Calibri"/>
              </a:rPr>
              <a:t> Linear message complexity via threshold signatures. The protocol underlying Diem, Aptos, Sui.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Tendermint (Kwon 2014).</a:t>
            </a:r>
            <a:r>
              <a:rPr sz="1600">
                <a:solidFill>
                  <a:srgbClr val="1A1D23"/>
                </a:solidFill>
                <a:latin typeface="Calibri"/>
              </a:rPr>
              <a:t> Simplified PBFT variant powering Cosmos ecosystem. Same f &lt; n/3 bound, same O(n^2) messaging.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Strengths.</a:t>
            </a:r>
            <a:r>
              <a:rPr sz="1600">
                <a:solidFill>
                  <a:srgbClr val="1A1D23"/>
                </a:solidFill>
                <a:latin typeface="Calibri"/>
              </a:rPr>
              <a:t> Immediate deterministic finality. Sub-second achievable. Well-studied security properties.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Weaknesses.</a:t>
            </a:r>
            <a:r>
              <a:rPr sz="1600">
                <a:solidFill>
                  <a:srgbClr val="1A1D23"/>
                </a:solidFill>
                <a:latin typeface="Calibri"/>
              </a:rPr>
              <a:t> Requires known validators. Scales poorly past ~100 nodes. Halts under partition.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Federated Byzantine Agreement (FBA)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David Mazieres 2015: 'The Stellar Consensus Protocol.'</a:t>
            </a:r>
            <a:r>
              <a:rPr sz="1600">
                <a:solidFill>
                  <a:srgbClr val="1A1D23"/>
                </a:solidFill>
                <a:latin typeface="Calibri"/>
              </a:rPr>
              <a:t> The paper that formalized FBA.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Key difference from PBFT.</a:t>
            </a:r>
            <a:r>
              <a:rPr sz="1600">
                <a:solidFill>
                  <a:srgbClr val="1A1D23"/>
                </a:solidFill>
                <a:latin typeface="Calibri"/>
              </a:rPr>
              <a:t> Participants choose their own quorum slices rather than sharing a single global validator set.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Global agreement emerges from quorum intersection.</a:t>
            </a:r>
            <a:r>
              <a:rPr sz="1600">
                <a:solidFill>
                  <a:srgbClr val="1A1D23"/>
                </a:solidFill>
                <a:latin typeface="Calibri"/>
              </a:rPr>
              <a:t> Individual slice choices compose into network-wide consistency when slices overlap correctly.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this is closer to Proof of Trust.</a:t>
            </a:r>
            <a:r>
              <a:rPr sz="1600">
                <a:solidFill>
                  <a:srgbClr val="1A1D23"/>
                </a:solidFill>
                <a:latin typeface="Calibri"/>
              </a:rPr>
              <a:t> Acknowledges that trust is subjective. Each node picks who they trust.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Still not quite PoT.</a:t>
            </a:r>
            <a:r>
              <a:rPr sz="1600">
                <a:solidFill>
                  <a:srgbClr val="1A1D23"/>
                </a:solidFill>
                <a:latin typeface="Calibri"/>
              </a:rPr>
              <a:t> SCP requires slices to form a 'quorum system with dispensability,' which in practice requires operators to coordinate. Binary trust, not graded.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DAG-based: Tangle, Hashgraph, Avalanche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Directed Acyclic Graph replaces linear chain.</a:t>
            </a:r>
            <a:r>
              <a:rPr sz="1600">
                <a:solidFill>
                  <a:srgbClr val="1A1D23"/>
                </a:solidFill>
                <a:latin typeface="Calibri"/>
              </a:rPr>
              <a:t> Each transaction references multiple prior transactions. High parallelism, complex ordering semantics.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IOTA Tangle (Popov 2018).</a:t>
            </a:r>
            <a:r>
              <a:rPr sz="1600">
                <a:solidFill>
                  <a:srgbClr val="1A1D23"/>
                </a:solidFill>
                <a:latin typeface="Calibri"/>
              </a:rPr>
              <a:t> Each tx validates two prior txs. Historically needed a central Coordinator; Coordicide work ongoing.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Hashgraph (Baird 2016).</a:t>
            </a:r>
            <a:r>
              <a:rPr sz="1600">
                <a:solidFill>
                  <a:srgbClr val="1A1D23"/>
                </a:solidFill>
                <a:latin typeface="Calibri"/>
              </a:rPr>
              <a:t> Gossip-about-gossip plus virtual voting. Elegant, but patent-encumbered for most of its history.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Avalanche (Rocket et al. 2018).</a:t>
            </a:r>
            <a:r>
              <a:rPr sz="1600">
                <a:solidFill>
                  <a:srgbClr val="1A1D23"/>
                </a:solidFill>
                <a:latin typeface="Calibri"/>
              </a:rPr>
              <a:t> Metastable consensus via repeated random sampling. Probabilistic finality in O(log n) rounds.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Common claim.</a:t>
            </a:r>
            <a:r>
              <a:rPr sz="1600">
                <a:solidFill>
                  <a:srgbClr val="1A1D23"/>
                </a:solidFill>
                <a:latin typeface="Calibri"/>
              </a:rPr>
              <a:t> High throughput (10k to 100k TPS) at cost of more complex finality semantics.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Proof of Authority: known signers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 pre-approved list of validators takes turns producing blocks.</a:t>
            </a:r>
            <a:r>
              <a:rPr sz="1600">
                <a:solidFill>
                  <a:srgbClr val="1A1D23"/>
                </a:solidFill>
                <a:latin typeface="Calibri"/>
              </a:rPr>
              <a:t> Examples: Clique (Ethereum EIP-225), IBFT and IBFT 2.0 in Hyperledger Besu and Quorum.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Not really 'consensus' in the theoretical sense.</a:t>
            </a:r>
            <a:r>
              <a:rPr sz="1600">
                <a:solidFill>
                  <a:srgbClr val="1A1D23"/>
                </a:solidFill>
                <a:latin typeface="Calibri"/>
              </a:rPr>
              <a:t> It is coordination among parties who already trust each other by name.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Strengths.</a:t>
            </a:r>
            <a:r>
              <a:rPr sz="1600">
                <a:solidFill>
                  <a:srgbClr val="1A1D23"/>
                </a:solidFill>
                <a:latin typeface="Calibri"/>
              </a:rPr>
              <a:t> Simple, fast, low overhead. Appropriate for internal consortiums.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Weaknesses.</a:t>
            </a:r>
            <a:r>
              <a:rPr sz="1600">
                <a:solidFill>
                  <a:srgbClr val="1A1D23"/>
                </a:solidFill>
                <a:latin typeface="Calibri"/>
              </a:rPr>
              <a:t> Adding or removing validators requires out-of-band governance. 'Authority' is the whole basis; no mathematical Sybil resistance.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Widely used for enterprise blockchain pilots.</a:t>
            </a:r>
            <a:r>
              <a:rPr sz="1600">
                <a:solidFill>
                  <a:srgbClr val="1A1D23"/>
                </a:solidFill>
                <a:latin typeface="Calibri"/>
              </a:rPr>
              <a:t> And that is why most enterprise blockchain pilots failed to justify their existence: PoA systems are just expensive databases.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PGP Web of Trust: the honorable ancestor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Phil Zimmermann 1991: PGP introduced relational trust to internet-scale identity.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core idea.</a:t>
            </a:r>
            <a:r>
              <a:rPr sz="1600">
                <a:solidFill>
                  <a:srgbClr val="1A1D23"/>
                </a:solidFill>
                <a:latin typeface="Calibri"/>
              </a:rPr>
              <a:t> You sign keys you trust. Transitive chains let you validate keys you have not met directly.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failed at scale.</a:t>
            </a:r>
            <a:r>
              <a:rPr sz="1600">
                <a:solidFill>
                  <a:srgbClr val="1A1D23"/>
                </a:solidFill>
                <a:latin typeface="Calibri"/>
              </a:rPr>
              <a:t> No principled decay across hops. No domain scoping (your web-of-trust for code signing was the same as for email). No practical revocation.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What survives.</a:t>
            </a:r>
            <a:r>
              <a:rPr sz="1600">
                <a:solidFill>
                  <a:srgbClr val="1A1D23"/>
                </a:solidFill>
                <a:latin typeface="Calibri"/>
              </a:rPr>
              <a:t> The model of observer-dependent trust; the idea that identity is a graph, not a registry.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of Trust is the PGP WoT vision plus:</a:t>
            </a:r>
            <a:r>
              <a:rPr sz="1600">
                <a:solidFill>
                  <a:srgbClr val="1A1D23"/>
                </a:solidFill>
                <a:latin typeface="Calibri"/>
              </a:rPr>
              <a:t> Multiplicative decay, domain scoping, TTL, signed revocations, and a protocol-native aggregation algorithm.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Their Shortcomings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Four structural failures of global-consensus systems for real-world applications.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Shortcoming 1: energy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PoW burns real electricity.</a:t>
            </a:r>
            <a:r>
              <a:rPr sz="1600">
                <a:solidFill>
                  <a:srgbClr val="1A1D23"/>
                </a:solidFill>
                <a:latin typeface="Calibri"/>
              </a:rPr>
              <a:t> Cambridge CBECI puts Bitcoin at ~155 TWh/year 2024. Around 0.5% of global electricity consumption.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Defensible for money at global scale.</a:t>
            </a:r>
            <a:r>
              <a:rPr sz="1600">
                <a:solidFill>
                  <a:srgbClr val="1A1D23"/>
                </a:solidFill>
                <a:latin typeface="Calibri"/>
              </a:rPr>
              <a:t> Bitcoin secures roughly $1T of market cap as of writing. The cost-per-dollar-protected is small.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Indefensible for almost every other application.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Tracking reviews, consent grants, or wire authorizations at 10 MWh per transaction is absurd.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PoS and BFT close most of this gap.</a:t>
            </a:r>
            <a:r>
              <a:rPr sz="1600">
                <a:solidFill>
                  <a:srgbClr val="1A1D23"/>
                </a:solidFill>
                <a:latin typeface="Calibri"/>
              </a:rPr>
              <a:t> Ethereum Merge dropped 99.95% of Ethereum's energy footprint. But they inherited other failure modes.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the ONE advantage PoT does not have to fight for.</a:t>
            </a:r>
            <a:r>
              <a:rPr sz="1600">
                <a:solidFill>
                  <a:srgbClr val="1A1D23"/>
                </a:solidFill>
                <a:latin typeface="Calibri"/>
              </a:rPr>
              <a:t> PoT has the same energy profile as PBFT: essentially free.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Shortcoming 2: centralization creep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Gencer et al. (FC 2018): 'Decentralization in Bitcoin and Ethereum Networks.'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Actual measurements.</a:t>
            </a:r>
            <a:r>
              <a:rPr sz="1600">
                <a:solidFill>
                  <a:srgbClr val="1A1D23"/>
                </a:solidFill>
                <a:latin typeface="Calibri"/>
              </a:rPr>
              <a:t> Top 4 Bitcoin mining pools control roughly 53% of hashrate. Top 4 Ethereum miners (pre-Merge) controlled 61%.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Geographic concentration.</a:t>
            </a:r>
            <a:r>
              <a:rPr sz="1600">
                <a:solidFill>
                  <a:srgbClr val="1A1D23"/>
                </a:solidFill>
                <a:latin typeface="Calibri"/>
              </a:rPr>
              <a:t> Roughly 30% of Bitcoin nodes live in a single autonomous system. Over half in one country (pre-China-ban).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Nakamoto coefficient.</a:t>
            </a:r>
            <a:r>
              <a:rPr sz="1600">
                <a:solidFill>
                  <a:srgbClr val="1A1D23"/>
                </a:solidFill>
                <a:latin typeface="Calibri"/>
              </a:rPr>
              <a:t> Kwon 2017: fewer than 10 entities could collude to halt Bitcoin or Ethereum.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'decentralized' framing is aspirational, not empirical.</a:t>
            </a:r>
            <a:r>
              <a:rPr sz="1600">
                <a:solidFill>
                  <a:srgbClr val="1A1D23"/>
                </a:solidFill>
                <a:latin typeface="Calibri"/>
              </a:rPr>
              <a:t> Real PoW and PoS networks have concentration comparable to banking oligopolies.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Finality latency: log scale</a:t>
            </a:r>
          </a:p>
        </p:txBody>
      </p:sp>
      <p:pic>
        <p:nvPicPr>
          <p:cNvPr id="5" name="Picture 4" descr="chart_fina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07" y="1828800"/>
            <a:ext cx="8463280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Sources: official docs, published benchmarks, Ethereum Foundation, Algorand Foundation.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29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1. The consensus problem.</a:t>
            </a:r>
            <a:r>
              <a:rPr sz="1600">
                <a:solidFill>
                  <a:srgbClr val="1A1D23"/>
                </a:solidFill>
                <a:latin typeface="Calibri"/>
              </a:rPr>
              <a:t> Byzantine Generals, FLP, CAP. What we are actually solving.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2. Tour of existing mechanisms.</a:t>
            </a:r>
            <a:r>
              <a:rPr sz="1600">
                <a:solidFill>
                  <a:srgbClr val="1A1D23"/>
                </a:solidFill>
                <a:latin typeface="Calibri"/>
              </a:rPr>
              <a:t> PoW, PoS, BFT family, FBA, DAG, PoA. A tour of the taxonomy.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3. Their shortcomings.</a:t>
            </a:r>
            <a:r>
              <a:rPr sz="1600">
                <a:solidFill>
                  <a:srgbClr val="1A1D23"/>
                </a:solidFill>
                <a:latin typeface="Calibri"/>
              </a:rPr>
              <a:t> Energy, centralization, finality, global-state, MEV.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4. Proof of Trust.</a:t>
            </a:r>
            <a:r>
              <a:rPr sz="1600">
                <a:solidFill>
                  <a:srgbClr val="1A1D23"/>
                </a:solidFill>
                <a:latin typeface="Calibri"/>
              </a:rPr>
              <a:t> Relational, signed, tiered, domain-scoped. Four principles.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5. The math of relational trust.</a:t>
            </a:r>
            <a:r>
              <a:rPr sz="1600">
                <a:solidFill>
                  <a:srgbClr val="1A1D23"/>
                </a:solidFill>
                <a:latin typeface="Calibri"/>
              </a:rPr>
              <a:t> Proofs of monotonic decay, Sybil resistance, bounded computation.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6. Security properties.</a:t>
            </a:r>
            <a:r>
              <a:rPr sz="1600">
                <a:solidFill>
                  <a:srgbClr val="1A1D23"/>
                </a:solidFill>
                <a:latin typeface="Calibri"/>
              </a:rPr>
              <a:t> Replay, rotation, Byzantine tolerance, TTL revocation.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7. Real-world use cases.</a:t>
            </a:r>
            <a:r>
              <a:rPr sz="1600">
                <a:solidFill>
                  <a:srgbClr val="1A1D23"/>
                </a:solidFill>
                <a:latin typeface="Calibri"/>
              </a:rPr>
              <a:t> Where PoT wins, where it doesn't.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8. Benchmarks and tradeoffs.</a:t>
            </a:r>
            <a:r>
              <a:rPr sz="1600">
                <a:solidFill>
                  <a:srgbClr val="1A1D23"/>
                </a:solidFill>
                <a:latin typeface="Calibri"/>
              </a:rPr>
              <a:t> Throughput, latency, energy. Honest about limits.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Section 9. Decision framework.</a:t>
            </a:r>
            <a:r>
              <a:rPr sz="1600">
                <a:solidFill>
                  <a:srgbClr val="1A1D23"/>
                </a:solidFill>
                <a:latin typeface="Calibri"/>
              </a:rPr>
              <a:t> Picking the right tool for your use case.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Throughput: orders of magnitude apart</a:t>
            </a:r>
          </a:p>
        </p:txBody>
      </p:sp>
      <p:pic>
        <p:nvPicPr>
          <p:cNvPr id="5" name="Picture 4" descr="chart_through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07" y="1828800"/>
            <a:ext cx="8463280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Workload matters: these are simple signed-transaction numbers. Smart contract calls cost 10 to 100x more.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30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Shortcoming 3: the global-state assumption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Every mainstream consensus mechanism assumes all participants agree on a single global state.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Appropriate for money.</a:t>
            </a:r>
            <a:r>
              <a:rPr sz="1600">
                <a:solidFill>
                  <a:srgbClr val="1A1D23"/>
                </a:solidFill>
                <a:latin typeface="Calibri"/>
              </a:rPr>
              <a:t> Double-spend prevention is the whole point. Everyone must see the same balances.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Inappropriate for trust.</a:t>
            </a:r>
            <a:r>
              <a:rPr sz="1600">
                <a:solidFill>
                  <a:srgbClr val="1A1D23"/>
                </a:solidFill>
                <a:latin typeface="Calibri"/>
              </a:rPr>
              <a:t> A reviewer with 50k positive endorsements is not equally trustworthy to every observer. Collapsing this to one number loses the signal.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Two failure modes in practice.</a:t>
            </a:r>
            <a:r>
              <a:rPr sz="1600">
                <a:solidFill>
                  <a:srgbClr val="1A1D23"/>
                </a:solidFill>
                <a:latin typeface="Calibri"/>
              </a:rPr>
              <a:t> (1) Reduce trust to a single public number, losing nuance. (2) Keep it off-chain anyway, defeating the blockchain.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'Enterprise blockchain' projects hit both of these.</a:t>
            </a:r>
            <a:r>
              <a:rPr sz="1600">
                <a:solidFill>
                  <a:srgbClr val="1A1D23"/>
                </a:solidFill>
                <a:latin typeface="Calibri"/>
              </a:rPr>
              <a:t> Hyperledger Fabric channels, Ethereum L2s, permissioned blockchain pilots are mostly attempts to paper over this mismatch.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MEV: the dirty secret of global consensus</a:t>
            </a:r>
          </a:p>
        </p:txBody>
      </p:sp>
      <p:pic>
        <p:nvPicPr>
          <p:cNvPr id="5" name="Picture 4" descr="chart_m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74" y="1828800"/>
            <a:ext cx="8212347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Source: Flashbots MEV-Explore. MEV is the value validators extract from users via transaction reordering.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MEV corollary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If your application is not money, MEV is a pure tax with no offsetting benefit. Picking an architecture immune to MEV is strictly preferable.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Corollary of choosing PoT over blockchain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33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Proof of Trust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Relational, signed, tiered, domain-scoped. Four principles.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Principle 1: relational, not global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Every trust query names an observer and a target.</a:t>
            </a:r>
            <a:r>
              <a:rPr sz="1600">
                <a:solidFill>
                  <a:srgbClr val="1A1D23"/>
                </a:solidFill>
                <a:latin typeface="Calibri"/>
              </a:rPr>
              <a:t> trust(observer, target) returns a value in [0, 1].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Same target, different observer, different answer.</a:t>
            </a:r>
            <a:r>
              <a:rPr sz="1600">
                <a:solidFill>
                  <a:srgbClr val="1A1D23"/>
                </a:solidFill>
                <a:latin typeface="Calibri"/>
              </a:rPr>
              <a:t> Alice sees Carol at 0.63. Dave sees Carol at 0.28. Both are correct; both derive from the same chain.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the opposite of global consensus.</a:t>
            </a:r>
            <a:r>
              <a:rPr sz="1600">
                <a:solidFill>
                  <a:srgbClr val="1A1D23"/>
                </a:solidFill>
                <a:latin typeface="Calibri"/>
              </a:rPr>
              <a:t> We deliberately allow observers to maintain distinct views. It is a feature, not a bug.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Formally.</a:t>
            </a:r>
            <a:r>
              <a:rPr sz="1600">
                <a:solidFill>
                  <a:srgbClr val="1A1D23"/>
                </a:solidFill>
                <a:latin typeface="Calibri"/>
              </a:rPr>
              <a:t> RT(u, v) = max { product-of-weights along any simple path from u to v } over the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graph is append-only.</a:t>
            </a:r>
            <a:r>
              <a:rPr sz="1600">
                <a:solidFill>
                  <a:srgbClr val="1A1D23"/>
                </a:solidFill>
                <a:latin typeface="Calibri"/>
              </a:rPr>
              <a:t> Edges are signed TRUST transactions. Revocation is a later signed TRUST with weight zero.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Alice and Dave see Carol differently, and that's correct</a:t>
            </a:r>
          </a:p>
        </p:txBody>
      </p:sp>
      <p:pic>
        <p:nvPicPr>
          <p:cNvPr id="5" name="Picture 4" descr="chart_divergent_vie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18" y="1828800"/>
            <a:ext cx="8478859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Same chain state. Same edges. Different trust graph positions for the two observers.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Principle 2: signed, not raced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Every transaction is signed with ECDSA P-256.</a:t>
            </a:r>
            <a:r>
              <a:rPr sz="1600">
                <a:solidFill>
                  <a:srgbClr val="1A1D23"/>
                </a:solidFill>
                <a:latin typeface="Calibri"/>
              </a:rPr>
              <a:t> Signing produces a 64-byte IEEE-1363 signature. Verifying is O(1) and takes about 50 microseconds.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Signature verification is deterministic and cheap.</a:t>
            </a:r>
            <a:r>
              <a:rPr sz="1600">
                <a:solidFill>
                  <a:srgbClr val="1A1D23"/>
                </a:solidFill>
                <a:latin typeface="Calibri"/>
              </a:rPr>
              <a:t> No probabilistic finality. No race between miners. A signed transaction is valid at the moment it is issued.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What the chain does.</a:t>
            </a:r>
            <a:r>
              <a:rPr sz="1600">
                <a:solidFill>
                  <a:srgbClr val="1A1D23"/>
                </a:solidFill>
                <a:latin typeface="Calibri"/>
              </a:rPr>
              <a:t> Orders signed transactions into blocks for replay + durability. Not for validity.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 to PoW.</a:t>
            </a:r>
            <a:r>
              <a:rPr sz="1600">
                <a:solidFill>
                  <a:srgbClr val="1A1D23"/>
                </a:solidFill>
                <a:latin typeface="Calibri"/>
              </a:rPr>
              <a:t> In PoW, validity depends on hashrate winning the race. In PoT, validity depends on the signer's key being known.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Corollary.</a:t>
            </a:r>
            <a:r>
              <a:rPr sz="1600">
                <a:solidFill>
                  <a:srgbClr val="1A1D23"/>
                </a:solidFill>
                <a:latin typeface="Calibri"/>
              </a:rPr>
              <a:t> The 'finality vs liveness' tradeoff disappears for individual transactions. Finality is instant.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Principle 3: tiered block acceptance</a:t>
            </a:r>
          </a:p>
        </p:txBody>
      </p:sp>
      <p:pic>
        <p:nvPicPr>
          <p:cNvPr id="5" name="Picture 4" descr="chart_tie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08" y="1828800"/>
            <a:ext cx="9278679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Each observer classifies blocks by their local trust in the producing validator.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Principle 4: domain scoping</a:t>
            </a:r>
          </a:p>
        </p:txBody>
      </p:sp>
      <p:pic>
        <p:nvPicPr>
          <p:cNvPr id="5" name="Picture 4" descr="chart_domain_sco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18" y="1828800"/>
            <a:ext cx="9659059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Trust is not globally transitive. hospital.records does not imply finance.*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39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Four things you will take away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1.</a:t>
            </a:r>
            <a:r>
              <a:rPr sz="1600">
                <a:solidFill>
                  <a:srgbClr val="1A1D23"/>
                </a:solidFill>
                <a:latin typeface="Calibri"/>
              </a:rPr>
              <a:t> Global consensus is a solution looking for a problem in most enterprise and application-layer contexts.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2.</a:t>
            </a:r>
            <a:r>
              <a:rPr sz="1600">
                <a:solidFill>
                  <a:srgbClr val="1A1D23"/>
                </a:solidFill>
                <a:latin typeface="Calibri"/>
              </a:rPr>
              <a:t> Byzantine Fault Tolerance as typically framed (f &lt; n/3) is over-engineered for non-token networks.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3.</a:t>
            </a:r>
            <a:r>
              <a:rPr sz="1600">
                <a:solidFill>
                  <a:srgbClr val="1A1D23"/>
                </a:solidFill>
                <a:latin typeface="Calibri"/>
              </a:rPr>
              <a:t> Relational trust has cleaner mathematical properties than any global-state scheme, with monotonic decay, bounded complexity, and per-observer finality.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Takeaway 4.</a:t>
            </a:r>
            <a:r>
              <a:rPr sz="1600">
                <a:solidFill>
                  <a:srgbClr val="1A1D23"/>
                </a:solidFill>
                <a:latin typeface="Calibri"/>
              </a:rPr>
              <a:t> For applications in the 'trust, not token' column, Proof of Trust is 10 to 1000 times more efficient than PoW and orders of magnitude simpler than BFT.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whole picture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leader election.</a:t>
            </a:r>
            <a:r>
              <a:rPr sz="1600">
                <a:solidFill>
                  <a:srgbClr val="1A1D23"/>
                </a:solidFill>
                <a:latin typeface="Calibri"/>
              </a:rPr>
              <a:t> Any consortium member can produce a block at the designated interval.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voting rounds.</a:t>
            </a:r>
            <a:r>
              <a:rPr sz="1600">
                <a:solidFill>
                  <a:srgbClr val="1A1D23"/>
                </a:solidFill>
                <a:latin typeface="Calibri"/>
              </a:rPr>
              <a:t> Validity is cryptographic; acceptance is per-observer.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probabilistic finality.</a:t>
            </a:r>
            <a:r>
              <a:rPr sz="1600">
                <a:solidFill>
                  <a:srgbClr val="1A1D23"/>
                </a:solidFill>
                <a:latin typeface="Calibri"/>
              </a:rPr>
              <a:t> Signed transactions are final at signature time.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economic staking.</a:t>
            </a:r>
            <a:r>
              <a:rPr sz="1600">
                <a:solidFill>
                  <a:srgbClr val="1A1D23"/>
                </a:solidFill>
                <a:latin typeface="Calibri"/>
              </a:rPr>
              <a:t> Sybil resistance is structural (trust graph), not economic.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No global state agreement.</a:t>
            </a:r>
            <a:r>
              <a:rPr sz="1600">
                <a:solidFill>
                  <a:srgbClr val="1A1D23"/>
                </a:solidFill>
                <a:latin typeface="Calibri"/>
              </a:rPr>
              <a:t> Observers can diverge indefinitely on tentative blocks.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Just: signed transactions + a trust graph.</a:t>
            </a:r>
            <a:r>
              <a:rPr sz="1600">
                <a:solidFill>
                  <a:srgbClr val="1A1D23"/>
                </a:solidFill>
                <a:latin typeface="Calibri"/>
              </a:rPr>
              <a:t> That is the entire protocol surface.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Inheritance and relation to FBA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Stellar's FBA (Mazieres 2015) is the closest conceptual ancestor.</a:t>
            </a:r>
            <a:r>
              <a:rPr sz="1600">
                <a:solidFill>
                  <a:srgbClr val="1A1D23"/>
                </a:solidFill>
                <a:latin typeface="Calibri"/>
              </a:rPr>
              <a:t> SCP formalized observer-chosen quorum slices. Quidnug goes further: graded trust weights, not binary slices.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Differences from FBA.</a:t>
            </a:r>
            <a:r>
              <a:rPr sz="1600">
                <a:solidFill>
                  <a:srgbClr val="1A1D23"/>
                </a:solidFill>
                <a:latin typeface="Calibri"/>
              </a:rPr>
              <a:t> Scope: PoT adds domain scoping; SCP is single-domain.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Decay: PoT has multiplicative path decay; SCP has binary membership.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Divergence: PoT allows permanent observer divergence; SCP expects eventual convergence via slice intersection.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Revocation: PoT has time-bounded edges with TTL; SCP has out-of-band slice updates.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Math of Relational Trust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Four properties, with proofs.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Trust propagates multiplicatively along paths</a:t>
            </a:r>
          </a:p>
        </p:txBody>
      </p:sp>
      <p:pic>
        <p:nvPicPr>
          <p:cNvPr id="5" name="Picture 4" descr="chart_trust_dec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87" y="1828800"/>
            <a:ext cx="8856921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T(P) = product of edge weights along the path. All weights in [0,1], so the product decays monotonically.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43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Definitions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03120"/>
            <a:ext cx="11064240" cy="3931920"/>
          </a:xfrm>
          <a:prstGeom prst="roundRect">
            <a:avLst>
              <a:gd name="adj" fmla="val 4000"/>
            </a:avLst>
          </a:prstGeom>
          <a:solidFill>
            <a:srgbClr val="0A1628"/>
          </a:solidFill>
          <a:ln w="10160">
            <a:solidFill>
              <a:srgbClr val="1C3A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286000"/>
            <a:ext cx="10515600" cy="36576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Trust graph: G = (V, E, w)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V = set of quids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E ⊆ V × V = directed trust edges</a:t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  w: E → [0, 1] = edge weight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Path trust: for a simple path P = v_0 → v_1 → ... → v_k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T(P) = w(v_0, v_1) · w(v_1, v_2) · ... · w(v_{k-1}, v_k)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Relational trust: best-path aggregation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RT(observer, target) = max { T(P) : P is a simple path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                              from observer to target }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/>
            </a:r>
          </a:p>
          <a:p>
            <a:pPr algn="l">
              <a:spcAft>
                <a:spcPts val="200"/>
              </a:spcAft>
              <a:defRPr>
                <a:solidFill>
                  <a:srgbClr val="94A3B8"/>
                </a:solidFill>
              </a:defRPr>
            </a:pPr>
            <a:r>
              <a:rPr sz="1300">
                <a:solidFill>
                  <a:srgbClr val="94A3B8"/>
                </a:solidFill>
                <a:latin typeface="Consolas"/>
              </a:rPr>
              <a:t>// Boundary cases: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RT(u, u)   = 1     // full self-trust</a:t>
            </a:r>
          </a:p>
          <a:p>
            <a:pPr algn="l">
              <a:spcAft>
                <a:spcPts val="200"/>
              </a:spcAft>
              <a:defRPr>
                <a:solidFill>
                  <a:srgbClr val="FFFFFF"/>
                </a:solidFill>
              </a:defRPr>
            </a:pPr>
            <a:r>
              <a:rPr sz="1300">
                <a:solidFill>
                  <a:srgbClr val="FFFFFF"/>
                </a:solidFill>
                <a:latin typeface="Consolas"/>
              </a:rPr>
              <a:t>RT(u, v)   = 0     // if no path exists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44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Property 1: monotonic decay (proof)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For any path P of length k &gt;= 1 with edge weights in [0, 1], T(P) &lt;= min of the edge weights on P.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Each edge weight is at most 1. Multiplying by any value &lt;= 1 cannot increase the product. Formally: T(P) = w_j · product of others &lt;= w_j · 1^(k-1) = w_j.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Therefore T(P) &lt;= min_j w_j.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Consequence.</a:t>
            </a:r>
            <a:r>
              <a:rPr sz="1600">
                <a:solidFill>
                  <a:srgbClr val="1A1D23"/>
                </a:solidFill>
                <a:latin typeface="Calibri"/>
              </a:rPr>
              <a:t> A single weak edge caps the entire path's trust. Attackers with only low-weight connections cannot produce high-trust outputs, regardless of chain length.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Contrast with additive models.</a:t>
            </a:r>
            <a:r>
              <a:rPr sz="1600">
                <a:solidFill>
                  <a:srgbClr val="1A1D23"/>
                </a:solidFill>
                <a:latin typeface="Calibri"/>
              </a:rPr>
              <a:t> In an additive scheme, many weak edges could sum to a high score. Multiplicative decay prevents this structurally.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Property 2: structural Sybil resistance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For an observer u with total out-edge weight budget B, the aggregate trust u can confer on a Sybil cluster is bounded by B.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Suppose u issues trust to Sybils s_1, ..., s_k with weights w_1, ..., w_k summing to at most B. Each Sybil can derive trust at most w_i in the direct case, and through chains, no more than max w_i × (decayed factor &lt;= 1).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Key implication.</a:t>
            </a:r>
            <a:r>
              <a:rPr sz="1600">
                <a:solidFill>
                  <a:srgbClr val="1A1D23"/>
                </a:solidFill>
                <a:latin typeface="Calibri"/>
              </a:rPr>
              <a:t> Flooding the chain with Sybils does not help an attacker unless the observer trusts at least one of them directly.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why PoT does not need PoW-style or PoS-style Sybil resistance.</a:t>
            </a:r>
            <a:r>
              <a:rPr sz="1600">
                <a:solidFill>
                  <a:srgbClr val="1A1D23"/>
                </a:solidFill>
                <a:latin typeface="Calibri"/>
              </a:rPr>
              <a:t> The resistance is structural: Sybils that nobody trusts are invisible in the trust computation.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Cost-of-attack asymmetry</a:t>
            </a:r>
          </a:p>
        </p:txBody>
      </p:sp>
      <p:pic>
        <p:nvPicPr>
          <p:cNvPr id="5" name="Picture 4" descr="chart_syb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04" y="1828800"/>
            <a:ext cx="8319486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Creating Sybils is cheap everywhere. Moving an observer's view is the relevant cost.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Property 3: bounded computation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Computing RT(u, v) with maximum depth d has worst-case time complexity O(b^d), where b is the average out-degree of the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Proof.</a:t>
            </a:r>
            <a:r>
              <a:rPr sz="1600">
                <a:solidFill>
                  <a:srgbClr val="1A1D23"/>
                </a:solidFill>
                <a:latin typeface="Calibri"/>
              </a:rPr>
              <a:t> BFS from u to depth d visits at most 1 + b + b^2 + ... + b^d nodes. Each edge traversal is O(1). Total: O(b^d).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Typical numbers.</a:t>
            </a:r>
            <a:r>
              <a:rPr sz="1600">
                <a:solidFill>
                  <a:srgbClr val="1A1D23"/>
                </a:solidFill>
                <a:latin typeface="Calibri"/>
              </a:rPr>
              <a:t> Quidnug defaults to d = 5. For b ~ 10, that is ~100k node visits worst case.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With memoization and TTL filtering.</a:t>
            </a:r>
            <a:r>
              <a:rPr sz="1600">
                <a:solidFill>
                  <a:srgbClr val="1A1D23"/>
                </a:solidFill>
                <a:latin typeface="Calibri"/>
              </a:rPr>
              <a:t> Real queries resolve in under 1 millisecond.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 to blockchain-based trust queries.</a:t>
            </a:r>
            <a:r>
              <a:rPr sz="1600">
                <a:solidFill>
                  <a:srgbClr val="1A1D23"/>
                </a:solidFill>
                <a:latin typeface="Calibri"/>
              </a:rPr>
              <a:t> On-chain reputation typically requires full-node state access, which is 100 to 1000x slower.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Property 4: convergence under honest-majority gossip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Under partial synchrony, if over 50% of consortium validators are honest and gossip is reliable, all honest observers converge on the same Trusted-tier block set within O(gossip_delay × diameter) time.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Honest validators produce blocks that propagate through gossip to all observers within bounded delay. Trust edges to the validator set also propagate. Observers' views converge as gossip completes.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Divergence persists only for observers who maintain different trust edges toward validators.</a:t>
            </a:r>
            <a:r>
              <a:rPr sz="1600">
                <a:solidFill>
                  <a:srgbClr val="1A1D23"/>
                </a:solidFill>
                <a:latin typeface="Calibri"/>
              </a:rPr>
              <a:t> That is a feature of the relativistic model.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Practical impact.</a:t>
            </a:r>
            <a:r>
              <a:rPr sz="1600">
                <a:solidFill>
                  <a:srgbClr val="1A1D23"/>
                </a:solidFill>
                <a:latin typeface="Calibri"/>
              </a:rPr>
              <a:t> Observers who trust the same consortium see the same chain. Observers who trust different consortia see different chains. Both are correct.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49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Why this talk matters in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Permissionless blockchain ecosystems are mature.</a:t>
            </a:r>
            <a:r>
              <a:rPr sz="1600">
                <a:solidFill>
                  <a:srgbClr val="1A1D23"/>
                </a:solidFill>
                <a:latin typeface="Calibri"/>
              </a:rPr>
              <a:t> Bitcoin, Ethereum, Solana, Cosmos have settled into stable design niches.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Enterprise blockchain pilots have mostly failed.</a:t>
            </a:r>
            <a:r>
              <a:rPr sz="1600">
                <a:solidFill>
                  <a:srgbClr val="1A1D23"/>
                </a:solidFill>
                <a:latin typeface="Calibri"/>
              </a:rPr>
              <a:t> Hyperledger Fabric, IBM TradeLens (shut down 2023), Quorum all struggled because the use cases did not need global consensus.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Application-layer trust is the next frontier.</a:t>
            </a:r>
            <a:r>
              <a:rPr sz="1600">
                <a:solidFill>
                  <a:srgbClr val="1A1D23"/>
                </a:solidFill>
                <a:latin typeface="Calibri"/>
              </a:rPr>
              <a:t> Reviews, consent, KYC, supply chain, identity: all reputation-shaped problems, all poorly served by existing consensus mechanisms.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Regulators are paying attention.</a:t>
            </a:r>
            <a:r>
              <a:rPr sz="1600">
                <a:solidFill>
                  <a:srgbClr val="1A1D23"/>
                </a:solidFill>
                <a:latin typeface="Calibri"/>
              </a:rPr>
              <a:t> EU AI Act, GDPR Article 22, NIST AI RMF require attribution and auditability that on-chain tokens can't provide at scale.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architectural choice compounds.</a:t>
            </a:r>
            <a:r>
              <a:rPr sz="1600">
                <a:solidFill>
                  <a:srgbClr val="1A1D23"/>
                </a:solidFill>
                <a:latin typeface="Calibri"/>
              </a:rPr>
              <a:t> Teams picking a substrate today will live with it for a decade. Choose based on the actual problem.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Properties summary: PoT against three major alternatives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2103120"/>
          <a:ext cx="1106423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911"/>
                <a:gridCol w="2458720"/>
                <a:gridCol w="2458720"/>
                <a:gridCol w="3414888"/>
              </a:tblGrid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Property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PoW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BFT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PoT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Finality type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Probabilistic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Deterministic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Deterministic per signed tx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Sybil resistance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Economic (hashrate)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N/A (known set)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Structural (trust graph)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Verification cost / tx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O(1), block-level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O(n) messages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O(1) per tx + O(b^d) per trust query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Partition response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Forks, resolve via longest chain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Halts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Observers may diverge indefinitely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4876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Throughput upper bound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Block size / interval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Network RTT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100">
                          <a:solidFill>
                            <a:srgbClr val="1A1D23"/>
                          </a:solidFill>
                          <a:latin typeface="Calibri"/>
                        </a:rPr>
                        <a:t>Per-signer serial + per-domain parallel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Security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Replay, rotation, Byzantine tolerance, TTL, revocation.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51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Replay prevention via nonce ledger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Every signed transaction carries a monotonic nonce.</a:t>
            </a:r>
            <a:r>
              <a:rPr sz="1600">
                <a:solidFill>
                  <a:srgbClr val="1A1D23"/>
                </a:solidFill>
                <a:latin typeface="Calibri"/>
              </a:rPr>
              <a:t> The NonceLedger (QDP-0001) enforces that no nonce repeats for a given (signer, domain, epoch) tuple.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Given a correct NonceLedger, no accepted transaction can be replayed.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Replay of tx with nonce n fails because n &lt;= max accepted nonce. A forged tx' with nonce n has different content, so its signature fails verification. Cross-domain submission is a separate authorized action, not a replay.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Cross-domain nonce scoping (QDP-0003).</a:t>
            </a:r>
            <a:r>
              <a:rPr sz="1600">
                <a:solidFill>
                  <a:srgbClr val="1A1D23"/>
                </a:solidFill>
                <a:latin typeface="Calibri"/>
              </a:rPr>
              <a:t> (signer, domain_A, epoch) and (signer, domain_B, epoch) are independent. A signer explicitly authorizes each.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Key rotation: bounding compromise damage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QDP-0001 supports key rotation via signed NonceAnchor.</a:t>
            </a:r>
            <a:r>
              <a:rPr sz="1600">
                <a:solidFill>
                  <a:srgbClr val="1A1D23"/>
                </a:solidFill>
                <a:latin typeface="Calibri"/>
              </a:rPr>
              <a:t> After rotation, old signatures remain verifiable; new signatures use the new key.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Compromise damage window.</a:t>
            </a:r>
            <a:r>
              <a:rPr sz="1600">
                <a:solidFill>
                  <a:srgbClr val="1A1D23"/>
                </a:solidFill>
                <a:latin typeface="Calibri"/>
              </a:rPr>
              <a:t> If compromise occurs at time T_c and rotation happens at T_r, attacker damage is bounded by [T_c, T_r].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Post-rotation, compromised key signatures fail.</a:t>
            </a:r>
            <a:r>
              <a:rPr sz="1600">
                <a:solidFill>
                  <a:srgbClr val="1A1D23"/>
                </a:solidFill>
                <a:latin typeface="Calibri"/>
              </a:rPr>
              <a:t> Because they do not match the new public key registered for that epoch.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Guardian Recovery (QDP-0002).</a:t>
            </a:r>
            <a:r>
              <a:rPr sz="1600">
                <a:solidFill>
                  <a:srgbClr val="1A1D23"/>
                </a:solidFill>
                <a:latin typeface="Calibri"/>
              </a:rPr>
              <a:t> M-of-N guardian-cosigned transaction can rotate a lost or stolen key. Recovery is a social + cryptographic event, not a manual key-management nightmare.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Compare to 'your key IS your identity.'</a:t>
            </a:r>
            <a:r>
              <a:rPr sz="1600">
                <a:solidFill>
                  <a:srgbClr val="1A1D23"/>
                </a:solidFill>
                <a:latin typeface="Calibri"/>
              </a:rPr>
              <a:t> Bitcoin's model: lose the key, lose everything. PoT's model: rotate the key, keep the identity.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Byzantine consortium tolerance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Even if a minority of consortium validators are Byzantine, honest observers' views are not corrupted, provided the observer's trust graph reflects their actual trust.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A Byzantine validator produces a malicious block. The observer evaluates trust in the validator; if below threshold, block is Tentative or Rejected.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Different from classical BFT.</a:t>
            </a:r>
            <a:r>
              <a:rPr sz="1600">
                <a:solidFill>
                  <a:srgbClr val="1A1D23"/>
                </a:solidFill>
                <a:latin typeface="Calibri"/>
              </a:rPr>
              <a:t> No global quorum is needed. Each observer decides. Byzantine validators can produce blocks some observers accept (those who trust them) and others reject.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System-level safety.</a:t>
            </a:r>
            <a:r>
              <a:rPr sz="1600">
                <a:solidFill>
                  <a:srgbClr val="1A1D23"/>
                </a:solidFill>
                <a:latin typeface="Calibri"/>
              </a:rPr>
              <a:t> Network-wide corruption requires corrupting enough validators to cross observers' trust thresholds. In a maintained trust graph, that is a social attack, not a cryptographic one.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a different guarantee, not a weaker one.</a:t>
            </a:r>
            <a:r>
              <a:rPr sz="1600">
                <a:solidFill>
                  <a:srgbClr val="1A1D23"/>
                </a:solidFill>
                <a:latin typeface="Calibri"/>
              </a:rPr>
              <a:t> Per-observer deterministic validity, not global quorum.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TTL and revocation (QDP-0022)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Every trust edge carries a ValidUntil timestamp.</a:t>
            </a:r>
            <a:r>
              <a:rPr sz="1600">
                <a:solidFill>
                  <a:srgbClr val="1A1D23"/>
                </a:solidFill>
                <a:latin typeface="Calibri"/>
              </a:rPr>
              <a:t> Expired edges are automatically filtered from trust queries. No separate revocation call required.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Claim.</a:t>
            </a:r>
            <a:r>
              <a:rPr sz="1600">
                <a:solidFill>
                  <a:srgbClr val="1A1D23"/>
                </a:solidFill>
                <a:latin typeface="Calibri"/>
              </a:rPr>
              <a:t> Revocation is effective within max(gossip_delay, observer_polling_interval) of a revocation event.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sketch.</a:t>
            </a:r>
            <a:r>
              <a:rPr sz="1600">
                <a:solidFill>
                  <a:srgbClr val="1A1D23"/>
                </a:solidFill>
                <a:latin typeface="Calibri"/>
              </a:rPr>
              <a:t> A revocation is a new TRUST with weight 0 or shortened ValidUntil. It propagates via the standard gossip protocol. Observers see the update on their next trust computation.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Contrast with X.509 CRLs (slow) or OCSP (per-query).</a:t>
            </a:r>
            <a:r>
              <a:rPr sz="1600">
                <a:solidFill>
                  <a:srgbClr val="1A1D23"/>
                </a:solidFill>
                <a:latin typeface="Calibri"/>
              </a:rPr>
              <a:t> PoT revocation is 'tell everyone, they all update, next query reflects it.' Memoized caches invalidate per-observer.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TTL + revocation together.</a:t>
            </a:r>
            <a:r>
              <a:rPr sz="1600">
                <a:solidFill>
                  <a:srgbClr val="1A1D23"/>
                </a:solidFill>
                <a:latin typeface="Calibri"/>
              </a:rPr>
              <a:t> TTL bounds damage from lost revocations; revocation handles explicit takedowns. Defense in depth.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Structural &gt; detection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Structural defense beats detection. A verifier that rejects out-of-scope trust chains cryptographically does not depend on catching the attack.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design philosophy of signed delegation chains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Six-metric comparison: consensus mechanisms side by side</a:t>
            </a:r>
          </a:p>
        </p:txBody>
      </p:sp>
      <p:pic>
        <p:nvPicPr>
          <p:cNvPr id="5" name="Picture 4" descr="chart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62" y="1828800"/>
            <a:ext cx="7985971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Author assessment based on published benchmarks and real-world observation.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Real-World Use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Where PoT is the right answer, and where it is not.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1: reviews and reputation (PoT wins)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problem.</a:t>
            </a:r>
            <a:r>
              <a:rPr sz="1600">
                <a:solidFill>
                  <a:srgbClr val="1A1D23"/>
                </a:solidFill>
                <a:latin typeface="Calibri"/>
              </a:rPr>
              <a:t> Yelp, TripAdvisor, Amazon reviews. Reviewer credibility varies. Observers care about different reviewers.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global consensus fails.</a:t>
            </a:r>
            <a:r>
              <a:rPr sz="1600">
                <a:solidFill>
                  <a:srgbClr val="1A1D23"/>
                </a:solidFill>
                <a:latin typeface="Calibri"/>
              </a:rPr>
              <a:t> A single public trust score per reviewer loses the relational structure. A foodie trusts different reviewers than a casual diner.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PoT fits.</a:t>
            </a:r>
            <a:r>
              <a:rPr sz="1600">
                <a:solidFill>
                  <a:srgbClr val="1A1D23"/>
                </a:solidFill>
                <a:latin typeface="Calibri"/>
              </a:rPr>
              <a:t> Each observer has their own trust graph. Trust in a reviewer decays multiplicatively. Observers see different aggregate ratings, and that is correct.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Implementation.</a:t>
            </a:r>
            <a:r>
              <a:rPr sz="1600">
                <a:solidFill>
                  <a:srgbClr val="1A1D23"/>
                </a:solidFill>
                <a:latin typeface="Calibri"/>
              </a:rPr>
              <a:t> Quidnug Reviews Protocol (QRP-0001) with four-factor rating: topical trust, helpfulness, activity, recency.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See the 'Relativistic Ratings' blog post and deck for full treatment.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59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The Consensus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Byzantine Generals, FLP, CAP. Forty years of theory that shapes every answer.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2: healthcare consent (PoT wins)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requirement.</a:t>
            </a:r>
            <a:r>
              <a:rPr sz="1600">
                <a:solidFill>
                  <a:srgbClr val="1A1D23"/>
                </a:solidFill>
                <a:latin typeface="Calibri"/>
              </a:rPr>
              <a:t> HIPAA, GDPR Article 9, LGPD require granular, revocable, auditable consent.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PoW or PoS fails.</a:t>
            </a:r>
            <a:r>
              <a:rPr sz="1600">
                <a:solidFill>
                  <a:srgbClr val="1A1D23"/>
                </a:solidFill>
                <a:latin typeface="Calibri"/>
              </a:rPr>
              <a:t> Patient identifiers on a public ledger is a regulatory catastrophe. Privacy-preserving variants add complexity and reintroduce trust in the private operators.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PoT fits.</a:t>
            </a:r>
            <a:r>
              <a:rPr sz="1600">
                <a:solidFill>
                  <a:srgbClr val="1A1D23"/>
                </a:solidFill>
                <a:latin typeface="Calibri"/>
              </a:rPr>
              <a:t> Signed consent records on permissioned domains like hospital.patients. Revocation is a new signed transaction; cascade revokes dependent grants.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GDPR erasure via cryptographic shredding.</a:t>
            </a:r>
            <a:r>
              <a:rPr sz="1600">
                <a:solidFill>
                  <a:srgbClr val="1A1D23"/>
                </a:solidFill>
                <a:latin typeface="Calibri"/>
              </a:rPr>
              <a:t> CID-stored payloads can be made unreachable by key deletion (QDP-0015 and 0017). Right to be forgotten without breaking the audit trail.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Compliance mapping.</a:t>
            </a:r>
            <a:r>
              <a:rPr sz="1600">
                <a:solidFill>
                  <a:srgbClr val="1A1D23"/>
                </a:solidFill>
                <a:latin typeface="Calibri"/>
              </a:rPr>
              <a:t> Attribution of every consent event. Cross-processor audit with cryptographic proof.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3: interbank wire authorization (PoT wins)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SWIFT processes ~45M messages/day.</a:t>
            </a:r>
            <a:r>
              <a:rPr sz="1600">
                <a:solidFill>
                  <a:srgbClr val="1A1D23"/>
                </a:solidFill>
                <a:latin typeface="Calibri"/>
              </a:rPr>
              <a:t> TARGET2 and Fedwire settlement finality is seconds. Existing rails work operationally.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Blockchain-based interbank pilots.</a:t>
            </a:r>
            <a:r>
              <a:rPr sz="1600">
                <a:solidFill>
                  <a:srgbClr val="1A1D23"/>
                </a:solidFill>
                <a:latin typeface="Calibri"/>
              </a:rPr>
              <a:t> JPMorgan Onyx, Fnality USC, R3 Corda converged on permissioned designs because PoW/PoS tradeoffs made no sense for this use case.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PoT fits.</a:t>
            </a:r>
            <a:r>
              <a:rPr sz="1600">
                <a:solidFill>
                  <a:srgbClr val="1A1D23"/>
                </a:solidFill>
                <a:latin typeface="Calibri"/>
              </a:rPr>
              <a:t> Banks have well-defined bilateral trust. ISO 20022 messages are signed end-to-end. PoT with domain per corridor (wires.usd-eur.*) provides attribution without mining.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Reference implementation.</a:t>
            </a:r>
            <a:r>
              <a:rPr sz="1600">
                <a:solidFill>
                  <a:srgbClr val="1A1D23"/>
                </a:solidFill>
                <a:latin typeface="Calibri"/>
              </a:rPr>
              <a:t> Quidnug's UseCases/interbank-wire-authorization/ runs sub-100ms end-to-end at zero energy overhead.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Extends naturally to FX, clearing, securities.</a:t>
            </a:r>
            <a:r>
              <a:rPr sz="1600">
                <a:solidFill>
                  <a:srgbClr val="1A1D23"/>
                </a:solidFill>
                <a:latin typeface="Calibri"/>
              </a:rPr>
              <a:t> Same trust model, different domain tree.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4: elections with ballot anonymity (PoT + blind sigs)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two hard requirements.</a:t>
            </a:r>
            <a:r>
              <a:rPr sz="1600">
                <a:solidFill>
                  <a:srgbClr val="1A1D23"/>
                </a:solidFill>
                <a:latin typeface="Calibri"/>
              </a:rPr>
              <a:t> Universal verifiability: anyone can check the tally. Ballot secrecy: nobody can link a ballot to a voter.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blockchain voting pilots failed.</a:t>
            </a:r>
            <a:r>
              <a:rPr sz="1600">
                <a:solidFill>
                  <a:srgbClr val="1A1D23"/>
                </a:solidFill>
                <a:latin typeface="Calibri"/>
              </a:rPr>
              <a:t> West Virginia Voatz (2020), Swiss Post SwissVote (2019) both had security holes around the auth/issuance separation.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+ blind signatures.</a:t>
            </a:r>
            <a:r>
              <a:rPr sz="1600">
                <a:solidFill>
                  <a:srgbClr val="1A1D23"/>
                </a:solidFill>
                <a:latin typeface="Calibri"/>
              </a:rPr>
              <a:t> Eligibility is signed via identity domain. Ballot issuance uses RSA-FDH blind signatures (QDP-0021). Voter anonymity + cryptographic verifiability.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Implementation.</a:t>
            </a:r>
            <a:r>
              <a:rPr sz="1600">
                <a:solidFill>
                  <a:srgbClr val="1A1D23"/>
                </a:solidFill>
                <a:latin typeface="Calibri"/>
              </a:rPr>
              <a:t> pkg/crypto/blindrsa in the Quidnug reference repo. Landed 2025.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Audit path.</a:t>
            </a:r>
            <a:r>
              <a:rPr sz="1600">
                <a:solidFill>
                  <a:srgbClr val="1A1D23"/>
                </a:solidFill>
                <a:latin typeface="Calibri"/>
              </a:rPr>
              <a:t> Anyone with the election authority's public keys can verify the tally. No individual vote is revealed.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5: supply chain provenance (PoT wins)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supply chain trust problem.</a:t>
            </a:r>
            <a:r>
              <a:rPr sz="1600">
                <a:solidFill>
                  <a:srgbClr val="1A1D23"/>
                </a:solidFill>
                <a:latin typeface="Calibri"/>
              </a:rPr>
              <a:t> Producers sign attestations. Auditors endorse producers. Buyers maintain their own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IBM TradeLens failed.</a:t>
            </a:r>
            <a:r>
              <a:rPr sz="1600">
                <a:solidFill>
                  <a:srgbClr val="1A1D23"/>
                </a:solidFill>
                <a:latin typeface="Calibri"/>
              </a:rPr>
              <a:t> Forced global consensus when buyers legitimately have different views of which producers and auditors are trustworthy.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PoT fits.</a:t>
            </a:r>
            <a:r>
              <a:rPr sz="1600">
                <a:solidFill>
                  <a:srgbClr val="1A1D23"/>
                </a:solidFill>
                <a:latin typeface="Calibri"/>
              </a:rPr>
              <a:t> Product provenance = chain of signed attestations. Trustworthiness to a specific buyer = path in that buyer's trust graph.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Regional adaptation.</a:t>
            </a:r>
            <a:r>
              <a:rPr sz="1600">
                <a:solidFill>
                  <a:srgbClr val="1A1D23"/>
                </a:solidFill>
                <a:latin typeface="Calibri"/>
              </a:rPr>
              <a:t> US buyer trusts FDA and USDA. EU buyer trusts EFSA. Same provenance chain, different trust-graph weights.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Integrations.</a:t>
            </a:r>
            <a:r>
              <a:rPr sz="1600">
                <a:solidFill>
                  <a:srgbClr val="1A1D23"/>
                </a:solidFill>
                <a:latin typeface="Calibri"/>
              </a:rPr>
              <a:t> C2PA for media, Sigstore for software artifacts. Trust layer composes with existing verification standards.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6: identity as a trust-graph composite (DID + PoT)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W3C Decentralized Identifiers (DIDs) give you an identifier format and resolution standard.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They do not give you a trust graph.</a:t>
            </a:r>
            <a:r>
              <a:rPr sz="1600">
                <a:solidFill>
                  <a:srgbClr val="1A1D23"/>
                </a:solidFill>
                <a:latin typeface="Calibri"/>
              </a:rPr>
              <a:t> A DID resolves to a DID Document but tells you nothing about whether to trust that DID's claims.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complements DIDs.</a:t>
            </a:r>
            <a:r>
              <a:rPr sz="1600">
                <a:solidFill>
                  <a:srgbClr val="1A1D23"/>
                </a:solidFill>
                <a:latin typeface="Calibri"/>
              </a:rPr>
              <a:t> did:quidnug:c7e2d10000000001 resolves to a public key in the Quidnug identity registry. Trust graph wraps it with per-observer weights.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QDP-0023 DNS-anchored attestation.</a:t>
            </a:r>
            <a:r>
              <a:rPr sz="1600">
                <a:solidFill>
                  <a:srgbClr val="1A1D23"/>
                </a:solidFill>
                <a:latin typeface="Calibri"/>
              </a:rPr>
              <a:t> Binds DIDs to existing DNS trust roots for bootstrapping.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Cross-platform portable identity.</a:t>
            </a:r>
            <a:r>
              <a:rPr sz="1600">
                <a:solidFill>
                  <a:srgbClr val="1A1D23"/>
                </a:solidFill>
                <a:latin typeface="Calibri"/>
              </a:rPr>
              <a:t> Your DID resolves the same way everywhere. Your trust graph is per-observer.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Use case 7: where PoT is the wrong tool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Permissionless tokenized money.</a:t>
            </a:r>
            <a:r>
              <a:rPr sz="1600">
                <a:solidFill>
                  <a:srgbClr val="1A1D23"/>
                </a:solidFill>
                <a:latin typeface="Calibri"/>
              </a:rPr>
              <a:t> Observer divergence is unacceptable for double-spend prevention. Use Bitcoin or an L2.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Turing-complete smart contracts with global state.</a:t>
            </a:r>
            <a:r>
              <a:rPr sz="1600">
                <a:solidFill>
                  <a:srgbClr val="1A1D23"/>
                </a:solidFill>
                <a:latin typeface="Calibri"/>
              </a:rPr>
              <a:t> State must be identical for all observers. Use Ethereum PoS.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High-frequency trading on public order books.</a:t>
            </a:r>
            <a:r>
              <a:rPr sz="1600">
                <a:solidFill>
                  <a:srgbClr val="1A1D23"/>
                </a:solidFill>
                <a:latin typeface="Calibri"/>
              </a:rPr>
              <a:t> Sub-millisecond latency and MEV-resistant ordering. Use a centralized matching engine + on-chain settlement.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Adversarial voting with no authority.</a:t>
            </a:r>
            <a:r>
              <a:rPr sz="1600">
                <a:solidFill>
                  <a:srgbClr val="1A1D23"/>
                </a:solidFill>
                <a:latin typeface="Calibri"/>
              </a:rPr>
              <a:t> PoT assumes an authority can issue blind-signed ballots. For fully authority-less voting, use ZK-SNARKs (Helios, MACI).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Decentralized storage consensus (Filecoin).</a:t>
            </a:r>
            <a:r>
              <a:rPr sz="1600">
                <a:solidFill>
                  <a:srgbClr val="1A1D23"/>
                </a:solidFill>
                <a:latin typeface="Calibri"/>
              </a:rPr>
              <a:t> Requires economic commitments tied to storage. Use PoSt / PoRep.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PoT use case fit matrix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25880"/>
            <a:ext cx="1106424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800" i="1">
                <a:solidFill>
                  <a:srgbClr val="64748B"/>
                </a:solidFill>
                <a:latin typeface="Calibri"/>
              </a:rPr>
              <a:t>Green = PoT shines; red = use something else.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48640" y="210312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Reviews / reputation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Per-observer is the whole point. Huge win.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36720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4236720" y="210312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419600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Healthcare consent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Granular, revocable, audited. Clean fit.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24799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7924799" y="210312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107679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Supply chain provenance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7679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Bilateral trust, cross-border audit. Native fit.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548640" y="344424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31520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Interbank wires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20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Bilateral trust, ISO 20022, sub-second. Natural fit.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36720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4236720" y="344424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4419600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Elections (with blind sigs)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600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Verifiability + anonymity. Good fit with companion primitive.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24799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7924799" y="3444240"/>
            <a:ext cx="3550920" cy="164592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107679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Identity (with DID)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07679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Complementary to W3C DID. Natural layer.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8640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ectangle 30"/>
          <p:cNvSpPr/>
          <p:nvPr/>
        </p:nvSpPr>
        <p:spPr>
          <a:xfrm>
            <a:off x="548640" y="4785360"/>
            <a:ext cx="3550920" cy="164592"/>
          </a:xfrm>
          <a:prstGeom prst="rect">
            <a:avLst/>
          </a:prstGeom>
          <a:solidFill>
            <a:srgbClr val="FF46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31520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Permissionless money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1520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Observer divergence not OK. Wrong tool.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36720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4236720" y="4785360"/>
            <a:ext cx="3550920" cy="164592"/>
          </a:xfrm>
          <a:prstGeom prst="rect">
            <a:avLst/>
          </a:prstGeom>
          <a:solidFill>
            <a:srgbClr val="FF46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4419600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Turing-complete contracts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600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Needs global state. Wrong tool.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24799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Rectangle 38"/>
          <p:cNvSpPr/>
          <p:nvPr/>
        </p:nvSpPr>
        <p:spPr>
          <a:xfrm>
            <a:off x="7924799" y="4785360"/>
            <a:ext cx="3550920" cy="164592"/>
          </a:xfrm>
          <a:prstGeom prst="rect">
            <a:avLst/>
          </a:prstGeom>
          <a:solidFill>
            <a:srgbClr val="FF46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TextBox 39"/>
          <p:cNvSpPr txBox="1"/>
          <p:nvPr/>
        </p:nvSpPr>
        <p:spPr>
          <a:xfrm>
            <a:off x="8107679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High-frequency trading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07679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Sub-ms latency required. Wrong tool.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66 / 90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Benchmarks and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Hard numbers on throughput, latency, energy. Honest about limits.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Benchmark caveat before the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TPS comparisons are notoriously misleading.</a:t>
            </a:r>
            <a:r>
              <a:rPr sz="1600">
                <a:solidFill>
                  <a:srgbClr val="1A1D23"/>
                </a:solidFill>
                <a:latin typeface="Calibri"/>
              </a:rPr>
              <a:t> A signature-only transaction is cheap. A smart-contract call can cost 100x more.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Latency depends on network topology.</a:t>
            </a:r>
            <a:r>
              <a:rPr sz="1600">
                <a:solidFill>
                  <a:srgbClr val="1A1D23"/>
                </a:solidFill>
                <a:latin typeface="Calibri"/>
              </a:rPr>
              <a:t> BFT protocols shine on low-latency LANs and suffer across continents.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Energy depends on how you measure.</a:t>
            </a:r>
            <a:r>
              <a:rPr sz="1600">
                <a:solidFill>
                  <a:srgbClr val="1A1D23"/>
                </a:solidFill>
                <a:latin typeface="Calibri"/>
              </a:rPr>
              <a:t> Just the validators? The whole network? The manufacturing footprint of ASICs?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All numbers below assume simple signed transactions.</a:t>
            </a:r>
            <a:r>
              <a:rPr sz="1600">
                <a:solidFill>
                  <a:srgbClr val="1A1D23"/>
                </a:solidFill>
                <a:latin typeface="Calibri"/>
              </a:rPr>
              <a:t> Apples to apples, for the workload PoT is designed for.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Worst-case numbers for Quidnug come from its own tests/benchmarks/ directory.</a:t>
            </a:r>
            <a:r>
              <a:rPr sz="1600">
                <a:solidFill>
                  <a:srgbClr val="1A1D23"/>
                </a:solidFill>
                <a:latin typeface="Calibri"/>
              </a:rPr>
              <a:t> Best-case numbers for competing systems come from their marketing. The comparison is generous to competitors.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Throughput: where PoT 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Bitcoin PoW: 7 tx/s.</a:t>
            </a:r>
            <a:r>
              <a:rPr sz="1600">
                <a:solidFill>
                  <a:srgbClr val="1A1D23"/>
                </a:solidFill>
                <a:latin typeface="Calibri"/>
              </a:rPr>
              <a:t> This is not a benchmark; it is a protocol limit.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Ethereum L1: 15 tx/s. L2s push it higher at cost of complexity.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BFT family: 1,000 to 1,500 tx/s.</a:t>
            </a:r>
            <a:r>
              <a:rPr sz="1600">
                <a:solidFill>
                  <a:srgbClr val="1A1D23"/>
                </a:solidFill>
                <a:latin typeface="Calibri"/>
              </a:rPr>
              <a:t> Tendermint, HotStuff in production.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DAG family: 10,000+ tx/s.</a:t>
            </a:r>
            <a:r>
              <a:rPr sz="1600">
                <a:solidFill>
                  <a:srgbClr val="1A1D23"/>
                </a:solidFill>
                <a:latin typeface="Calibri"/>
              </a:rPr>
              <a:t> Hedera Hashgraph, Avalanche.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PoT per domain: ~5,000 tx/s measured.</a:t>
            </a:r>
            <a:r>
              <a:rPr sz="1600">
                <a:solidFill>
                  <a:srgbClr val="1A1D23"/>
                </a:solidFill>
                <a:latin typeface="Calibri"/>
              </a:rPr>
              <a:t> Scales horizontally via domain partitioning.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Per-domain is the right unit.</a:t>
            </a:r>
            <a:r>
              <a:rPr sz="1600">
                <a:solidFill>
                  <a:srgbClr val="1A1D23"/>
                </a:solidFill>
                <a:latin typeface="Calibri"/>
              </a:rPr>
              <a:t> Healthcare transactions do not compete with interbank wires for throughput in the same physical chain.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69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Byzantine Generals Problem (Lamport 1982)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Formalization of distributed agreement with adversaries.</a:t>
            </a:r>
            <a:r>
              <a:rPr sz="1600">
                <a:solidFill>
                  <a:srgbClr val="1A1D23"/>
                </a:solidFill>
                <a:latin typeface="Calibri"/>
              </a:rPr>
              <a:t> Lamport, Shostak, Pease: 'The Byzantine Generals Problem,' ACM TOPLAS 4(3), 1982.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setup.</a:t>
            </a:r>
            <a:r>
              <a:rPr sz="1600">
                <a:solidFill>
                  <a:srgbClr val="1A1D23"/>
                </a:solidFill>
                <a:latin typeface="Calibri"/>
              </a:rPr>
              <a:t> N processes, some of which are Byzantine (can send arbitrary messages). Can the honest processes agree on a common plan?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famous result.</a:t>
            </a:r>
            <a:r>
              <a:rPr sz="1600">
                <a:solidFill>
                  <a:srgbClr val="1A1D23"/>
                </a:solidFill>
                <a:latin typeface="Calibri"/>
              </a:rPr>
              <a:t> Deterministic synchronous BFT requires n &gt;= 3f+1 for f Byzantine faults with oral messages.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With signatures, tolerance improves to n &gt;= 2f+1.</a:t>
            </a:r>
            <a:r>
              <a:rPr sz="1600">
                <a:solidFill>
                  <a:srgbClr val="1A1D23"/>
                </a:solidFill>
                <a:latin typeface="Calibri"/>
              </a:rPr>
              <a:t> Because signed messages cannot be forged, fewer honest nodes are needed to outvote traitors.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result underlies every classical consensus protocol.</a:t>
            </a:r>
            <a:r>
              <a:rPr sz="1600">
                <a:solidFill>
                  <a:srgbClr val="1A1D23"/>
                </a:solidFill>
                <a:latin typeface="Calibri"/>
              </a:rPr>
              <a:t> PBFT, Tendermint, HotStuff, Algorand all trace back to this paper.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Finality: where PoT shines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Bitcoin PoW: 1 hour (6 confirmations).</a:t>
            </a:r>
            <a:r>
              <a:rPr sz="1600">
                <a:solidFill>
                  <a:srgbClr val="1A1D23"/>
                </a:solidFill>
                <a:latin typeface="Calibri"/>
              </a:rPr>
              <a:t> Probabilistic, not deterministic.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Ethereum PoS: 12.8 minutes (2 epochs).</a:t>
            </a:r>
            <a:r>
              <a:rPr sz="1600">
                <a:solidFill>
                  <a:srgbClr val="1A1D23"/>
                </a:solidFill>
                <a:latin typeface="Calibri"/>
              </a:rPr>
              <a:t> Economic finality, can revert under specific attacker scenarios.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Tendermint, HotStuff: 1 to 3 seconds.</a:t>
            </a:r>
            <a:r>
              <a:rPr sz="1600">
                <a:solidFill>
                  <a:srgbClr val="1A1D23"/>
                </a:solidFill>
                <a:latin typeface="Calibri"/>
              </a:rPr>
              <a:t> Deterministic BFT finality.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PoT: block interval (default 60s, configurable).</a:t>
            </a:r>
            <a:r>
              <a:rPr sz="1600">
                <a:solidFill>
                  <a:srgbClr val="1A1D23"/>
                </a:solidFill>
                <a:latin typeface="Calibri"/>
              </a:rPr>
              <a:t> Deterministic per signed transaction; block interval is for ordering.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Critical distinction.</a:t>
            </a:r>
            <a:r>
              <a:rPr sz="1600">
                <a:solidFill>
                  <a:srgbClr val="1A1D23"/>
                </a:solidFill>
                <a:latin typeface="Calibri"/>
              </a:rPr>
              <a:t> Quidnug individual transactions are final at signature time. Blocks provide ordering; they do not provide validity.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70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Energy: where PoT wins outright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Bitcoin PoW: ~10 MJ per transaction.</a:t>
            </a:r>
            <a:r>
              <a:rPr sz="1600">
                <a:solidFill>
                  <a:srgbClr val="1A1D23"/>
                </a:solidFill>
                <a:latin typeface="Calibri"/>
              </a:rPr>
              <a:t> Literally burning a gallon of gasoline for every wire transfer equivalent.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Ethereum PoS post-merge: ~0.2 J per transaction.</a:t>
            </a:r>
            <a:r>
              <a:rPr sz="1600">
                <a:solidFill>
                  <a:srgbClr val="1A1D23"/>
                </a:solidFill>
                <a:latin typeface="Calibri"/>
              </a:rPr>
              <a:t> Genuinely low.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BFT: ~0.004 J per transaction.</a:t>
            </a:r>
            <a:r>
              <a:rPr sz="1600">
                <a:solidFill>
                  <a:srgbClr val="1A1D23"/>
                </a:solidFill>
                <a:latin typeface="Calibri"/>
              </a:rPr>
              <a:t> Tendermint, HotStuff. Dominated by network I/O.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PoT: ~0.005 J per transaction.</a:t>
            </a:r>
            <a:r>
              <a:rPr sz="1600">
                <a:solidFill>
                  <a:srgbClr val="1A1D23"/>
                </a:solidFill>
                <a:latin typeface="Calibri"/>
              </a:rPr>
              <a:t> Commodity hardware, ECDSA signature verify, gossip. Effectively in the noise.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Real-world context.</a:t>
            </a:r>
            <a:r>
              <a:rPr sz="1600">
                <a:solidFill>
                  <a:srgbClr val="1A1D23"/>
                </a:solidFill>
                <a:latin typeface="Calibri"/>
              </a:rPr>
              <a:t> Sending a WhatsApp message costs more energy than a Quidnug trust-query. Bitcoin tx costs more than a cross-Atlantic flight per passenger, per tx.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Decision tree: which consensus mechanism?</a:t>
            </a:r>
          </a:p>
        </p:txBody>
      </p:sp>
      <p:pic>
        <p:nvPicPr>
          <p:cNvPr id="5" name="Picture 4" descr="chart_deci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85" y="1828800"/>
            <a:ext cx="803972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217920"/>
            <a:ext cx="1106424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ctr">
              <a:defRPr>
                <a:solidFill>
                  <a:srgbClr val="64748B"/>
                </a:solidFill>
              </a:defRPr>
            </a:pPr>
            <a:r>
              <a:rPr sz="1000" b="0" i="1">
                <a:solidFill>
                  <a:srgbClr val="64748B"/>
                </a:solidFill>
                <a:latin typeface="Calibri"/>
              </a:rPr>
              <a:t>Start top-left. Follow the branches. Most real-world applications land on Kafka or PoT.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72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1: no bootstrap from strangers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PoW and PoS allow strangers to contribute immediately.</a:t>
            </a:r>
            <a:r>
              <a:rPr sz="1600">
                <a:solidFill>
                  <a:srgbClr val="1A1D23"/>
                </a:solidFill>
                <a:latin typeface="Calibri"/>
              </a:rPr>
              <a:t> Run a miner or validator, earn a stake.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requires someone to trust you first.</a:t>
            </a:r>
            <a:r>
              <a:rPr sz="1600">
                <a:solidFill>
                  <a:srgbClr val="1A1D23"/>
                </a:solidFill>
                <a:latin typeface="Calibri"/>
              </a:rPr>
              <a:t> A brand-new quid with zero trust edges is invisible.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a feature for most applications.</a:t>
            </a:r>
            <a:r>
              <a:rPr sz="1600">
                <a:solidFill>
                  <a:srgbClr val="1A1D23"/>
                </a:solidFill>
                <a:latin typeface="Calibri"/>
              </a:rPr>
              <a:t> No anonymous Sybil flooding.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It is a hard blocker for some applications.</a:t>
            </a:r>
            <a:r>
              <a:rPr sz="1600">
                <a:solidFill>
                  <a:srgbClr val="1A1D23"/>
                </a:solidFill>
                <a:latin typeface="Calibri"/>
              </a:rPr>
              <a:t> Permissionless anonymous participation cannot be provided.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Mitigations.</a:t>
            </a:r>
            <a:r>
              <a:rPr sz="1600">
                <a:solidFill>
                  <a:srgbClr val="1A1D23"/>
                </a:solidFill>
                <a:latin typeface="Calibri"/>
              </a:rPr>
              <a:t> OIDC bridge + operator-attested identity; DNS-anchored attestation (QDP-0023); reputation graduation over time via QDP-0016.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2: observer divergence isn't always a feature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Some applications require global agreement.</a:t>
            </a:r>
            <a:r>
              <a:rPr sz="1600">
                <a:solidFill>
                  <a:srgbClr val="1A1D23"/>
                </a:solidFill>
                <a:latin typeface="Calibri"/>
              </a:rPr>
              <a:t> A reviewer suspended for fraud should probably be un-trustworthy to every observer.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allows divergence.</a:t>
            </a:r>
            <a:r>
              <a:rPr sz="1600">
                <a:solidFill>
                  <a:srgbClr val="1A1D23"/>
                </a:solidFill>
                <a:latin typeface="Calibri"/>
              </a:rPr>
              <a:t> Observers who have not received the revocation see the old state.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Mitigations.</a:t>
            </a:r>
            <a:r>
              <a:rPr sz="1600">
                <a:solidFill>
                  <a:srgbClr val="1A1D23"/>
                </a:solidFill>
                <a:latin typeface="Calibri"/>
              </a:rPr>
              <a:t> QDP-0015 moderation (structural suppression), QDP-0018 audit logs, federation-wide gossip of consensus signals.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Social convention, not protocol guarantee.</a:t>
            </a:r>
            <a:r>
              <a:rPr sz="1600">
                <a:solidFill>
                  <a:srgbClr val="1A1D23"/>
                </a:solidFill>
                <a:latin typeface="Calibri"/>
              </a:rPr>
              <a:t> The operator who claims to honor moderation is incentivized to maintain consistency with peers.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This is the same problem as real-world trust.</a:t>
            </a:r>
            <a:r>
              <a:rPr sz="1600">
                <a:solidFill>
                  <a:srgbClr val="1A1D23"/>
                </a:solidFill>
                <a:latin typeface="Calibri"/>
              </a:rPr>
              <a:t> Reputation really is subjective. PoT acknowledges that; global consensus pretends it is 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3: no smart contracts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Ethereum's EVM is a general computational substrate.</a:t>
            </a:r>
            <a:r>
              <a:rPr sz="1600">
                <a:solidFill>
                  <a:srgbClr val="1A1D23"/>
                </a:solidFill>
                <a:latin typeface="Calibri"/>
              </a:rPr>
              <a:t> Quidnug does not try to replicate it.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If you need turing-complete on-chain logic.</a:t>
            </a:r>
            <a:r>
              <a:rPr sz="1600">
                <a:solidFill>
                  <a:srgbClr val="1A1D23"/>
                </a:solidFill>
                <a:latin typeface="Calibri"/>
              </a:rPr>
              <a:t> Use Ethereum or a similar smart-contract platform.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handles signed messages with structured payloads.</a:t>
            </a:r>
            <a:r>
              <a:rPr sz="1600">
                <a:solidFill>
                  <a:srgbClr val="1A1D23"/>
                </a:solidFill>
                <a:latin typeface="Calibri"/>
              </a:rPr>
              <a:t> For most non-money applications, that is what the application actually needs.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Integration path.</a:t>
            </a:r>
            <a:r>
              <a:rPr sz="1600">
                <a:solidFill>
                  <a:srgbClr val="1A1D23"/>
                </a:solidFill>
                <a:latin typeface="Calibri"/>
              </a:rPr>
              <a:t> Quidnug's Chainlink External Adapter lets on-chain contracts query Quidnug trust scores. Best of both worlds where both are needed.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Dogma-free recommendation.</a:t>
            </a:r>
            <a:r>
              <a:rPr sz="1600">
                <a:solidFill>
                  <a:srgbClr val="1A1D23"/>
                </a:solidFill>
                <a:latin typeface="Calibri"/>
              </a:rPr>
              <a:t> Use the right tool. EVM for Uniswap. Quidnug for consent management. There is no free lunch and no single substrate fits 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Honest tradeoff 4: mathematical maturity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PoW has been formally analyzed for 17 years.</a:t>
            </a:r>
            <a:r>
              <a:rPr sz="1600">
                <a:solidFill>
                  <a:srgbClr val="1A1D23"/>
                </a:solidFill>
                <a:latin typeface="Calibri"/>
              </a:rPr>
              <a:t> PBFT for 25 years. HotStuff, Algorand, Ouroboros have peer-reviewed security proofs.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PoT as Quidnug implements is newer.</a:t>
            </a:r>
            <a:r>
              <a:rPr sz="1600">
                <a:solidFill>
                  <a:srgbClr val="1A1D23"/>
                </a:solidFill>
                <a:latin typeface="Calibri"/>
              </a:rPr>
              <a:t> Primitives are mature (signatures, trust graphs, append-only logs). The specific combination has less formal scrutiny.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Ongoing formal work.</a:t>
            </a:r>
            <a:r>
              <a:rPr sz="1600">
                <a:solidFill>
                  <a:srgbClr val="1A1D23"/>
                </a:solidFill>
                <a:latin typeface="Calibri"/>
              </a:rPr>
              <a:t> Relational trust's correctness properties are under external formal review. Peer-reviewed writeup targeted for 2026-Q4.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Caution on high-stakes financial applications.</a:t>
            </a:r>
            <a:r>
              <a:rPr sz="1600">
                <a:solidFill>
                  <a:srgbClr val="1A1D23"/>
                </a:solidFill>
                <a:latin typeface="Calibri"/>
              </a:rPr>
              <a:t> For money movement, wait for formal verification. For reputation, consent, supply chain: the primitives are mature enough today.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Review and critique welcome.</a:t>
            </a:r>
            <a:r>
              <a:rPr sz="1600">
                <a:solidFill>
                  <a:srgbClr val="1A1D23"/>
                </a:solidFill>
                <a:latin typeface="Calibri"/>
              </a:rPr>
              <a:t> github.com/quidnug/quidnug Discussions tab or any peer-reviewed venue.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takeaway in one sentence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If your application does not need every observer to agree on the same state, you do not need a blockchain. You need signed data, a trust graph, and a protocol that composes them.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The takeaway in one sentence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760720"/>
            <a:ext cx="12191695" cy="7315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3657600" cy="9144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800" b="1" i="0">
                <a:solidFill>
                  <a:srgbClr val="00D4A8"/>
                </a:solidFill>
                <a:latin typeface="Calibri"/>
              </a:rPr>
              <a:t>Section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468880"/>
            <a:ext cx="10698480" cy="18288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400" b="1">
                <a:solidFill>
                  <a:srgbClr val="FFFFFF"/>
                </a:solidFill>
                <a:latin typeface="Calibri"/>
              </a:rPr>
              <a:t>Decision Framework + Closing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69848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2000" i="0">
                <a:solidFill>
                  <a:srgbClr val="C3EFE3"/>
                </a:solidFill>
                <a:latin typeface="Calibri"/>
              </a:rPr>
              <a:t>Summary, takeaways,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78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A three-question decision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Question 1. Is the primary value tokenized?</a:t>
            </a:r>
            <a:r>
              <a:rPr sz="1600">
                <a:solidFill>
                  <a:srgbClr val="1A1D23"/>
                </a:solidFill>
                <a:latin typeface="Calibri"/>
              </a:rPr>
              <a:t> If yes (money, NFTs, staking), you likely need global consensus. PoW or PoS.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Question 2. Do all observers need identical state?</a:t>
            </a:r>
            <a:r>
              <a:rPr sz="1600">
                <a:solidFill>
                  <a:srgbClr val="1A1D23"/>
                </a:solidFill>
                <a:latin typeface="Calibri"/>
              </a:rPr>
              <a:t> If yes (settlement finality, regulatory uniform reporting), you need global consensus. BFT or PoS.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Question 3. Is this fundamentally about trust?</a:t>
            </a:r>
            <a:r>
              <a:rPr sz="1600">
                <a:solidFill>
                  <a:srgbClr val="1A1D23"/>
                </a:solidFill>
                <a:latin typeface="Calibri"/>
              </a:rPr>
              <a:t> If yes (reviews, consent, provenance, identity, attestations), PoT is the natural fit.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Most real-world systems.</a:t>
            </a:r>
            <a:r>
              <a:rPr sz="1600">
                <a:solidFill>
                  <a:srgbClr val="1A1D23"/>
                </a:solidFill>
                <a:latin typeface="Calibri"/>
              </a:rPr>
              <a:t> Answer no/no/yes. The default choice should be PoT, not a blockchain.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Honest recommendation.</a:t>
            </a:r>
            <a:r>
              <a:rPr sz="1600">
                <a:solidFill>
                  <a:srgbClr val="1A1D23"/>
                </a:solidFill>
                <a:latin typeface="Calibri"/>
              </a:rPr>
              <a:t> Do not pick a substrate before answering these three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79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FLP impossibility (1985)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Fischer, Lynch, Paterson: 'Impossibility of Distributed Consensus with One Faulty Process,' Journal of the ACM, 1985.</a:t>
            </a:r>
            <a:r>
              <a:rPr sz="1600">
                <a:solidFill>
                  <a:srgbClr val="1A1D23"/>
                </a:solidFill>
                <a:latin typeface="Calibri"/>
              </a:rPr>
              <a:t/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The result in one sentence.</a:t>
            </a:r>
            <a:r>
              <a:rPr sz="1600">
                <a:solidFill>
                  <a:srgbClr val="1A1D23"/>
                </a:solidFill>
                <a:latin typeface="Calibri"/>
              </a:rPr>
              <a:t> No deterministic consensus protocol can tolerate even a single crash failure in a fully asynchronous system.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Why it matters.</a:t>
            </a:r>
            <a:r>
              <a:rPr sz="1600">
                <a:solidFill>
                  <a:srgbClr val="1A1D23"/>
                </a:solidFill>
                <a:latin typeface="Calibri"/>
              </a:rPr>
              <a:t> Any real-world consensus protocol must relax one of the three FLP assumptions: determinism, async messaging, or crash tolerance.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PoW relaxes determinism.</a:t>
            </a:r>
            <a:r>
              <a:rPr sz="1600">
                <a:solidFill>
                  <a:srgbClr val="1A1D23"/>
                </a:solidFill>
                <a:latin typeface="Calibri"/>
              </a:rPr>
              <a:t> Nakamoto consensus is probabilistic; finality is statistical.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PBFT-family protocols relax async.</a:t>
            </a:r>
            <a:r>
              <a:rPr sz="1600">
                <a:solidFill>
                  <a:srgbClr val="1A1D23"/>
                </a:solidFill>
                <a:latin typeface="Calibri"/>
              </a:rPr>
              <a:t> They assume partial synchrony with timeouts.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Proof of Trust relaxes global agreement.</a:t>
            </a:r>
            <a:r>
              <a:rPr sz="1600">
                <a:solidFill>
                  <a:srgbClr val="1A1D23"/>
                </a:solidFill>
                <a:latin typeface="Calibri"/>
              </a:rPr>
              <a:t> Each observer can maintain their own view. Divergence is acceptable.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Recommendations by use case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48640" y="2103120"/>
            <a:ext cx="3550920" cy="164592"/>
          </a:xfrm>
          <a:prstGeom prst="rect">
            <a:avLst/>
          </a:prstGeom>
          <a:solidFill>
            <a:srgbClr val="FF46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Global 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Bitcoin, or Ethereum L2s.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36720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4236720" y="2103120"/>
            <a:ext cx="3550920" cy="164592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19600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Smart contracts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Ethereum, Solana, Sui.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24799" y="210312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7924799" y="2103120"/>
            <a:ext cx="3550920" cy="164592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07679" y="2377439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Permissioned DeFi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7679" y="288036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Tendermint, HotStuff.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48640" y="3444240"/>
            <a:ext cx="3550920" cy="164592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31520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Enterprise data sharing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Kafka or streaming DB.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36720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4236720" y="3444240"/>
            <a:ext cx="3550920" cy="16459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419600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Review systems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PoT (Quidnug).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24799" y="344424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7924799" y="3444240"/>
            <a:ext cx="3550920" cy="16459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107679" y="371856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Consent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7679" y="422148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PoT (Quidnug).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ectangle 29"/>
          <p:cNvSpPr/>
          <p:nvPr/>
        </p:nvSpPr>
        <p:spPr>
          <a:xfrm>
            <a:off x="548640" y="4785360"/>
            <a:ext cx="3550920" cy="16459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31520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Supply chain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520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PoT + Sigstore / C2PA.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36720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4236720" y="4785360"/>
            <a:ext cx="3550920" cy="16459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4419600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Identity attestation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9600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DIDs + PoT.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24799" y="4785360"/>
            <a:ext cx="3550920" cy="120396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Rectangle 37"/>
          <p:cNvSpPr/>
          <p:nvPr/>
        </p:nvSpPr>
        <p:spPr>
          <a:xfrm>
            <a:off x="7924799" y="4785360"/>
            <a:ext cx="3550920" cy="164592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8107679" y="5059680"/>
            <a:ext cx="3185160" cy="4572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1500" b="1" i="0">
                <a:solidFill>
                  <a:srgbClr val="1A1D23"/>
                </a:solidFill>
                <a:latin typeface="Calibri"/>
              </a:rPr>
              <a:t>Elections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7679" y="5562600"/>
            <a:ext cx="3185160" cy="33528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150" b="0" i="0">
                <a:solidFill>
                  <a:srgbClr val="64748B"/>
                </a:solidFill>
                <a:latin typeface="Calibri"/>
              </a:rPr>
              <a:t>PoT + blind signatures.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80 / 90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this talk argued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1. Global consensus solves a narrow problem (money).</a:t>
            </a:r>
            <a:r>
              <a:rPr sz="1600">
                <a:solidFill>
                  <a:srgbClr val="1A1D23"/>
                </a:solidFill>
                <a:latin typeface="Calibri"/>
              </a:rPr>
              <a:t> It was never meant as a universal distributed-systems primitive.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2. FLP + CAP say any design is a choice.</a:t>
            </a:r>
            <a:r>
              <a:rPr sz="1600">
                <a:solidFill>
                  <a:srgbClr val="1A1D23"/>
                </a:solidFill>
                <a:latin typeface="Calibri"/>
              </a:rPr>
              <a:t> Nakamoto chose availability. BFT chose consistency. PoT chose per-observer truth.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3. Relational trust has clean mathematical properties.</a:t>
            </a:r>
            <a:r>
              <a:rPr sz="1600">
                <a:solidFill>
                  <a:srgbClr val="1A1D23"/>
                </a:solidFill>
                <a:latin typeface="Calibri"/>
              </a:rPr>
              <a:t> Monotonic decay, structural Sybil resistance, bounded computation, convergence under honest majority.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4. The cost of PoT is low.</a:t>
            </a:r>
            <a:r>
              <a:rPr sz="1600">
                <a:solidFill>
                  <a:srgbClr val="1A1D23"/>
                </a:solidFill>
                <a:latin typeface="Calibri"/>
              </a:rPr>
              <a:t> 200 microseconds per trust query, zero energy above commodity compute.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5. The benefit is large.</a:t>
            </a:r>
            <a:r>
              <a:rPr sz="1600">
                <a:solidFill>
                  <a:srgbClr val="1A1D23"/>
                </a:solidFill>
                <a:latin typeface="Calibri"/>
              </a:rPr>
              <a:t> Most real-world trust problems are relational, not global. The substrate should match.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81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to do Monday morning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Audit your application's identity and trust assumptions.</a:t>
            </a:r>
            <a:r>
              <a:rPr sz="1600">
                <a:solidFill>
                  <a:srgbClr val="1A1D23"/>
                </a:solidFill>
                <a:latin typeface="Calibri"/>
              </a:rPr>
              <a:t> Is there a single 'trust score' for each entity? Why?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Read the Greshake 2023 and Ioannidis 2005 papers.</a:t>
            </a:r>
            <a:r>
              <a:rPr sz="1600">
                <a:solidFill>
                  <a:srgbClr val="1A1D23"/>
                </a:solidFill>
                <a:latin typeface="Calibri"/>
              </a:rPr>
              <a:t> They set up the indirect-injection and reproducibility failure modes that motivate rethinking this layer.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Prototype a Quidnug consortium for one domain.</a:t>
            </a:r>
            <a:r>
              <a:rPr sz="1600">
                <a:solidFill>
                  <a:srgbClr val="1A1D23"/>
                </a:solidFill>
                <a:latin typeface="Calibri"/>
              </a:rPr>
              <a:t> Reviews, consent, supply-chain attestation: pick the one that fits your application's pain point.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Benchmark.</a:t>
            </a:r>
            <a:r>
              <a:rPr sz="1600">
                <a:solidFill>
                  <a:srgbClr val="1A1D23"/>
                </a:solidFill>
                <a:latin typeface="Calibri"/>
              </a:rPr>
              <a:t> Quidnug ships with tests/benchmarks/ and reference nodes in deploy/. Stand up a 3-node local cluster in an afternoon.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Contribute back if it works.</a:t>
            </a:r>
            <a:r>
              <a:rPr sz="1600">
                <a:solidFill>
                  <a:srgbClr val="1A1D23"/>
                </a:solidFill>
                <a:latin typeface="Calibri"/>
              </a:rPr>
              <a:t> github.com/quidnug/quidnug accepts QDPs via PR. Every added use case benefits the ecosystem.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82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this protocol does not solve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Money movement between untrusting strangers.</a:t>
            </a:r>
            <a:r>
              <a:rPr sz="1600">
                <a:solidFill>
                  <a:srgbClr val="1A1D23"/>
                </a:solidFill>
                <a:latin typeface="Calibri"/>
              </a:rPr>
              <a:t> That remains PoW's job. Bitcoin is fine.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Compromised root operators.</a:t>
            </a:r>
            <a:r>
              <a:rPr sz="1600">
                <a:solidFill>
                  <a:srgbClr val="1A1D23"/>
                </a:solidFill>
                <a:latin typeface="Calibri"/>
              </a:rPr>
              <a:t> If the seed-operator key is hostile, cryptographic defense cannot compensate. Social trust is the root.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Social engineering on humans.</a:t>
            </a:r>
            <a:r>
              <a:rPr sz="1600">
                <a:solidFill>
                  <a:srgbClr val="1A1D23"/>
                </a:solidFill>
                <a:latin typeface="Calibri"/>
              </a:rPr>
              <a:t> If Alice signs a malicious trust edge, PoT dutifully records her intent. Garbage in, garbage out.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Quantum cryptographic compromise.</a:t>
            </a:r>
            <a:r>
              <a:rPr sz="1600">
                <a:solidFill>
                  <a:srgbClr val="1A1D23"/>
                </a:solidFill>
                <a:latin typeface="Calibri"/>
              </a:rPr>
              <a:t> ECDSA P-256 will not survive a large quantum computer. Migration via QDP-0020 protocol versioning is planned.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Fundamental physical impossibilities.</a:t>
            </a:r>
            <a:r>
              <a:rPr sz="1600">
                <a:solidFill>
                  <a:srgbClr val="1A1D23"/>
                </a:solidFill>
                <a:latin typeface="Calibri"/>
              </a:rPr>
              <a:t> CAP is still a theorem. FLP is still a theorem. PoT is a choice within those constraints, not a magical bypass.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83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What comes next for Quidnug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Phases 2-6 of existing QDPs.</a:t>
            </a:r>
            <a:r>
              <a:rPr sz="1600">
                <a:solidFill>
                  <a:srgbClr val="1A1D23"/>
                </a:solidFill>
                <a:latin typeface="Calibri"/>
              </a:rPr>
              <a:t> Moderation CLI, DSR auto-fulfill, PoW challenges, governance transactions, AUDIT_ANCHOR events, reputation graduation.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Formal verification.</a:t>
            </a:r>
            <a:r>
              <a:rPr sz="1600">
                <a:solidFill>
                  <a:srgbClr val="1A1D23"/>
                </a:solidFill>
                <a:latin typeface="Calibri"/>
              </a:rPr>
              <a:t> Peer-reviewed proofs of the relational-trust properties we walked in Section 5. Target: late 2026.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Client SDK maturity.</a:t>
            </a:r>
            <a:r>
              <a:rPr sz="1600">
                <a:solidFill>
                  <a:srgbClr val="1A1D23"/>
                </a:solidFill>
                <a:latin typeface="Calibri"/>
              </a:rPr>
              <a:t> Python and Go are battle-tested. TypeScript, Rust, Java, .NET coming up to parity.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Integrations.</a:t>
            </a:r>
            <a:r>
              <a:rPr sz="1600">
                <a:solidFill>
                  <a:srgbClr val="1A1D23"/>
                </a:solidFill>
                <a:latin typeface="Calibri"/>
              </a:rPr>
              <a:t> Chainlink, Sigstore, C2PA, HL7 FHIR, ISO 20022, Schema.org are shipped. Next: Kafka, OpenTelemetry.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Network effects.</a:t>
            </a:r>
            <a:r>
              <a:rPr sz="1600">
                <a:solidFill>
                  <a:srgbClr val="1A1D23"/>
                </a:solidFill>
                <a:latin typeface="Calibri"/>
              </a:rPr>
              <a:t> Each use case adoption strengthens the shared trust graph. Reviews help interbank wires. Attestations help consent.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84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How to get involved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Read the blog post this deck is based on.</a:t>
            </a:r>
            <a:r>
              <a:rPr sz="1600">
                <a:solidFill>
                  <a:srgbClr val="1A1D23"/>
                </a:solidFill>
                <a:latin typeface="Calibri"/>
              </a:rPr>
              <a:t> blogs/2026-04-20-proof-of-trust-vs-consensus-mechanisms.md at the Quidnug repo.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Run a local node.</a:t>
            </a:r>
            <a:r>
              <a:rPr sz="1600">
                <a:solidFill>
                  <a:srgbClr val="1A1D23"/>
                </a:solidFill>
                <a:latin typeface="Calibri"/>
              </a:rPr>
              <a:t> docker-compose up in deploy/docker/ gives you a 3-node cluster with IPFS and Prometheus in 5 minutes.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Propose a QDP.</a:t>
            </a:r>
            <a:r>
              <a:rPr sz="1600">
                <a:solidFill>
                  <a:srgbClr val="1A1D23"/>
                </a:solidFill>
                <a:latin typeface="Calibri"/>
              </a:rPr>
              <a:t> The protocol is extensible. New primitives land via the QDP process in docs/design/.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Integrate with your stack.</a:t>
            </a:r>
            <a:r>
              <a:rPr sz="1600">
                <a:solidFill>
                  <a:srgbClr val="1A1D23"/>
                </a:solidFill>
                <a:latin typeface="Calibri"/>
              </a:rPr>
              <a:t> Client SDKs in Python, Go, TS, Rust. Docs at quidnug.com/docs.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Critique the math.</a:t>
            </a:r>
            <a:r>
              <a:rPr sz="1600">
                <a:solidFill>
                  <a:srgbClr val="1A1D23"/>
                </a:solidFill>
                <a:latin typeface="Calibri"/>
              </a:rPr>
              <a:t> Section 5's proofs are in the repo. Find a flaw, open an issue, get credited.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85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Common objections, briefly answered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'Sounds like PGP Web of Trust, which failed.'</a:t>
            </a:r>
            <a:r>
              <a:rPr sz="1600">
                <a:solidFill>
                  <a:srgbClr val="1A1D23"/>
                </a:solidFill>
                <a:latin typeface="Calibri"/>
              </a:rPr>
              <a:t> Correct lineage. PoT fixes PGP's three failure modes: no decay, no scoping, no revocation.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'Without global consensus, I can't trust the state.'</a:t>
            </a:r>
            <a:r>
              <a:rPr sz="1600">
                <a:solidFill>
                  <a:srgbClr val="1A1D23"/>
                </a:solidFill>
                <a:latin typeface="Calibri"/>
              </a:rPr>
              <a:t> You can; you trust the state to the degree you trust the validators. That is what real trust looks like.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'This sounds slow.'</a:t>
            </a:r>
            <a:r>
              <a:rPr sz="1600">
                <a:solidFill>
                  <a:srgbClr val="1A1D23"/>
                </a:solidFill>
                <a:latin typeface="Calibri"/>
              </a:rPr>
              <a:t> 200 microseconds per query on a laptop. You are already using slower infrastructure.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'This sounds complex.'</a:t>
            </a:r>
            <a:r>
              <a:rPr sz="1600">
                <a:solidFill>
                  <a:srgbClr val="1A1D23"/>
                </a:solidFill>
                <a:latin typeface="Calibri"/>
              </a:rPr>
              <a:t> ECDSA signatures + a graph walk. Less complex than EVM or PBFT. Try the reference implementation.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'It cannot replace Bitcoin.'</a:t>
            </a:r>
            <a:r>
              <a:rPr sz="1600">
                <a:solidFill>
                  <a:srgbClr val="1A1D23"/>
                </a:solidFill>
                <a:latin typeface="Calibri"/>
              </a:rPr>
              <a:t> Correct. We do not want it to. Bitcoin is fine for Bitcoin's use case.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86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One-line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11680"/>
            <a:ext cx="914400" cy="914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00D4A8"/>
                </a:solidFill>
              </a:defRPr>
            </a:pPr>
            <a:r>
              <a:rPr sz="9600">
                <a:solidFill>
                  <a:srgbClr val="00D4A8"/>
                </a:solidFill>
                <a:latin typeface="Calibri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377440"/>
            <a:ext cx="9875520" cy="2743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>
              <a:defRPr>
                <a:solidFill>
                  <a:srgbClr val="1A1D23"/>
                </a:solidFill>
              </a:defRPr>
            </a:pPr>
            <a:r>
              <a:rPr sz="2400" i="1">
                <a:solidFill>
                  <a:srgbClr val="1A1D23"/>
                </a:solidFill>
                <a:latin typeface="Calibri"/>
              </a:rPr>
              <a:t>The default assumption that every distributed system needs global consensus is wrong.</a:t>
            </a:r>
          </a:p>
          <a:p>
            <a:pPr>
              <a:spcBef>
                <a:spcPts val="1600"/>
              </a:spcBef>
              <a:defRPr>
                <a:solidFill>
                  <a:srgbClr val="64748B"/>
                </a:solidFill>
              </a:defRPr>
            </a:pPr>
            <a:r>
              <a:rPr sz="1400">
                <a:solidFill>
                  <a:srgbClr val="64748B"/>
                </a:solidFill>
                <a:latin typeface="Calibri"/>
              </a:rPr>
              <a:t>— If you remember one line from this deck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87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References and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Lamport, Shostak, Pease (1982). Byzantine Generals.</a:t>
            </a:r>
            <a:r>
              <a:rPr sz="1600">
                <a:solidFill>
                  <a:srgbClr val="1A1D23"/>
                </a:solidFill>
                <a:latin typeface="Calibri"/>
              </a:rPr>
              <a:t> ACM TOPLAS 4(3).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Fischer, Lynch, Paterson (1985). Impossibility of Async Consensus.</a:t>
            </a:r>
            <a:r>
              <a:rPr sz="1600">
                <a:solidFill>
                  <a:srgbClr val="1A1D23"/>
                </a:solidFill>
                <a:latin typeface="Calibri"/>
              </a:rPr>
              <a:t> JACM 32(2).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Castro and Liskov (1999). Practical Byzantine Fault Tolerance.</a:t>
            </a:r>
            <a:r>
              <a:rPr sz="1600">
                <a:solidFill>
                  <a:srgbClr val="1A1D23"/>
                </a:solidFill>
                <a:latin typeface="Calibri"/>
              </a:rPr>
              <a:t> OSDI '99.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Nakamoto (2008). Bitcoin: A Peer-to-Peer Electronic Cash System.</a:t>
            </a:r>
            <a:r>
              <a:rPr sz="1600">
                <a:solidFill>
                  <a:srgbClr val="1A1D23"/>
                </a:solidFill>
                <a:latin typeface="Calibri"/>
              </a:rPr>
              <a:t> bitcoin.org/bitcoin.pdf.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Eyal, Sirer (2014). Majority is Not Enough: Bitcoin Mining is Vulnerable.</a:t>
            </a:r>
            <a:r>
              <a:rPr sz="1600">
                <a:solidFill>
                  <a:srgbClr val="1A1D23"/>
                </a:solidFill>
                <a:latin typeface="Calibri"/>
              </a:rPr>
              <a:t> FC 2014.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Gencer et al. (2018). Decentralization in Bitcoin and Ethereum Networks.</a:t>
            </a:r>
            <a:r>
              <a:rPr sz="1600">
                <a:solidFill>
                  <a:srgbClr val="1A1D23"/>
                </a:solidFill>
                <a:latin typeface="Calibri"/>
              </a:rPr>
              <a:t> FC 2018.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Daian et al. (2020). Flash Boys 2.0.</a:t>
            </a:r>
            <a:r>
              <a:rPr sz="1600">
                <a:solidFill>
                  <a:srgbClr val="1A1D23"/>
                </a:solidFill>
                <a:latin typeface="Calibri"/>
              </a:rPr>
              <a:t> IEEE S&amp;P 2020.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Cambridge CBECI. Bitcoin Electricity Consumption Index.</a:t>
            </a:r>
            <a:r>
              <a:rPr sz="1600">
                <a:solidFill>
                  <a:srgbClr val="1A1D23"/>
                </a:solidFill>
                <a:latin typeface="Calibri"/>
              </a:rPr>
              <a:t> ccaf.io/cbeci.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88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More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1064240" cy="4114800"/>
          </a:xfrm>
          <a:prstGeom prst="rect">
            <a:avLst/>
          </a:prstGeom>
          <a:noFill/>
        </p:spPr>
        <p:txBody>
          <a:bodyPr wrap="square" rIns="0" tIns="0" bIns="0">
            <a:spAutoFit/>
          </a:bodyPr>
          <a:lstStyle/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Mazieres (2015). Stellar Consensus Protocol.</a:t>
            </a:r>
            <a:r>
              <a:rPr sz="1600">
                <a:solidFill>
                  <a:srgbClr val="1A1D23"/>
                </a:solidFill>
                <a:latin typeface="Calibri"/>
              </a:rPr>
              <a:t> stellar.org/papers.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Yin et al. (2019). HotStuff: BFT Consensus with Linearity.</a:t>
            </a:r>
            <a:r>
              <a:rPr sz="1600">
                <a:solidFill>
                  <a:srgbClr val="1A1D23"/>
                </a:solidFill>
                <a:latin typeface="Calibri"/>
              </a:rPr>
              <a:t> PODC 2019.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Kiayias et al. (2017). Ouroboros.</a:t>
            </a:r>
            <a:r>
              <a:rPr sz="1600">
                <a:solidFill>
                  <a:srgbClr val="1A1D23"/>
                </a:solidFill>
                <a:latin typeface="Calibri"/>
              </a:rPr>
              <a:t> CRYPTO 2017.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Gilad et al. (2017). Algorand.</a:t>
            </a:r>
            <a:r>
              <a:rPr sz="1600">
                <a:solidFill>
                  <a:srgbClr val="1A1D23"/>
                </a:solidFill>
                <a:latin typeface="Calibri"/>
              </a:rPr>
              <a:t> SOSP 2017.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Rocket et al. (2018). Avalanche.</a:t>
            </a:r>
            <a:r>
              <a:rPr sz="1600">
                <a:solidFill>
                  <a:srgbClr val="1A1D23"/>
                </a:solidFill>
                <a:latin typeface="Calibri"/>
              </a:rPr>
              <a:t> arxiv.org/abs/1906.08936.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Popov (2018). The Tangle.</a:t>
            </a:r>
            <a:r>
              <a:rPr sz="1600">
                <a:solidFill>
                  <a:srgbClr val="1A1D23"/>
                </a:solidFill>
                <a:latin typeface="Calibri"/>
              </a:rPr>
              <a:t> iota.org whitepaper.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Quidnug QDPs 0001 through 0024.</a:t>
            </a:r>
            <a:r>
              <a:rPr sz="1600">
                <a:solidFill>
                  <a:srgbClr val="1A1D23"/>
                </a:solidFill>
                <a:latin typeface="Calibri"/>
              </a:rPr>
              <a:t> github.com/quidnug/quidnug/tree/main/docs/design.</a:t>
            </a:r>
          </a:p>
          <a:p>
            <a:pPr algn="l">
              <a:spcAft>
                <a:spcPts val="600"/>
              </a:spcAft>
              <a:defRPr>
                <a:solidFill>
                  <a:srgbClr val="1A1D23"/>
                </a:solidFill>
              </a:defRPr>
            </a:pPr>
            <a:r>
              <a:rPr sz="1600" b="1">
                <a:solidFill>
                  <a:srgbClr val="00D4A8"/>
                </a:solidFill>
                <a:latin typeface="Calibri"/>
              </a:rPr>
              <a:t>▸ </a:t>
            </a:r>
            <a:r>
              <a:rPr sz="1600" b="1">
                <a:solidFill>
                  <a:srgbClr val="1A1D23"/>
                </a:solidFill>
                <a:latin typeface="Calibri"/>
              </a:rPr>
              <a:t>Companion blog post.</a:t>
            </a:r>
            <a:r>
              <a:rPr sz="1600">
                <a:solidFill>
                  <a:srgbClr val="1A1D23"/>
                </a:solidFill>
                <a:latin typeface="Calibri"/>
              </a:rPr>
              <a:t> blogs/2026-04-20-proof-of-trust-vs-consensus-mechanisms.md.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89 / 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7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1A1D23"/>
                </a:solidFill>
              </a:defRPr>
            </a:pPr>
            <a:r>
              <a:rPr sz="3600" b="1">
                <a:solidFill>
                  <a:srgbClr val="1A1D23"/>
                </a:solidFill>
                <a:latin typeface="Calibri"/>
              </a:rPr>
              <a:t>The three network models and what each allows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25880"/>
            <a:ext cx="11064240" cy="54864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64748B"/>
                </a:solidFill>
              </a:defRPr>
            </a:pPr>
            <a:r>
              <a:rPr sz="1800" i="1">
                <a:solidFill>
                  <a:srgbClr val="64748B"/>
                </a:solidFill>
                <a:latin typeface="Calibri"/>
              </a:rPr>
              <a:t>Every protocol is some choice of model + relaxation.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2103120"/>
          <a:ext cx="1106423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60"/>
                <a:gridCol w="4241291"/>
                <a:gridCol w="4056888"/>
              </a:tblGrid>
              <a:tr h="5257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Network model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Consensus possible?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</a:rPr>
                        <a:t>Representative protocols</a:t>
                      </a:r>
                    </a:p>
                  </a:txBody>
                  <a:tcPr>
                    <a:solidFill>
                      <a:srgbClr val="00D4A8"/>
                    </a:solidFill>
                  </a:tcPr>
                </a:tc>
              </a:tr>
              <a:tr h="5257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Synchronous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Yes, if n &gt;= 3f+1 (BFT bound)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Textbook BFT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5257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Partially synchronous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Yes, with timeouts (Dwork-Lynch-Stockmeyer 1988)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PBFT, Tendermint, HotStuff, Paxos</a:t>
                      </a:r>
                    </a:p>
                  </a:txBody>
                  <a:tcPr>
                    <a:solidFill>
                      <a:srgbClr val="F5F7FA"/>
                    </a:solidFill>
                  </a:tcPr>
                </a:tc>
              </a:tr>
              <a:tr h="525780"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Asynchronous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Impossible with determinism + any failures (FLP)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lIns="73152" rIns="73152" tIns="36576" bIns="36576"/>
                    <a:lstStyle/>
                    <a:p>
                      <a:pPr>
                        <a:defRPr>
                          <a:solidFill>
                            <a:srgbClr val="1A1D23"/>
                          </a:solidFill>
                        </a:defRPr>
                      </a:pPr>
                      <a:r>
                        <a:rPr sz="1200">
                          <a:solidFill>
                            <a:srgbClr val="1A1D23"/>
                          </a:solidFill>
                          <a:latin typeface="Calibri"/>
                        </a:rPr>
                        <a:t>Randomized: Algorand, Avalanche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9 / 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D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548640"/>
            <a:ext cx="10515600" cy="9144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4000" b="1">
                <a:solidFill>
                  <a:srgbClr val="FFFFFF"/>
                </a:solidFill>
                <a:latin typeface="Calibri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554480"/>
            <a:ext cx="10515600" cy="4572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800" i="0">
                <a:solidFill>
                  <a:srgbClr val="C3EFE3"/>
                </a:solidFill>
                <a:latin typeface="Calibri"/>
              </a:rPr>
              <a:t>Thank you. Now the useful part.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10515600" cy="182880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sz="1600" b="0" i="0">
                <a:solidFill>
                  <a:srgbClr val="FFFFFF"/>
                </a:solidFill>
                <a:latin typeface="Calibri"/>
              </a:rPr>
              <a:t>Where does the PoT argument fail in your environment?
Which use case did I underweight or miss?
What would make you adopt this in production?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10515600" cy="32004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00D4A8"/>
                </a:solidFill>
              </a:defRPr>
            </a:pPr>
            <a:r>
              <a:rPr sz="1200" b="1" i="0">
                <a:solidFill>
                  <a:srgbClr val="00D4A8"/>
                </a:solidFill>
                <a:latin typeface="Calibri"/>
              </a:rPr>
              <a:t>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617720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github.com/quidnug/quidnug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882896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blogs/2026-04-20-proof-of-trust-vs-consensus-mechanisms.md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148072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Lamport et al. (1982) Byzantine Generals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413248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Nakamoto (2008) Bitcoin whitepaper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678424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Mazieres (2015) Stellar Consensus Protocol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943600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Cambridge CBECI energy data: ccaf.io/cbeci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6208776"/>
            <a:ext cx="10515600" cy="274320"/>
          </a:xfrm>
          <a:prstGeom prst="rect">
            <a:avLst/>
          </a:prstGeom>
          <a:noFill/>
        </p:spPr>
        <p:txBody>
          <a:bodyPr wrap="square" lIns="109728" rIns="109728" tIns="54864" bIns="54864" anchor="t">
            <a:spAutoFit/>
          </a:bodyPr>
          <a:lstStyle/>
          <a:p>
            <a:pPr algn="l">
              <a:defRPr>
                <a:solidFill>
                  <a:srgbClr val="C3EFE3"/>
                </a:solidFill>
              </a:defRPr>
            </a:pPr>
            <a:r>
              <a:rPr sz="1200" b="0" i="0">
                <a:solidFill>
                  <a:srgbClr val="C3EFE3"/>
                </a:solidFill>
                <a:latin typeface="Calibri"/>
              </a:rPr>
              <a:t>Flashbots MEV data: explore.flashbots.net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47120" y="6492240"/>
            <a:ext cx="9144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r"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90 / 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" y="6492240"/>
            <a:ext cx="5943600" cy="2743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>
              <a:defRPr>
                <a:solidFill>
                  <a:srgbClr val="64748B"/>
                </a:solidFill>
              </a:defRPr>
            </a:pPr>
            <a:r>
              <a:rPr sz="900">
                <a:solidFill>
                  <a:srgbClr val="64748B"/>
                </a:solidFill>
                <a:latin typeface="Calibri"/>
              </a:rPr>
              <a:t>Quidnug  ·  Proof of Trust vs Consensus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