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xml" ContentType="application/vnd.openxmlformats-officedocument.presentationml.notesSlide+xml"/>
  <Override PartName="/ppt/notesSlides/notesSlide70.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 id="298" r:id="rId50"/>
    <p:sldId id="299" r:id="rId51"/>
    <p:sldId id="300" r:id="rId52"/>
    <p:sldId id="301" r:id="rId53"/>
    <p:sldId id="302" r:id="rId54"/>
    <p:sldId id="303" r:id="rId55"/>
    <p:sldId id="304" r:id="rId56"/>
    <p:sldId id="305" r:id="rId57"/>
    <p:sldId id="306" r:id="rId58"/>
    <p:sldId id="307" r:id="rId59"/>
    <p:sldId id="308" r:id="rId60"/>
    <p:sldId id="309" r:id="rId61"/>
    <p:sldId id="310" r:id="rId62"/>
    <p:sldId id="311" r:id="rId63"/>
    <p:sldId id="312" r:id="rId64"/>
    <p:sldId id="313" r:id="rId65"/>
    <p:sldId id="314" r:id="rId66"/>
    <p:sldId id="315" r:id="rId67"/>
    <p:sldId id="316" r:id="rId68"/>
    <p:sldId id="317" r:id="rId69"/>
    <p:sldId id="318" r:id="rId70"/>
    <p:sldId id="319" r:id="rId71"/>
    <p:sldId id="320" r:id="rId72"/>
    <p:sldId id="321" r:id="rId73"/>
    <p:sldId id="322" r:id="rId74"/>
    <p:sldId id="323" r:id="rId75"/>
    <p:sldId id="324" r:id="rId76"/>
    <p:sldId id="325" r:id="rId77"/>
    <p:sldId id="326" r:id="rId78"/>
    <p:sldId id="327" r:id="rId79"/>
    <p:sldId id="328" r:id="rId80"/>
    <p:sldId id="329" r:id="rId81"/>
    <p:sldId id="330" r:id="rId82"/>
    <p:sldId id="331" r:id="rId83"/>
    <p:sldId id="332" r:id="rId8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 Id="rId39" Type="http://schemas.openxmlformats.org/officeDocument/2006/relationships/slide" Target="slides/slide32.xml"/><Relationship Id="rId40" Type="http://schemas.openxmlformats.org/officeDocument/2006/relationships/slide" Target="slides/slide33.xml"/><Relationship Id="rId41" Type="http://schemas.openxmlformats.org/officeDocument/2006/relationships/slide" Target="slides/slide34.xml"/><Relationship Id="rId42" Type="http://schemas.openxmlformats.org/officeDocument/2006/relationships/slide" Target="slides/slide35.xml"/><Relationship Id="rId43" Type="http://schemas.openxmlformats.org/officeDocument/2006/relationships/slide" Target="slides/slide36.xml"/><Relationship Id="rId44" Type="http://schemas.openxmlformats.org/officeDocument/2006/relationships/slide" Target="slides/slide37.xml"/><Relationship Id="rId45" Type="http://schemas.openxmlformats.org/officeDocument/2006/relationships/slide" Target="slides/slide38.xml"/><Relationship Id="rId46" Type="http://schemas.openxmlformats.org/officeDocument/2006/relationships/slide" Target="slides/slide39.xml"/><Relationship Id="rId47" Type="http://schemas.openxmlformats.org/officeDocument/2006/relationships/slide" Target="slides/slide40.xml"/><Relationship Id="rId48" Type="http://schemas.openxmlformats.org/officeDocument/2006/relationships/slide" Target="slides/slide41.xml"/><Relationship Id="rId49" Type="http://schemas.openxmlformats.org/officeDocument/2006/relationships/slide" Target="slides/slide42.xml"/><Relationship Id="rId50" Type="http://schemas.openxmlformats.org/officeDocument/2006/relationships/slide" Target="slides/slide43.xml"/><Relationship Id="rId51" Type="http://schemas.openxmlformats.org/officeDocument/2006/relationships/slide" Target="slides/slide44.xml"/><Relationship Id="rId52" Type="http://schemas.openxmlformats.org/officeDocument/2006/relationships/slide" Target="slides/slide45.xml"/><Relationship Id="rId53" Type="http://schemas.openxmlformats.org/officeDocument/2006/relationships/slide" Target="slides/slide46.xml"/><Relationship Id="rId54" Type="http://schemas.openxmlformats.org/officeDocument/2006/relationships/slide" Target="slides/slide47.xml"/><Relationship Id="rId55" Type="http://schemas.openxmlformats.org/officeDocument/2006/relationships/slide" Target="slides/slide48.xml"/><Relationship Id="rId56" Type="http://schemas.openxmlformats.org/officeDocument/2006/relationships/slide" Target="slides/slide49.xml"/><Relationship Id="rId57" Type="http://schemas.openxmlformats.org/officeDocument/2006/relationships/slide" Target="slides/slide50.xml"/><Relationship Id="rId58" Type="http://schemas.openxmlformats.org/officeDocument/2006/relationships/slide" Target="slides/slide51.xml"/><Relationship Id="rId59" Type="http://schemas.openxmlformats.org/officeDocument/2006/relationships/slide" Target="slides/slide52.xml"/><Relationship Id="rId60" Type="http://schemas.openxmlformats.org/officeDocument/2006/relationships/slide" Target="slides/slide53.xml"/><Relationship Id="rId61" Type="http://schemas.openxmlformats.org/officeDocument/2006/relationships/slide" Target="slides/slide54.xml"/><Relationship Id="rId62" Type="http://schemas.openxmlformats.org/officeDocument/2006/relationships/slide" Target="slides/slide55.xml"/><Relationship Id="rId63" Type="http://schemas.openxmlformats.org/officeDocument/2006/relationships/slide" Target="slides/slide56.xml"/><Relationship Id="rId64" Type="http://schemas.openxmlformats.org/officeDocument/2006/relationships/slide" Target="slides/slide57.xml"/><Relationship Id="rId65" Type="http://schemas.openxmlformats.org/officeDocument/2006/relationships/slide" Target="slides/slide58.xml"/><Relationship Id="rId66" Type="http://schemas.openxmlformats.org/officeDocument/2006/relationships/slide" Target="slides/slide59.xml"/><Relationship Id="rId67" Type="http://schemas.openxmlformats.org/officeDocument/2006/relationships/slide" Target="slides/slide60.xml"/><Relationship Id="rId68" Type="http://schemas.openxmlformats.org/officeDocument/2006/relationships/slide" Target="slides/slide61.xml"/><Relationship Id="rId69" Type="http://schemas.openxmlformats.org/officeDocument/2006/relationships/slide" Target="slides/slide62.xml"/><Relationship Id="rId70" Type="http://schemas.openxmlformats.org/officeDocument/2006/relationships/slide" Target="slides/slide63.xml"/><Relationship Id="rId71" Type="http://schemas.openxmlformats.org/officeDocument/2006/relationships/slide" Target="slides/slide64.xml"/><Relationship Id="rId72" Type="http://schemas.openxmlformats.org/officeDocument/2006/relationships/slide" Target="slides/slide65.xml"/><Relationship Id="rId73" Type="http://schemas.openxmlformats.org/officeDocument/2006/relationships/slide" Target="slides/slide66.xml"/><Relationship Id="rId74" Type="http://schemas.openxmlformats.org/officeDocument/2006/relationships/slide" Target="slides/slide67.xml"/><Relationship Id="rId75" Type="http://schemas.openxmlformats.org/officeDocument/2006/relationships/slide" Target="slides/slide68.xml"/><Relationship Id="rId76" Type="http://schemas.openxmlformats.org/officeDocument/2006/relationships/slide" Target="slides/slide69.xml"/><Relationship Id="rId77" Type="http://schemas.openxmlformats.org/officeDocument/2006/relationships/slide" Target="slides/slide70.xml"/><Relationship Id="rId78" Type="http://schemas.openxmlformats.org/officeDocument/2006/relationships/slide" Target="slides/slide71.xml"/><Relationship Id="rId79" Type="http://schemas.openxmlformats.org/officeDocument/2006/relationships/slide" Target="slides/slide72.xml"/><Relationship Id="rId80" Type="http://schemas.openxmlformats.org/officeDocument/2006/relationships/slide" Target="slides/slide73.xml"/><Relationship Id="rId81" Type="http://schemas.openxmlformats.org/officeDocument/2006/relationships/slide" Target="slides/slide74.xml"/><Relationship Id="rId82" Type="http://schemas.openxmlformats.org/officeDocument/2006/relationships/slide" Target="slides/slide75.xml"/><Relationship Id="rId83" Type="http://schemas.openxmlformats.org/officeDocument/2006/relationships/slide" Target="slides/slide76.xml"/><Relationship Id="rId84" Type="http://schemas.openxmlformats.org/officeDocument/2006/relationships/slide" Target="slides/slide7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2.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6.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7.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8.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9.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0.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1.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2.xml"/></Relationships>
</file>

<file path=ppt/notesSlides/_rels/notesSlide5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3.xml"/></Relationships>
</file>

<file path=ppt/notesSlides/_rels/notesSlide5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4.xml"/></Relationships>
</file>

<file path=ppt/notesSlides/_rels/notesSlide5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6.xml"/></Relationships>
</file>

<file path=ppt/notesSlides/_rels/notesSlide6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7.xml"/></Relationships>
</file>

<file path=ppt/notesSlides/_rels/notesSlide6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8.xml"/></Relationships>
</file>

<file path=ppt/notesSlides/_rels/notesSlide6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9.xml"/></Relationships>
</file>

<file path=ppt/notesSlides/_rels/notesSlide6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0.xml"/></Relationships>
</file>

<file path=ppt/notesSlides/_rels/notesSlide6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1.xml"/></Relationships>
</file>

<file path=ppt/notesSlides/_rels/notesSlide6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3.xml"/></Relationships>
</file>

<file path=ppt/notesSlides/_rels/notesSlide6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4.xml"/></Relationships>
</file>

<file path=ppt/notesSlides/_rels/notesSlide6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5.xml"/></Relationships>
</file>

<file path=ppt/notesSlides/_rels/notesSlide6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30 seconds.</a:t>
            </a:r>
          </a:p>
          <a:p/>
          <a:p>
            <a:r>
              <a:t>WHAT TO SAY:</a:t>
            </a:r>
          </a:p>
          <a:p>
            <a:r>
              <a:t>Welcome. Today we're going to talk about Quidnug — a decentralized protocol for relational trust, identity, and ownership. It's a Go-based open-source reference implementation with a rich set of protocol design proposals, and it solves a specific class of problems that existing systems solve poorly — things like credit scoring, voting, AI-agent authorization, cross-organization fraud detection, and institutional custody.</a:t>
            </a:r>
          </a:p>
          <a:p/>
          <a:p>
            <a:r>
              <a:t>KEY POINTS:</a:t>
            </a:r>
          </a:p>
          <a:p>
            <a:r>
              <a:t>• Name: Quidnug — the core identity primitive is the "quid"</a:t>
            </a:r>
          </a:p>
          <a:p>
            <a:r>
              <a:t>• Tagline: Identity, Ownership, Auditable State</a:t>
            </a:r>
          </a:p>
          <a:p>
            <a:r>
              <a:t>• Version: v2026.04 — 10 QDPs landed, 14 production-grade use case designs</a:t>
            </a:r>
          </a:p>
          <a:p/>
          <a:p>
            <a:r>
              <a:t>TRANSITION:</a:t>
            </a:r>
          </a:p>
          <a:p>
            <a:r>
              <a:t>Let's start with what we'll cover.</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1.5 minutes.</a:t>
            </a:r>
          </a:p>
          <a:p/>
          <a:p>
            <a:r>
              <a:t>WHAT TO SAY:</a:t>
            </a:r>
          </a:p>
          <a:p>
            <a:r>
              <a:t>Here's the fourth problem. Every serious system needs multi-party authorization for high-stakes actions — wire transfers, cloud-admin changes, code signing, DAO treasury moves — but every system reinvents the M-of-N wheel from scratch. Banking does it with scanned PDFs and spreadsheets. AWS has IAM policies plus Slack approval bots. DAOs use Gnosis Safe. Code signing still largely uses a single GPG key plus an out-of-band notification. Each is locally reasonable, but the sum is a mess. You can't compose them, you can't audit across them, and losing a signer triggers an emergency meeting. What you actually want is a primitive — 'M of these N quids can authorize this class of thing, with a time-locked veto, and recovery built in.' Quidnug provides that primitive directly, and we'll look at it in Part 4.</a:t>
            </a:r>
          </a:p>
          <a:p/>
          <a:p>
            <a:r>
              <a:t>KEY POINTS:</a:t>
            </a:r>
          </a:p>
          <a:p>
            <a:r>
              <a:t>• Everyone invents M-of-N</a:t>
            </a:r>
          </a:p>
          <a:p>
            <a:r>
              <a:t>• Audit trails scattered</a:t>
            </a:r>
          </a:p>
          <a:p>
            <a:r>
              <a:t>• No composition across systems</a:t>
            </a:r>
          </a:p>
          <a:p>
            <a:r>
              <a:t>• Replay protection often absent or weak</a:t>
            </a:r>
          </a:p>
          <a:p/>
          <a:p>
            <a:r>
              <a:t>TRANSITION:</a:t>
            </a:r>
          </a:p>
          <a:p>
            <a:r>
              <a:t>One more problem — then we'll talk solutions.</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 minute.</a:t>
            </a:r>
          </a:p>
          <a:p/>
          <a:p>
            <a:r>
              <a:t>WHAT TO SAY:</a:t>
            </a:r>
          </a:p>
          <a:p>
            <a:r>
              <a:t>All the specific problems — opacity, breaches, universal scores, weak recovery, slow corrections, ad-hoc M-of-N — descend from two architectural choices. First, a centralized judge — one authority aggregates data and makes decisions for everyone. Second, a universal score — one number or grade used across contexts that have nothing in common. Any design you build on top of those two choices will inherit the six downstream problems. If we want to fix this, we need to question the two root choices, not just patch symptoms. That's the Quidnug premise.</a:t>
            </a:r>
          </a:p>
          <a:p/>
          <a:p>
            <a:r>
              <a:t>KEY POINTS:</a:t>
            </a:r>
          </a:p>
          <a:p>
            <a:r>
              <a:t>• Root 1: centralized judgment</a:t>
            </a:r>
          </a:p>
          <a:p>
            <a:r>
              <a:t>• Root 2: universal score</a:t>
            </a:r>
          </a:p>
          <a:p>
            <a:r>
              <a:t>• All downstream problems descend from these</a:t>
            </a:r>
          </a:p>
          <a:p>
            <a:r>
              <a:t>• Fix the roots, not the leaves</a:t>
            </a:r>
          </a:p>
          <a:p/>
          <a:p>
            <a:r>
              <a:t>TRANSITION:</a:t>
            </a:r>
          </a:p>
          <a:p>
            <a:r>
              <a:t>OK. Enough problem. Let's talk insight — what actually replaces the broken architecture.</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1.5 minutes.</a:t>
            </a:r>
          </a:p>
          <a:p/>
          <a:p>
            <a:r>
              <a:t>WHAT TO SAY:</a:t>
            </a:r>
          </a:p>
          <a:p>
            <a:r>
              <a:t>Let's start with how humans actually trust each other, because that's what we're trying to match. You need a contractor. You don't know any personally. You ask your friend Carol, whom you trust strongly because you've known her for years. Carol says 'I worked with Bob, he's solid.' You now transitively trust Bob — not as much as you trust Carol directly, but enough to interview him. Notice what just happened. You didn't consult a 'universal contractor score.' You didn't trust a central rating aggregator. You relied on your personal network, trusting through a chain of specific people you know. Trust flowed, with decay — Carol's 0.9 to Bob meets your 0.9 to Carol, so your transitive trust in Bob is 0.81. That's the whole Quidnug model expressed in one sentence.</a:t>
            </a:r>
          </a:p>
          <a:p/>
          <a:p>
            <a:r>
              <a:t>KEY POINTS:</a:t>
            </a:r>
          </a:p>
          <a:p>
            <a:r>
              <a:t>• You → Carol → Bob (transitive)</a:t>
            </a:r>
          </a:p>
          <a:p>
            <a:r>
              <a:t>• Decay at each hop is natural</a:t>
            </a:r>
          </a:p>
          <a:p>
            <a:r>
              <a:t>• Terminates in YOUR decision, not a central authority's</a:t>
            </a:r>
          </a:p>
          <a:p>
            <a:r>
              <a:t>• Quidnug formalizes exactly this</a:t>
            </a:r>
          </a:p>
          <a:p/>
          <a:p>
            <a:r>
              <a:t>TRANSITION:</a:t>
            </a:r>
          </a:p>
          <a:p>
            <a:r>
              <a:t>Let's see the math.</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2 minutes.</a:t>
            </a:r>
          </a:p>
          <a:p/>
          <a:p>
            <a:r>
              <a:t>WHAT TO SAY:</a:t>
            </a:r>
          </a:p>
          <a:p>
            <a:r>
              <a:t>Here's the actual math. Trust from A to D equals the maximum over all paths from A to D of the product of trust values along that path. Concretely, say you want to compute your trust in D and you have two paths. First path: you trust B at 0.9, B trusts D at 0.7. Product: 0.63. Second path: you trust C at only 0.6, C trusts D strongly at 0.8. Product: 0.48. Quidnug picks the strongest path — 0.63 via B — not an average, not a sum, the MAX. This matches intuition: one strong recommendation from someone you deeply trust beats a weaker recommendation from someone you trust less, even if the weaker path reaches through someone who knows the target better. The algorithm is a depth-bounded breadth-first search. Default max depth is five hops. Runs in milliseconds on a graph with hundreds of thousands of edges.</a:t>
            </a:r>
          </a:p>
          <a:p/>
          <a:p>
            <a:r>
              <a:t>KEY POINTS:</a:t>
            </a:r>
          </a:p>
          <a:p>
            <a:r>
              <a:t>• MAX of paths (not average)</a:t>
            </a:r>
          </a:p>
          <a:p>
            <a:r>
              <a:t>• Multiply trust levels along a path</a:t>
            </a:r>
          </a:p>
          <a:p>
            <a:r>
              <a:t>• Depth-bounded BFS, fast</a:t>
            </a:r>
          </a:p>
          <a:p>
            <a:r>
              <a:t>• Default max depth: 5</a:t>
            </a:r>
          </a:p>
          <a:p/>
          <a:p>
            <a:r>
              <a:t>TRANSITION:</a:t>
            </a:r>
          </a:p>
          <a:p>
            <a:r>
              <a:t>Now the magic moment: different observers get different answers.</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2 minutes.</a:t>
            </a:r>
          </a:p>
          <a:p/>
          <a:p>
            <a:r>
              <a:t>WHAT TO SAY:</a:t>
            </a:r>
          </a:p>
          <a:p>
            <a:r>
              <a:t>This is THE property of relational trust. Same target — Bob — evaluated from two different observers produces two very different, both correct answers. Alice trusts Carol strongly (0.9), Carol has worked directly with Bob (0.8), so Alice's transitive trust in Bob is 0.72 — worth pursuing. David's only path runs through Eve, whom he knows less well (0.6), and Eve barely knows Bob (0.5), so David's trust in Bob is only 0.30 — not enough to extend credit or sign a contract. Both answers are correct. Neither is 'Bob's score.' There is no Bob's score. And this matches real life — Alice and David shouldn't treat Bob the same way, because they have different information through different trusted sources.</a:t>
            </a:r>
          </a:p>
          <a:p/>
          <a:p>
            <a:r>
              <a:t>KEY POINTS:</a:t>
            </a:r>
          </a:p>
          <a:p>
            <a:r>
              <a:t>• Same target, two observers, different answers</a:t>
            </a:r>
          </a:p>
          <a:p>
            <a:r>
              <a:t>• Both are correct from their vantage points</a:t>
            </a:r>
          </a:p>
          <a:p>
            <a:r>
              <a:t>• There is no universal score</a:t>
            </a:r>
          </a:p>
          <a:p>
            <a:r>
              <a:t>• This matches how real trust actually works</a:t>
            </a:r>
          </a:p>
          <a:p/>
          <a:p>
            <a:r>
              <a:t>TRANSITION:</a:t>
            </a:r>
          </a:p>
          <a:p>
            <a:r>
              <a:t>This is the fundamental shift. Let's make it explicit.</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1.5 minutes.</a:t>
            </a:r>
          </a:p>
          <a:p/>
          <a:p>
            <a:r>
              <a:t>WHAT TO SAY:</a:t>
            </a:r>
          </a:p>
          <a:p>
            <a:r>
              <a:t>This slide is the whole shift in eight rows. Old world on the left: one authority, one universal score, opaque formula, platform-owned identity, lost keys are terminal, slow error correction, single-point-of-failure breaches, ad-hoc multi-party auth. New world on the right, which is what Quidnug provides: every observer decides, many per-domain trust values, your own transparent algorithm, user-owned identity via the quid primitive, guardian-based key recovery, corrections as on-chain events that propagate in seconds, distributed signed state with encrypted sensitive payloads, and M-of-N as a first-class protocol primitive. Each row is a specific design decision we'll see implemented in the coming slides.</a:t>
            </a:r>
          </a:p>
          <a:p/>
          <a:p>
            <a:r>
              <a:t>KEY POINTS:</a:t>
            </a:r>
          </a:p>
          <a:p>
            <a:r>
              <a:t>• Eight-row shift</a:t>
            </a:r>
          </a:p>
          <a:p>
            <a:r>
              <a:t>• Each row has a specific implementation coming</a:t>
            </a:r>
          </a:p>
          <a:p>
            <a:r>
              <a:t>• These aren't aspirations — they're in the protocol</a:t>
            </a:r>
          </a:p>
          <a:p/>
          <a:p>
            <a:r>
              <a:t>TRANSITION:</a:t>
            </a:r>
          </a:p>
          <a:p>
            <a:r>
              <a:t>And here's how the protocol gives you each of those.</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 minute.</a:t>
            </a:r>
          </a:p>
          <a:p/>
          <a:p>
            <a:r>
              <a:t>WHAT TO SAY:</a:t>
            </a:r>
          </a:p>
          <a:p>
            <a:r>
              <a:t>Quickly: here are the nine primitives Quidnug provides. Quids — user-generated cryptographic identities. Trust edges — signed, scoped, time-bounded statements. Domains — hierarchical namespaces for trust contexts. Proof-of-Trust consensus — each node independently tiers incoming blocks by how much they trust the signer. Nonce ledger — strong replay protection per signer per domain. Guardian M-of-N — time-locked multi-party recovery. Cross-domain gossip — rotations and revocations flow across domain boundaries. Push gossip — fresh events reach interested nodes in seconds. K-of-K bootstrap — fresh nodes can safely join without trusting a single peer. That's the toolkit. Each of these is a QDP, a numbered Quidnug Design Proposal, and we'll look at them in depth in the next section.</a:t>
            </a:r>
          </a:p>
          <a:p/>
          <a:p>
            <a:r>
              <a:t>KEY POINTS:</a:t>
            </a:r>
          </a:p>
          <a:p>
            <a:r>
              <a:t>• Nine primitives</a:t>
            </a:r>
          </a:p>
          <a:p>
            <a:r>
              <a:t>• Each is a QDP (numbered design proposal)</a:t>
            </a:r>
          </a:p>
          <a:p>
            <a:r>
              <a:t>• All nine have landed in the codebase</a:t>
            </a:r>
          </a:p>
          <a:p/>
          <a:p>
            <a:r>
              <a:t>TRANSITION:</a:t>
            </a:r>
          </a:p>
          <a:p>
            <a:r>
              <a:t>Let's go deeper into the core concepts.</a:t>
            </a:r>
          </a:p>
        </p:txBody>
      </p:sp>
      <p:sp>
        <p:nvSpPr>
          <p:cNvPr id="4" name="Slide Number Placeholder 3"/>
          <p:cNvSpPr>
            <a:spLocks noGrp="1"/>
          </p:cNvSpPr>
          <p:nvPr>
            <p:ph type="sldNum" idx="5" sz="quarter"/>
          </p:nvPr>
        </p:nvSpPr>
        <p:spPr/>
      </p:sp>
    </p:spTree>
  </p:cSld>
  <p:clrMapOvr>
    <a:masterClrMapping/>
  </p:clrMapOvr>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 minute.</a:t>
            </a:r>
          </a:p>
          <a:p/>
          <a:p>
            <a:r>
              <a:t>WHAT TO SAY:</a:t>
            </a:r>
          </a:p>
          <a:p>
            <a:r>
              <a:t>Five concepts. That's it. Once you understand these, everything else is composition. Quids are the cryptographic identities — people, organizations, AI agents, devices, documents. Trust edges are signed claims from one quid to another, scoped to a specific domain. Domains give context — trust in one domain doesn't automatically imply trust in another. Proof-of-Trust is Quidnug's unusual consensus model where each node tiers blocks by its own trust in the signer. And transactions are the typed, signed operations that get bundled into blocks and appended to the chain. I'm going to spend a couple of minutes on each, because if you leave with these five concepts clear, the rest of the talk builds naturally.</a:t>
            </a:r>
          </a:p>
          <a:p/>
          <a:p>
            <a:r>
              <a:t>KEY POINTS:</a:t>
            </a:r>
          </a:p>
          <a:p>
            <a:r>
              <a:t>• Exactly five concepts</a:t>
            </a:r>
          </a:p>
          <a:p>
            <a:r>
              <a:t>• Everything else is composition</a:t>
            </a:r>
          </a:p>
          <a:p>
            <a:r>
              <a:t>• These map 1:1 to Go types in the codebase</a:t>
            </a:r>
          </a:p>
          <a:p/>
          <a:p>
            <a:r>
              <a:t>TRANSITION:</a:t>
            </a:r>
          </a:p>
          <a:p>
            <a:r>
              <a:t>Let's start with quids.</a:t>
            </a:r>
          </a:p>
        </p:txBody>
      </p:sp>
      <p:sp>
        <p:nvSpPr>
          <p:cNvPr id="4" name="Slide Number Placeholder 3"/>
          <p:cNvSpPr>
            <a:spLocks noGrp="1"/>
          </p:cNvSpPr>
          <p:nvPr>
            <p:ph type="sldNum" idx="5" sz="quarter"/>
          </p:nvPr>
        </p:nvSpPr>
        <p:spPr/>
      </p:sp>
    </p:spTree>
  </p:cSld>
  <p:clrMapOvr>
    <a:masterClrMapping/>
  </p:clrMapOvr>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1.5 minutes.</a:t>
            </a:r>
          </a:p>
          <a:p/>
          <a:p>
            <a:r>
              <a:t>WHAT TO SAY:</a:t>
            </a:r>
          </a:p>
          <a:p>
            <a:r>
              <a:t>A quid is the fundamental identity primitive. It's a public-key plus minimal metadata. The quid ID is derived from the public key — sha256 of the pubkey, first sixteen hex chars. That gives you a short, unforgeable identifier. Creator is usually the same quid — self-created, bring-your-own-quid. No central issuer required. Attributes are free-form — you can put anything in there, or nothing. Created is when the quid was instantiated. Here's the critical point: a quid can represent anything. People, organizations, AI agents, devices, assets, contracts. In the use cases we'll see, we use quids for voters, doctors, AI models, shipping carriers, invoices, wallets, election contests, software releases. The primitive is universal.</a:t>
            </a:r>
          </a:p>
          <a:p/>
          <a:p>
            <a:r>
              <a:t>KEY POINTS:</a:t>
            </a:r>
          </a:p>
          <a:p>
            <a:r>
              <a:t>• Structure: pubkey + creator + attributes + timestamp</a:t>
            </a:r>
          </a:p>
          <a:p>
            <a:r>
              <a:t>• Quid ID: sha256(pubkey)[:16]</a:t>
            </a:r>
          </a:p>
          <a:p>
            <a:r>
              <a:t>• User-generated (no central issuer)</a:t>
            </a:r>
          </a:p>
          <a:p>
            <a:r>
              <a:t>• Universal: people, orgs, AI agents, devices, assets</a:t>
            </a:r>
          </a:p>
          <a:p/>
          <a:p>
            <a:r>
              <a:t>TRANSITION:</a:t>
            </a:r>
          </a:p>
          <a:p>
            <a:r>
              <a:t>Quids don't do anything by themselves. They need trust relationships.</a:t>
            </a:r>
          </a:p>
        </p:txBody>
      </p:sp>
      <p:sp>
        <p:nvSpPr>
          <p:cNvPr id="4" name="Slide Number Placeholder 3"/>
          <p:cNvSpPr>
            <a:spLocks noGrp="1"/>
          </p:cNvSpPr>
          <p:nvPr>
            <p:ph type="sldNum" idx="5" sz="quarter"/>
          </p:nvPr>
        </p:nvSpPr>
        <p:spPr/>
      </p:sp>
    </p:spTree>
  </p:cSld>
  <p:clrMapOvr>
    <a:masterClrMapping/>
  </p:clrMapOvr>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1.5 minutes.</a:t>
            </a:r>
          </a:p>
          <a:p/>
          <a:p>
            <a:r>
              <a:t>WHAT TO SAY:</a:t>
            </a:r>
          </a:p>
          <a:p>
            <a:r>
              <a:t>A trust edge is a cryptographically-signed statement from one quid to another. Looking at the schema on the right: truster is Alice, trustee is Bob, trust level is 0.9, domain is 'contractors.home.services', it's valid until some future time, has a monotonic nonce for replay protection, and an ECDSA signature from Alice. Every trust edge has these five properties — it's signed, scoped, quantified, expirable, and replay-safe. Multiple edges from Alice to Bob in different domains are fine, each scoped independently. Edges can be revoked by issuing a new edge with the same truster-trustee pair but a higher nonce and lower trustLevel — or zero. Cryptographic forgery is infeasible without Alice's private key.</a:t>
            </a:r>
          </a:p>
          <a:p/>
          <a:p>
            <a:r>
              <a:t>KEY POINTS:</a:t>
            </a:r>
          </a:p>
          <a:p>
            <a:r>
              <a:t>• ECDSA-signed claim: truster → trustee</a:t>
            </a:r>
          </a:p>
          <a:p>
            <a:r>
              <a:t>• Five properties: signed, scoped, quantified, expirable, replay-safe</a:t>
            </a:r>
          </a:p>
          <a:p>
            <a:r>
              <a:t>• Revocation = new edge with higher nonce and lower trust</a:t>
            </a:r>
          </a:p>
          <a:p>
            <a:r>
              <a:t>• Forgery requires private key</a:t>
            </a:r>
          </a:p>
          <a:p/>
          <a:p>
            <a:r>
              <a:t>TRANSITION:</a:t>
            </a:r>
          </a:p>
          <a:p>
            <a:r>
              <a:t>One edge is simple. The interesting part is how they compose.</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 minute.</a:t>
            </a:r>
          </a:p>
          <a:p/>
          <a:p>
            <a:r>
              <a:t>WHAT TO SAY:</a:t>
            </a:r>
          </a:p>
          <a:p>
            <a:r>
              <a:t>The talk has six parts. I'll spend about ten minutes on each. If you have questions, hold them — I'll leave time at the end. Parts 1 and 2 are conceptual — why trust is broken in the ways you probably already intuit, and what Quidnug replaces the broken parts with. Part 3 and 4 are technical — the primitives that make it work. Parts 5 is where it gets real — fourteen use cases spanning FinTech, AI, elections, credit reporting, healthcare. Part 6 is how you actually pick this up and build with it.</a:t>
            </a:r>
          </a:p>
          <a:p/>
          <a:p>
            <a:r>
              <a:t>KEY POINTS:</a:t>
            </a:r>
          </a:p>
          <a:p>
            <a:r>
              <a:t>• Six sections, ~10 minutes each</a:t>
            </a:r>
          </a:p>
          <a:p>
            <a:r>
              <a:t>• Hold questions to the end (or send chat)</a:t>
            </a:r>
          </a:p>
          <a:p>
            <a:r>
              <a:t>• Heavy on use cases because the primitives alone aren't interesting</a:t>
            </a:r>
          </a:p>
          <a:p/>
          <a:p>
            <a:r>
              <a:t>TRANSITION:</a:t>
            </a:r>
          </a:p>
          <a:p>
            <a:r>
              <a:t>Before we dive in, here's the three-sentence version.</a:t>
            </a:r>
          </a:p>
        </p:txBody>
      </p:sp>
      <p:sp>
        <p:nvSpPr>
          <p:cNvPr id="4" name="Slide Number Placeholder 3"/>
          <p:cNvSpPr>
            <a:spLocks noGrp="1"/>
          </p:cNvSpPr>
          <p:nvPr>
            <p:ph type="sldNum" idx="5" sz="quarter"/>
          </p:nvPr>
        </p:nvSpPr>
        <p:spPr/>
      </p:sp>
    </p:spTree>
  </p:cSld>
  <p:clrMapOvr>
    <a:masterClrMapping/>
  </p:clrMapOvr>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1.5 minutes.</a:t>
            </a:r>
          </a:p>
          <a:p/>
          <a:p>
            <a:r>
              <a:t>WHAT TO SAY:</a:t>
            </a:r>
          </a:p>
          <a:p>
            <a:r>
              <a:t>Transitive trust is what makes the model powerful. If A trusts B at 0.9, B trusts C at 0.8, and C trusts D at 0.7, then A's transitive trust in D is the product: 0.504. Why multiply? Each hop introduces uncertainty, and uncertainty compounds. You can't trust someone more through intermediaries than you trust the intermediaries. Multiplication captures this correctly as a monotonically-decaying AND — A must trust B, AND B must trust C, AND C must trust D. We cap the search at five hops by default because beyond five hops at realistic trust values the remaining contribution is tiny — 0.5 to the fifth is about 3 percent. So the BFS is bounded and fast. In practice we see most real trust queries resolve within one or two hops.</a:t>
            </a:r>
          </a:p>
          <a:p/>
          <a:p>
            <a:r>
              <a:t>KEY POINTS:</a:t>
            </a:r>
          </a:p>
          <a:p>
            <a:r>
              <a:t>• Multiplication — each hop is AND, not OR</a:t>
            </a:r>
          </a:p>
          <a:p>
            <a:r>
              <a:t>• Default max depth: 5 hops</a:t>
            </a:r>
          </a:p>
          <a:p>
            <a:r>
              <a:t>• Beyond 5, decay kills the signal</a:t>
            </a:r>
          </a:p>
          <a:p>
            <a:r>
              <a:t>• Fast BFS, milliseconds</a:t>
            </a:r>
          </a:p>
          <a:p/>
          <a:p>
            <a:r>
              <a:t>TRANSITION:</a:t>
            </a:r>
          </a:p>
          <a:p>
            <a:r>
              <a:t>But trust graphs aren't paths — they're networks. What about multiple paths?</a:t>
            </a:r>
          </a:p>
        </p:txBody>
      </p:sp>
      <p:sp>
        <p:nvSpPr>
          <p:cNvPr id="4" name="Slide Number Placeholder 3"/>
          <p:cNvSpPr>
            <a:spLocks noGrp="1"/>
          </p:cNvSpPr>
          <p:nvPr>
            <p:ph type="sldNum" idx="5" sz="quarter"/>
          </p:nvPr>
        </p:nvSpPr>
        <p:spPr/>
      </p:sp>
    </p:spTree>
  </p:cSld>
  <p:clrMapOvr>
    <a:masterClrMapping/>
  </p:clrMapOvr>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1.5 minutes.</a:t>
            </a:r>
          </a:p>
          <a:p/>
          <a:p>
            <a:r>
              <a:t>WHAT TO SAY:</a:t>
            </a:r>
          </a:p>
          <a:p>
            <a:r>
              <a:t>Real trust networks aren't just paths — they're graphs with many paths between the same pair of nodes. A might reach D through B, or C, or E, or half a dozen routes. Quidnug evaluates ALL paths up to the depth limit and returns the MAXIMUM. Why max, not average? Because one strong recommendation from someone you trust deeply beats many weak recommendations from people you barely know. Averaging would dilute the best signal. Summing would misrepresent — trust isn't additive, it's bounded at 1.0. Max is the right aggregator. Here we have three paths: through B gives 0.72, through C gives 0.42, through E gives 0.12. The answer is 0.72, via B. The algorithm also returns the path itself so you can audit — 'why did you trust D at 0.72? Because you trust B at 0.9 and B trusts D at 0.8.' Fully transparent.</a:t>
            </a:r>
          </a:p>
          <a:p/>
          <a:p>
            <a:r>
              <a:t>KEY POINTS:</a:t>
            </a:r>
          </a:p>
          <a:p>
            <a:r>
              <a:t>• MAX over all paths, NOT average or sum</a:t>
            </a:r>
          </a:p>
          <a:p>
            <a:r>
              <a:t>• Best recommendation wins</a:t>
            </a:r>
          </a:p>
          <a:p>
            <a:r>
              <a:t>• Path is returned for audit</a:t>
            </a:r>
          </a:p>
          <a:p>
            <a:r>
              <a:t>• This is the BFS's core output</a:t>
            </a:r>
          </a:p>
          <a:p/>
          <a:p>
            <a:r>
              <a:t>TRANSITION:</a:t>
            </a:r>
          </a:p>
          <a:p>
            <a:r>
              <a:t>Trust needs context. You don't trust your plumber for tax advice. Enter domains.</a:t>
            </a:r>
          </a:p>
        </p:txBody>
      </p:sp>
      <p:sp>
        <p:nvSpPr>
          <p:cNvPr id="4" name="Slide Number Placeholder 3"/>
          <p:cNvSpPr>
            <a:spLocks noGrp="1"/>
          </p:cNvSpPr>
          <p:nvPr>
            <p:ph type="sldNum" idx="5" sz="quarter"/>
          </p:nvPr>
        </p:nvSpPr>
        <p:spPr/>
      </p:sp>
    </p:spTree>
  </p:cSld>
  <p:clrMapOvr>
    <a:masterClrMapping/>
  </p:clrMapOvr>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1.5 minutes.</a:t>
            </a:r>
          </a:p>
          <a:p/>
          <a:p>
            <a:r>
              <a:t>WHAT TO SAY:</a:t>
            </a:r>
          </a:p>
          <a:p>
            <a:r>
              <a:t>Domains give trust context. Think of it as DNS for trust — hierarchical dot-separated namespaces. On the left, a small sample of domains from our use cases: credit splits into mortgage, auto-loan, alternative-data utilities; elections scopes by jurisdiction and cycle and contest; ai-provenance by category. Domains matter for four reasons. First, trust isn't universal — you trust Dr. Smith for medicine, not for legal advice. Different domains. Second, optional inheritance — a parent domain's validators can endorse subdomains if that matches your structure. Third, namespace collisions are impossible; two different orgs can both use 'credit' as a top-level domain. Fourth, composition — a consumer picks which domains to weight and how heavily in their evaluation. The lender doesn't have to use your domain structure; they pick their own.</a:t>
            </a:r>
          </a:p>
          <a:p/>
          <a:p>
            <a:r>
              <a:t>KEY POINTS:</a:t>
            </a:r>
          </a:p>
          <a:p>
            <a:r>
              <a:t>• DNS-style hierarchical naming</a:t>
            </a:r>
          </a:p>
          <a:p>
            <a:r>
              <a:t>• Trust is domain-scoped</a:t>
            </a:r>
          </a:p>
          <a:p>
            <a:r>
              <a:t>• Different domains = different meanings</a:t>
            </a:r>
          </a:p>
          <a:p>
            <a:r>
              <a:t>• Consumer picks which to honor</a:t>
            </a:r>
          </a:p>
          <a:p/>
          <a:p>
            <a:r>
              <a:t>TRANSITION:</a:t>
            </a:r>
          </a:p>
          <a:p>
            <a:r>
              <a:t>Now the unusual one. Proof-of-Trust consensus.</a:t>
            </a:r>
          </a:p>
        </p:txBody>
      </p:sp>
      <p:sp>
        <p:nvSpPr>
          <p:cNvPr id="4" name="Slide Number Placeholder 3"/>
          <p:cNvSpPr>
            <a:spLocks noGrp="1"/>
          </p:cNvSpPr>
          <p:nvPr>
            <p:ph type="sldNum" idx="5" sz="quarter"/>
          </p:nvPr>
        </p:nvSpPr>
        <p:spPr/>
      </p:sp>
    </p:spTree>
  </p:cSld>
  <p:clrMapOvr>
    <a:masterClrMapping/>
  </p:clrMapOvr>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2 minutes.</a:t>
            </a:r>
          </a:p>
          <a:p/>
          <a:p>
            <a:r>
              <a:t>WHAT TO SAY:</a:t>
            </a:r>
          </a:p>
          <a:p>
            <a:r>
              <a:t>Proof-of-Trust is Quidnug's consensus model, and it's unusual enough to deserve its own slide. The idea: when a node receives a block, it first does the universal cryptographic check — does the hash match, does the signature verify? All honest nodes agree on that. Then it does a subjective check — 'how much do I trust this specific validator?' Based on that trust level, it assigns the block to one of four acceptance tiers, which we'll see on the next slide. The critical property on the right: each node independently decides. Alice trusts one set of validators; Bob trusts another. They'll agree on blocks from shared-trust validators and disagree on others. This is NOT a bug. It's the protocol reflecting the reality that trust is subjective. For consortium and federated deployments — which is where Quidnug shines — this is exactly what you want.</a:t>
            </a:r>
          </a:p>
          <a:p/>
          <a:p>
            <a:r>
              <a:t>KEY POINTS:</a:t>
            </a:r>
          </a:p>
          <a:p>
            <a:r>
              <a:t>• Crypto check first (objective, universal)</a:t>
            </a:r>
          </a:p>
          <a:p>
            <a:r>
              <a:t>• Trust check second (subjective, per-node)</a:t>
            </a:r>
          </a:p>
          <a:p>
            <a:r>
              <a:t>• Tier assignment determines what happens</a:t>
            </a:r>
          </a:p>
          <a:p>
            <a:r>
              <a:t>• Different nodes may have different chains</a:t>
            </a:r>
          </a:p>
          <a:p/>
          <a:p>
            <a:r>
              <a:t>TRANSITION:</a:t>
            </a:r>
          </a:p>
          <a:p>
            <a:r>
              <a:t>The four tiers.</a:t>
            </a:r>
          </a:p>
        </p:txBody>
      </p:sp>
      <p:sp>
        <p:nvSpPr>
          <p:cNvPr id="4" name="Slide Number Placeholder 3"/>
          <p:cNvSpPr>
            <a:spLocks noGrp="1"/>
          </p:cNvSpPr>
          <p:nvPr>
            <p:ph type="sldNum" idx="5" sz="quarter"/>
          </p:nvPr>
        </p:nvSpPr>
        <p:spPr/>
      </p:sp>
    </p:spTree>
  </p:cSld>
  <p:clrMapOvr>
    <a:masterClrMapping/>
  </p:clrMapOvr>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1.5 minutes.</a:t>
            </a:r>
          </a:p>
          <a:p/>
          <a:p>
            <a:r>
              <a:t>WHAT TO SAY:</a:t>
            </a:r>
          </a:p>
          <a:p>
            <a:r>
              <a:t>Here are the four tiers. Trusted: trust in the validator meets or exceeds the domain's configured threshold. Block goes on the main chain, transactions get applied, trust edges it carries become verified and available for queries. This is the normal case. Tentative: trust is above the distrust threshold but below full trust — you're not sure yet. Store it separately, don't build on top. It can be promoted to Trusted later if more supporting evidence arrives. Untrusted: trust is below the distrust threshold. Don't store the block, but do extract any trust-edge data it carries — those edges become 'unverified' and available with appropriate discount. Invalid: cryptographic verification fails outright. Reject, log, rate-limit the sender. The key insight is that 'untrusted' is different from 'invalid' — an untrusted block can still carry useful trust-graph information even if we don't accept its state changes.</a:t>
            </a:r>
          </a:p>
          <a:p/>
          <a:p>
            <a:r>
              <a:t>KEY POINTS:</a:t>
            </a:r>
          </a:p>
          <a:p>
            <a:r>
              <a:t>• Trusted: full acceptance</a:t>
            </a:r>
          </a:p>
          <a:p>
            <a:r>
              <a:t>• Tentative: hold, possibly promote</a:t>
            </a:r>
          </a:p>
          <a:p>
            <a:r>
              <a:t>• Untrusted: extract edges only</a:t>
            </a:r>
          </a:p>
          <a:p>
            <a:r>
              <a:t>• Invalid: reject outright</a:t>
            </a:r>
          </a:p>
          <a:p>
            <a:r>
              <a:t>• Trust-data extraction is the subtle one</a:t>
            </a:r>
          </a:p>
          <a:p/>
          <a:p>
            <a:r>
              <a:t>TRANSITION:</a:t>
            </a:r>
          </a:p>
          <a:p>
            <a:r>
              <a:t>This produces the deliberate consequence: different nodes see different chains.</a:t>
            </a:r>
          </a:p>
        </p:txBody>
      </p:sp>
      <p:sp>
        <p:nvSpPr>
          <p:cNvPr id="4" name="Slide Number Placeholder 3"/>
          <p:cNvSpPr>
            <a:spLocks noGrp="1"/>
          </p:cNvSpPr>
          <p:nvPr>
            <p:ph type="sldNum" idx="5" sz="quarter"/>
          </p:nvPr>
        </p:nvSpPr>
        <p:spPr/>
      </p:sp>
    </p:spTree>
  </p:cSld>
  <p:clrMapOvr>
    <a:masterClrMapping/>
  </p:clrMapOvr>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1.5 minutes.</a:t>
            </a:r>
          </a:p>
          <a:p/>
          <a:p>
            <a:r>
              <a:t>WHAT TO SAY:</a:t>
            </a:r>
          </a:p>
          <a:p>
            <a:r>
              <a:t>Let's make the consequence concrete. Alice trusts validators A, B, and C. Bob trusts A, B, and D. They agree on everything A and B do. But Alice accepts C's blocks and ignores D's, while Bob accepts D's blocks and ignores C's. Both views are correct from each observer's perspective. This trade-off — sacrificing 'one chain for everyone' in favor of 'each observer's context is respected' — is a deliberate design choice. It fits private, consortium, and federated deployments where different parties legitimately disagree about whom to trust. It does NOT fit public permissionless networks where you want a single canonical chain — Bitcoin and Ethereum are the right choice there. Pick the consensus model that matches your problem. Quidnug picks relational.</a:t>
            </a:r>
          </a:p>
          <a:p/>
          <a:p>
            <a:r>
              <a:t>KEY POINTS:</a:t>
            </a:r>
          </a:p>
          <a:p>
            <a:r>
              <a:t>• Alice and Bob see different histories</a:t>
            </a:r>
          </a:p>
          <a:p>
            <a:r>
              <a:t>• Both correct from their vantage points</a:t>
            </a:r>
          </a:p>
          <a:p>
            <a:r>
              <a:t>• Fits consortium/federated, not permissionless public</a:t>
            </a:r>
          </a:p>
          <a:p>
            <a:r>
              <a:t>• Deliberate design trade-off, not a bug</a:t>
            </a:r>
          </a:p>
          <a:p/>
          <a:p>
            <a:r>
              <a:t>TRANSITION:</a:t>
            </a:r>
          </a:p>
          <a:p>
            <a:r>
              <a:t>Last core concept — transactions.</a:t>
            </a:r>
          </a:p>
        </p:txBody>
      </p:sp>
      <p:sp>
        <p:nvSpPr>
          <p:cNvPr id="4" name="Slide Number Placeholder 3"/>
          <p:cNvSpPr>
            <a:spLocks noGrp="1"/>
          </p:cNvSpPr>
          <p:nvPr>
            <p:ph type="sldNum" idx="5" sz="quarter"/>
          </p:nvPr>
        </p:nvSpPr>
        <p:spPr/>
      </p:sp>
    </p:spTree>
  </p:cSld>
  <p:clrMapOvr>
    <a:masterClrMapping/>
  </p:clrMapOvr>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1.5 minutes.</a:t>
            </a:r>
          </a:p>
          <a:p/>
          <a:p>
            <a:r>
              <a:t>WHAT TO SAY:</a:t>
            </a:r>
          </a:p>
          <a:p>
            <a:r>
              <a:t>Everything that happens in Quidnug is a typed, signed transaction. Here are the nine core types. TRUST declares trust from one quid to another. IDENTITY registers or updates a quid's metadata. TITLE records ownership of assets, including fractional and multi-party ownership. EVENT appends a signed record to a subject's append-only event stream — this is the workhorse for audit trails. ANCHOR is how keys are rotated or invalidated — critical for the key-lifecycle story. GUARDIAN_SET_UPDATE installs an M-of-N guardian quorum. The three GUARDIAN_RECOVERY transactions — Init, Veto, and Commit — drive the time-locked recovery flow. GUARDIAN_RESIGN lets a guardian withdraw consent. And FORK_BLOCK coordinates on-chain protocol upgrades at a future block height. Nine types, each with a strict schema, each signed, each going into blocks. That's the whole transaction vocabulary.</a:t>
            </a:r>
          </a:p>
          <a:p/>
          <a:p>
            <a:r>
              <a:t>KEY POINTS:</a:t>
            </a:r>
          </a:p>
          <a:p>
            <a:r>
              <a:t>• 9 transaction types</a:t>
            </a:r>
          </a:p>
          <a:p>
            <a:r>
              <a:t>• All typed, all signed, all on-chain</a:t>
            </a:r>
          </a:p>
          <a:p>
            <a:r>
              <a:t>• TRUST and EVENT are the workhorses</a:t>
            </a:r>
          </a:p>
          <a:p>
            <a:r>
              <a:t>• ANCHOR + GUARDIAN drive the key lifecycle</a:t>
            </a:r>
          </a:p>
          <a:p/>
          <a:p>
            <a:r>
              <a:t>TRANSITION:</a:t>
            </a:r>
          </a:p>
          <a:p>
            <a:r>
              <a:t>OK. Concepts done. Let's dive into the technical primitives that make this work at scale.</a:t>
            </a:r>
          </a:p>
        </p:txBody>
      </p:sp>
      <p:sp>
        <p:nvSpPr>
          <p:cNvPr id="4" name="Slide Number Placeholder 3"/>
          <p:cNvSpPr>
            <a:spLocks noGrp="1"/>
          </p:cNvSpPr>
          <p:nvPr>
            <p:ph type="sldNum" idx="5" sz="quarter"/>
          </p:nvPr>
        </p:nvSpPr>
        <p:spPr/>
      </p:sp>
    </p:spTree>
  </p:cSld>
  <p:clrMapOvr>
    <a:masterClrMapping/>
  </p:clrMapOvr>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1.5 minutes.</a:t>
            </a:r>
          </a:p>
          <a:p/>
          <a:p>
            <a:r>
              <a:t>WHAT TO SAY:</a:t>
            </a:r>
          </a:p>
          <a:p>
            <a:r>
              <a:t>Event streams are how Quidnug records 'this happened to this subject at this time.' Every quid and every title can have an event stream — an append-only, monotonically-sequenced, signed timeline. Each event has a sequence number, a type string (app-defined like 'profile.updated' or 'fraud.signal.card-testing'), a payload that can be inline up to 64KB or referenced via IPFS CID for larger content, and a signature. Three key properties. Append-only — you can never modify or delete past events. Cryptographically you could try, but it would be evident on the chain. Sequenced — gaps or reorderings are detectable. Privacy-friendly — for sensitive data, the payload goes off-chain encrypted, with only a hash and CID on-chain. This is how we handle credit events, healthcare consents, and private AI training metadata without exposing everything publicly. Event streams are the workhorse of use cases — almost every use case we'll see uses them heavily.</a:t>
            </a:r>
          </a:p>
          <a:p/>
          <a:p>
            <a:r>
              <a:t>KEY POINTS:</a:t>
            </a:r>
          </a:p>
          <a:p>
            <a:r>
              <a:t>• Append-only, monotonic, signed</a:t>
            </a:r>
          </a:p>
          <a:p>
            <a:r>
              <a:t>• 64KB inline or IPFS-referenced</a:t>
            </a:r>
          </a:p>
          <a:p>
            <a:r>
              <a:t>• Hash-on-chain + encrypted-off-chain for privacy</a:t>
            </a:r>
          </a:p>
          <a:p>
            <a:r>
              <a:t>• Core primitive for audit trails</a:t>
            </a:r>
          </a:p>
          <a:p/>
          <a:p>
            <a:r>
              <a:t>TRANSITION:</a:t>
            </a:r>
          </a:p>
          <a:p>
            <a:r>
              <a:t>Key lifecycle. Rotating signing keys without losing history.</a:t>
            </a:r>
          </a:p>
        </p:txBody>
      </p:sp>
      <p:sp>
        <p:nvSpPr>
          <p:cNvPr id="4" name="Slide Number Placeholder 3"/>
          <p:cNvSpPr>
            <a:spLocks noGrp="1"/>
          </p:cNvSpPr>
          <p:nvPr>
            <p:ph type="sldNum" idx="5" sz="quarter"/>
          </p:nvPr>
        </p:nvSpPr>
        <p:spPr/>
      </p:sp>
    </p:spTree>
  </p:cSld>
  <p:clrMapOvr>
    <a:masterClrMapping/>
  </p:clrMapOvr>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2 minutes.</a:t>
            </a:r>
          </a:p>
          <a:p/>
          <a:p>
            <a:r>
              <a:t>WHAT TO SAY:</a:t>
            </a:r>
          </a:p>
          <a:p>
            <a:r>
              <a:t>Keys don't live forever. They need to be rotated — scheduled rotations for hygiene, emergency rotations for compromise, and recovery rotations when keys are lost. Quidnug models this with epochs. Alice starts at Epoch 0 with an original key. Six months in, she rotates to Epoch 1 via a signed Anchor transaction — a normal operational step. A year in, her device is lost; her guardians initiate recovery and she ends up at Epoch 2. A year and a half in, she rotates again scheduled. Four epochs. Each has its own signing key. Each rotation is an Anchor transaction — signed, monotonic, cryptographically bound to the previous epoch. The four rules at the bottom: epochs have their own keys, anchors are signed and monotonic (replays rejected), old epochs stay queryable (historical sigs remain valid), and emergency invalidation freezes an epoch. This is QDP-0001 and QDP-0002 working together.</a:t>
            </a:r>
          </a:p>
          <a:p/>
          <a:p>
            <a:r>
              <a:t>KEY POINTS:</a:t>
            </a:r>
          </a:p>
          <a:p>
            <a:r>
              <a:t>• Epochs increment on each rotation</a:t>
            </a:r>
          </a:p>
          <a:p>
            <a:r>
              <a:t>• Anchor transactions drive rotations</a:t>
            </a:r>
          </a:p>
          <a:p>
            <a:r>
              <a:t>• Historical sigs remain verifiable</a:t>
            </a:r>
          </a:p>
          <a:p>
            <a:r>
              <a:t>• Invalidation is the emergency freeze</a:t>
            </a:r>
          </a:p>
          <a:p/>
          <a:p>
            <a:r>
              <a:t>TRANSITION:</a:t>
            </a:r>
          </a:p>
          <a:p>
            <a:r>
              <a:t>Scheduled rotations are easy. The hard case is when the key is lost or compromised. Enter guardians.</a:t>
            </a:r>
          </a:p>
        </p:txBody>
      </p:sp>
      <p:sp>
        <p:nvSpPr>
          <p:cNvPr id="4" name="Slide Number Placeholder 3"/>
          <p:cNvSpPr>
            <a:spLocks noGrp="1"/>
          </p:cNvSpPr>
          <p:nvPr>
            <p:ph type="sldNum" idx="5" sz="quarter"/>
          </p:nvPr>
        </p:nvSpPr>
        <p:spPr/>
      </p:sp>
    </p:spTree>
  </p:cSld>
  <p:clrMapOvr>
    <a:masterClrMapping/>
  </p:clrMapOvr>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2 minutes.</a:t>
            </a:r>
          </a:p>
          <a:p/>
          <a:p>
            <a:r>
              <a:t>WHAT TO SAY:</a:t>
            </a:r>
          </a:p>
          <a:p>
            <a:r>
              <a:t>Here's the big one. Guardian-based recovery. Alice picks 5 people she trusts — a spouse, a manager, a lawyer, a backup HSM she controls, a trustee. She sets a threshold of 3. If she loses her key, any 3 of those 5 can sign a Guardian Recovery Init transaction nominating a new public key for Alice. But the new key doesn't immediately activate — there's a time-lock window, anywhere from an hour to a week depending on the config. During the window, Alice — if her old key actually still works — can submit a Veto and cancel the recovery. That protects against social-engineering attacks where adversaries trick the guardians. If Alice is actually unreachable, the window elapses and the rotation commits. Guardian sets have five config parameters: threshold M, total guardians N, recovery delay, whether rotation is required versus guardian-only, and the guardian's pinned key epoch at set-install time. That last one is important — if Alice's spouse rotates her key later, it doesn't silently grant her new key recovery power.</a:t>
            </a:r>
          </a:p>
          <a:p/>
          <a:p>
            <a:r>
              <a:t>KEY POINTS:</a:t>
            </a:r>
          </a:p>
          <a:p>
            <a:r>
              <a:t>• M-of-N with time-lock veto</a:t>
            </a:r>
          </a:p>
          <a:p>
            <a:r>
              <a:t>• Original key can veto if still alive</a:t>
            </a:r>
          </a:p>
          <a:p>
            <a:r>
              <a:t>• 5 config parameters</a:t>
            </a:r>
          </a:p>
          <a:p>
            <a:r>
              <a:t>• Replaces central escrow for key recovery</a:t>
            </a:r>
          </a:p>
          <a:p/>
          <a:p>
            <a:r>
              <a:t>TRANSITION:</a:t>
            </a:r>
          </a:p>
          <a:p>
            <a:r>
              <a:t>Let's zoom in on the time-lock.</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1.5 minutes.</a:t>
            </a:r>
          </a:p>
          <a:p/>
          <a:p>
            <a:r>
              <a:t>WHAT TO SAY:</a:t>
            </a:r>
          </a:p>
          <a:p>
            <a:r>
              <a:t>If you only remember three things from today, make them these. First: Quidnug is about trust, but it deliberately refuses to produce a single universal score. Different observers answer the question 'how much do I trust Bob?' differently, and that's a feature, not a bug. Second: it's cryptographic and user-owned. Every claim is signed by someone identifiable. Keys are recoverable through M-of-N guardian quorums, not through central escrow. Third: the real value is in use cases — wherever you'd answer 'this particular person signed this' matters more than 'this database row exists', Quidnug fits.</a:t>
            </a:r>
          </a:p>
          <a:p/>
          <a:p>
            <a:r>
              <a:t>KEY POINTS:</a:t>
            </a:r>
          </a:p>
          <a:p>
            <a:r>
              <a:t>• Relational, not universal</a:t>
            </a:r>
          </a:p>
          <a:p>
            <a:r>
              <a:t>• User-owned keys with guardian recovery</a:t>
            </a:r>
          </a:p>
          <a:p>
            <a:r>
              <a:t>• Problem-space: signed statements + verifiable history</a:t>
            </a:r>
          </a:p>
          <a:p/>
          <a:p>
            <a:r>
              <a:t>TRANSITION:</a:t>
            </a:r>
          </a:p>
          <a:p>
            <a:r>
              <a:t>Who is this actually for?</a:t>
            </a:r>
          </a:p>
        </p:txBody>
      </p:sp>
      <p:sp>
        <p:nvSpPr>
          <p:cNvPr id="4" name="Slide Number Placeholder 3"/>
          <p:cNvSpPr>
            <a:spLocks noGrp="1"/>
          </p:cNvSpPr>
          <p:nvPr>
            <p:ph type="sldNum" idx="5" sz="quarter"/>
          </p:nvPr>
        </p:nvSpPr>
        <p:spPr/>
      </p:sp>
    </p:spTree>
  </p:cSld>
  <p:clrMapOvr>
    <a:masterClrMapping/>
  </p:clrMapOvr>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1.5 minutes.</a:t>
            </a:r>
          </a:p>
          <a:p/>
          <a:p>
            <a:r>
              <a:t>WHAT TO SAY:</a:t>
            </a:r>
          </a:p>
          <a:p>
            <a:r>
              <a:t>Here's the timeline in detail. At t=0, the M-of-N guardians sign an Init transaction. The Init carries the nominated new public key. That Init lands in a block. The clock starts. During the veto window — which can be configured anywhere from an hour for low-value keys to a week for institutional crypto custody — the subject, if their old key still works, can submit a Veto that cancels the recovery. Or guardians can submit a Commit early if they have a plus-one additional signature above threshold, for genuine emergencies. If nothing happens during the window, at t equals delay, the Commit fires automatically or can be submitted by anyone — the authorization was the Init plus the elapsed time. The rotation takes effect; the new epoch signs going forward. Why does this work? Because social-engineering M-of-N is already hard. Social-engineering M-of-N AND suppressing the victim's response for the whole delay is much harder. The asymmetry is what gives us security.</a:t>
            </a:r>
          </a:p>
          <a:p/>
          <a:p>
            <a:r>
              <a:t>KEY POINTS:</a:t>
            </a:r>
          </a:p>
          <a:p>
            <a:r>
              <a:t>• Init → Window → Commit</a:t>
            </a:r>
          </a:p>
          <a:p>
            <a:r>
              <a:t>• Window is configurable 1h–1yr</a:t>
            </a:r>
          </a:p>
          <a:p>
            <a:r>
              <a:t>• Veto during window kills it</a:t>
            </a:r>
          </a:p>
          <a:p>
            <a:r>
              <a:t>• Commit after window makes it permanent</a:t>
            </a:r>
          </a:p>
          <a:p>
            <a:r>
              <a:t>• Asymmetric difficulty</a:t>
            </a:r>
          </a:p>
          <a:p/>
          <a:p>
            <a:r>
              <a:t>TRANSITION:</a:t>
            </a:r>
          </a:p>
          <a:p>
            <a:r>
              <a:t>Keys are rotated. The protocol needs to tell the rest of the network.</a:t>
            </a:r>
          </a:p>
        </p:txBody>
      </p:sp>
      <p:sp>
        <p:nvSpPr>
          <p:cNvPr id="4" name="Slide Number Placeholder 3"/>
          <p:cNvSpPr>
            <a:spLocks noGrp="1"/>
          </p:cNvSpPr>
          <p:nvPr>
            <p:ph type="sldNum" idx="5" sz="quarter"/>
          </p:nvPr>
        </p:nvSpPr>
        <p:spPr/>
      </p:sp>
    </p:spTree>
  </p:cSld>
  <p:clrMapOvr>
    <a:masterClrMapping/>
  </p:clrMapOvr>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1.5 minutes.</a:t>
            </a:r>
          </a:p>
          <a:p/>
          <a:p>
            <a:r>
              <a:t>WHAT TO SAY:</a:t>
            </a:r>
          </a:p>
          <a:p>
            <a:r>
              <a:t>Alice has state in multiple domains. Her bank domain, her healthcare domain, her credential-verification domain. When she rotates her key in domain A, every other domain she's active in needs to learn about it — otherwise Alice's old-epoch signatures might still be accepted elsewhere, undermining the rotation's purpose. QDP-0003 solves this with cross-domain anchor gossip. When the rotation seals into a block in domain A, the block's validator emits a signed fingerprint — a cryptographic attestation that a specific block hash is the head at height H in domain A. That fingerprint plus the rotation anchor form a gossip message, which propagates to every node that has state about Alice in any domain. Nodes in domain B and domain C verify the fingerprint against the producer's key, extract the rotation, and update their local ledger. Domain D doesn't care — Alice has no state there, no gossip lands. The messages self-verify, dedupe by MessageID, and are replay-safe.</a:t>
            </a:r>
          </a:p>
          <a:p/>
          <a:p>
            <a:r>
              <a:t>KEY POINTS:</a:t>
            </a:r>
          </a:p>
          <a:p>
            <a:r>
              <a:t>• Fingerprint + anchor + signature = gossip</a:t>
            </a:r>
          </a:p>
          <a:p>
            <a:r>
              <a:t>• Propagates to interested nodes only</a:t>
            </a:r>
          </a:p>
          <a:p>
            <a:r>
              <a:t>• Self-verifying, dedupe'd, replay-safe</a:t>
            </a:r>
          </a:p>
          <a:p>
            <a:r>
              <a:t>• This is how cross-domain key rotation stays consistent</a:t>
            </a:r>
          </a:p>
          <a:p/>
          <a:p>
            <a:r>
              <a:t>TRANSITION:</a:t>
            </a:r>
          </a:p>
          <a:p>
            <a:r>
              <a:t>Gossip historically meant polling. QDP-0005 made it real-time.</a:t>
            </a:r>
          </a:p>
        </p:txBody>
      </p:sp>
      <p:sp>
        <p:nvSpPr>
          <p:cNvPr id="4" name="Slide Number Placeholder 3"/>
          <p:cNvSpPr>
            <a:spLocks noGrp="1"/>
          </p:cNvSpPr>
          <p:nvPr>
            <p:ph type="sldNum" idx="5" sz="quarter"/>
          </p:nvPr>
        </p:nvSpPr>
        <p:spPr/>
      </p:sp>
    </p:spTree>
  </p:cSld>
  <p:clrMapOvr>
    <a:masterClrMapping/>
  </p:clrMapOvr>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1.5 minutes.</a:t>
            </a:r>
          </a:p>
          <a:p/>
          <a:p>
            <a:r>
              <a:t>WHAT TO SAY:</a:t>
            </a:r>
          </a:p>
          <a:p>
            <a:r>
              <a:t>Before QDP-0005, gossip was pull-only. Nodes periodically polled their peers to ask 'anything new for me?' This is simple but slow. A key rotation could take many minutes to propagate through the network — and a compromised-key window of even 30 seconds is dangerous for high-value identities. QDP-0005 added push. When a rotation or fingerprint is produced, the producer immediately fans it out to every peer it knows about, with a TTL to bound propagation. Each recipient dedupes via a cheap map lookup, verifies the signature, applies, and forwards with TTL decremented. Critical features: dedup runs before the expensive ECDSA verification — so a flood of duplicates is cheap to reject. Implicit subscription — nodes only forward to peers that have state about the involved quids, so we don't waste bandwidth on uninterested nodes. Per-producer rate limit uses an apply-then-choke model: a compromised validator can flood, but only the first N messages forward; their own node still applies so local truth isn't sacrificed. End result: propagation that used to take minutes now takes seconds.</a:t>
            </a:r>
          </a:p>
          <a:p/>
          <a:p>
            <a:r>
              <a:t>KEY POINTS:</a:t>
            </a:r>
          </a:p>
          <a:p>
            <a:r>
              <a:t>• Push vs pull — seconds vs. minutes</a:t>
            </a:r>
          </a:p>
          <a:p>
            <a:r>
              <a:t>• Dedup-first, then validate</a:t>
            </a:r>
          </a:p>
          <a:p>
            <a:r>
              <a:t>• Subscription is implicit</a:t>
            </a:r>
          </a:p>
          <a:p>
            <a:r>
              <a:t>• Rate-limited per producer</a:t>
            </a:r>
          </a:p>
          <a:p/>
          <a:p>
            <a:r>
              <a:t>TRANSITION:</a:t>
            </a:r>
          </a:p>
          <a:p>
            <a:r>
              <a:t>Fresh nodes joining the network need a different primitive.</a:t>
            </a:r>
          </a:p>
        </p:txBody>
      </p:sp>
      <p:sp>
        <p:nvSpPr>
          <p:cNvPr id="4" name="Slide Number Placeholder 3"/>
          <p:cNvSpPr>
            <a:spLocks noGrp="1"/>
          </p:cNvSpPr>
          <p:nvPr>
            <p:ph type="sldNum" idx="5" sz="quarter"/>
          </p:nvPr>
        </p:nvSpPr>
        <p:spPr/>
      </p:sp>
    </p:spTree>
  </p:cSld>
  <p:clrMapOvr>
    <a:masterClrMapping/>
  </p:clrMapOvr>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1.5 minutes.</a:t>
            </a:r>
          </a:p>
          <a:p/>
          <a:p>
            <a:r>
              <a:t>WHAT TO SAY:</a:t>
            </a:r>
          </a:p>
          <a:p>
            <a:r>
              <a:t>When a fresh node joins Quidnug — a brand-new deployment, a new county's election node, a new regional office — it faces a chicken-and-egg problem. To verify incoming traffic, it needs historical state. To get historical state, it needs to trust someone. Trusting one peer blindly is dangerous — that peer could be compromised. Replaying from genesis takes forever. QDP-0008 solves this with K-of-K bootstrap. You pre-select K peers you're willing to trust for bootstrap — typically K=3. The fresh node asks all K for their snapshot hash at a given height. If all K return the same hash, you accept that snapshot and seed your ledger. If any disagreement, you halt and alert an operator. The security property: to manipulate the bootstrap, an attacker would have to compromise all K peers simultaneously. With K=3 spread across different administrative domains, that's hard. This replaces trust-on-first-use with trust-in-a-diverse-quorum.</a:t>
            </a:r>
          </a:p>
          <a:p/>
          <a:p>
            <a:r>
              <a:t>KEY POINTS:</a:t>
            </a:r>
          </a:p>
          <a:p>
            <a:r>
              <a:t>• K peers, all must agree</a:t>
            </a:r>
          </a:p>
          <a:p>
            <a:r>
              <a:t>• Default K=3</a:t>
            </a:r>
          </a:p>
          <a:p>
            <a:r>
              <a:t>• Any disagreement = halt</a:t>
            </a:r>
          </a:p>
          <a:p>
            <a:r>
              <a:t>• Diversifies trust</a:t>
            </a:r>
          </a:p>
          <a:p/>
          <a:p>
            <a:r>
              <a:t>TRANSITION:</a:t>
            </a:r>
          </a:p>
          <a:p>
            <a:r>
              <a:t>For coordinated protocol upgrades — fork-block.</a:t>
            </a:r>
          </a:p>
        </p:txBody>
      </p:sp>
      <p:sp>
        <p:nvSpPr>
          <p:cNvPr id="4" name="Slide Number Placeholder 3"/>
          <p:cNvSpPr>
            <a:spLocks noGrp="1"/>
          </p:cNvSpPr>
          <p:nvPr>
            <p:ph type="sldNum" idx="5" sz="quarter"/>
          </p:nvPr>
        </p:nvSpPr>
        <p:spPr/>
      </p:sp>
    </p:spTree>
  </p:cSld>
  <p:clrMapOvr>
    <a:masterClrMapping/>
  </p:clrMapOvr>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1.5 minutes.</a:t>
            </a:r>
          </a:p>
          <a:p/>
          <a:p>
            <a:r>
              <a:t>WHAT TO SAY:</a:t>
            </a:r>
          </a:p>
          <a:p>
            <a:r>
              <a:t>Every federated protocol has this problem. You want to turn on a new feature — say, strict nonce enforcement — across the whole deployment. If operators don't coordinate perfectly, some nodes have the flag on and some off, which means they now have different validation rules, which means they reject each other's blocks, which means consensus diverges. QDP-0009 solves this with the fork-block transaction. A quorum of validators signs a FORK_BLOCK transaction that declares: 'At height 1,200,000, the feature require_tx_tree_root becomes active.' That transaction lands in a block, propagates normally. When each node processes block 1,200,000, it flips the flag deterministically. Before 1,200,000, old validation rules. After 1,200,000, new rules. Every node transitions together without any out-of-band coordination. Quorum of 2-of-3 or better required. Replay protection via nonce. Notice period enforced — you can't fork-block-trigger for a past height. This is the cleanest protocol-level upgrade coordination I've seen.</a:t>
            </a:r>
          </a:p>
          <a:p/>
          <a:p>
            <a:r>
              <a:t>KEY POINTS:</a:t>
            </a:r>
          </a:p>
          <a:p>
            <a:r>
              <a:t>• FORK_BLOCK tx with forkHeight + feature</a:t>
            </a:r>
          </a:p>
          <a:p>
            <a:r>
              <a:t>• Quorum-signed (≥ 2/3 validators)</a:t>
            </a:r>
          </a:p>
          <a:p>
            <a:r>
              <a:t>• Deterministic activation at height</a:t>
            </a:r>
          </a:p>
          <a:p>
            <a:r>
              <a:t>• Replaces out-of-band coordination</a:t>
            </a:r>
          </a:p>
          <a:p/>
          <a:p>
            <a:r>
              <a:t>TRANSITION:</a:t>
            </a:r>
          </a:p>
          <a:p>
            <a:r>
              <a:t>Two more primitives. Merkle proofs and lazy epoch propagation.</a:t>
            </a:r>
          </a:p>
        </p:txBody>
      </p:sp>
      <p:sp>
        <p:nvSpPr>
          <p:cNvPr id="4" name="Slide Number Placeholder 3"/>
          <p:cNvSpPr>
            <a:spLocks noGrp="1"/>
          </p:cNvSpPr>
          <p:nvPr>
            <p:ph type="sldNum" idx="5" sz="quarter"/>
          </p:nvPr>
        </p:nvSpPr>
        <p:spPr/>
      </p:sp>
    </p:spTree>
  </p:cSld>
  <p:clrMapOvr>
    <a:masterClrMapping/>
  </p:clrMapOvr>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2 minutes.</a:t>
            </a:r>
          </a:p>
          <a:p/>
          <a:p>
            <a:r>
              <a:t>WHAT TO SAY:</a:t>
            </a:r>
          </a:p>
          <a:p>
            <a:r>
              <a:t>Two more primitives, packed into this slide. QDP-0010, compact Merkle proofs. Today's anchor gossip ships the full origin block, which can be tens of kilobytes for dense blocks. QDP-0010 adds a TransactionsRoot field — a Merkle root over transactions — to block headers. When gossip propagates an anchor, it can ship just the leaf hash plus the sibling hashes up to the root. Log₂ of the transaction count instead of the whole block. Typical bandwidth reduction is around 70 percent, and it's the foundation for light-client support — future clients that don't need full blocks can still verify specific transactions. On the right, QDP-0007, lazy epoch propagation. Alice rotates her key in the banking domain. She rarely uses her identity in healthcare. Healthcare's nodes may not have received the gossip. When her next healthcare transaction arrives, the healthcare node sees her 'recent activity' is stale — quarantines the transaction, probes the banking domain for her current fingerprint, updates its ledger, and re-validates. Catches the 'stale epoch' cross-domain attack where someone uses a rotated-out key in a domain that hasn't learned yet.</a:t>
            </a:r>
          </a:p>
          <a:p/>
          <a:p>
            <a:r>
              <a:t>KEY POINTS:</a:t>
            </a:r>
          </a:p>
          <a:p>
            <a:r>
              <a:t>• QDP-0010: Merkle root in block, 70% bandwidth cut</a:t>
            </a:r>
          </a:p>
          <a:p>
            <a:r>
              <a:t>• QDP-0007: quarantine + probe for stale-signer detection</a:t>
            </a:r>
          </a:p>
          <a:p>
            <a:r>
              <a:t>• Both QDPs have shipped</a:t>
            </a:r>
          </a:p>
          <a:p/>
          <a:p>
            <a:r>
              <a:t>TRANSITION:</a:t>
            </a:r>
          </a:p>
          <a:p>
            <a:r>
              <a:t>Guardian resignation rounds out the technical primitives.</a:t>
            </a:r>
          </a:p>
        </p:txBody>
      </p:sp>
      <p:sp>
        <p:nvSpPr>
          <p:cNvPr id="4" name="Slide Number Placeholder 3"/>
          <p:cNvSpPr>
            <a:spLocks noGrp="1"/>
          </p:cNvSpPr>
          <p:nvPr>
            <p:ph type="sldNum" idx="5" sz="quarter"/>
          </p:nvPr>
        </p:nvSpPr>
        <p:spPr/>
      </p:sp>
    </p:spTree>
  </p:cSld>
  <p:clrMapOvr>
    <a:masterClrMapping/>
  </p:clrMapOvr>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1.5 minutes.</a:t>
            </a:r>
          </a:p>
          <a:p/>
          <a:p>
            <a:r>
              <a:t>WHAT TO SAY:</a:t>
            </a:r>
          </a:p>
          <a:p>
            <a:r>
              <a:t>Finally: guardian resignation. QDP-0006. A guardian should be able to withdraw from a subject's quorum without requiring the subject's cooperation — because the subject might be unreachable, or the guardian might have a legitimate reason to step away that the subject can't block. The resignation transaction is signed by the guardian, carries a GuardianSetHash (which set version they're resigning from), a monotonic nonce, and an effective-at date — typically 7 days in the future. At effective-at, the guardian's weight drops to zero for FUTURE recoveries. Here's the subtle part, emphasized at the bottom: resignation is prospective only. It does NOT retroactively invalidate an in-flight recovery. If a recovery was already Init'd yesterday, the authorization is computed against the set as it was at Init time, and the Commit proceeds normally. Why? If resignation could retroactively kill pending recoveries, it would become a veto mechanism — and that opens an out-of-band coordination attack surface. Prospective-only eliminates that.</a:t>
            </a:r>
          </a:p>
          <a:p/>
          <a:p>
            <a:r>
              <a:t>KEY POINTS:</a:t>
            </a:r>
          </a:p>
          <a:p>
            <a:r>
              <a:t>• Guardian can withdraw without subject</a:t>
            </a:r>
          </a:p>
          <a:p>
            <a:r>
              <a:t>• 7-day effective-at delay</a:t>
            </a:r>
          </a:p>
          <a:p>
            <a:r>
              <a:t>• PROSPECTIVE ONLY — no retroactive invalidation</a:t>
            </a:r>
          </a:p>
          <a:p>
            <a:r>
              <a:t>• Subject reshapes quorum via GuardianSetUpdate</a:t>
            </a:r>
          </a:p>
          <a:p/>
          <a:p>
            <a:r>
              <a:t>TRANSITION:</a:t>
            </a:r>
          </a:p>
          <a:p>
            <a:r>
              <a:t>That's ten primitives. How do they compose into a protocol?</a:t>
            </a:r>
          </a:p>
        </p:txBody>
      </p:sp>
      <p:sp>
        <p:nvSpPr>
          <p:cNvPr id="4" name="Slide Number Placeholder 3"/>
          <p:cNvSpPr>
            <a:spLocks noGrp="1"/>
          </p:cNvSpPr>
          <p:nvPr>
            <p:ph type="sldNum" idx="5" sz="quarter"/>
          </p:nvPr>
        </p:nvSpPr>
        <p:spPr/>
      </p:sp>
    </p:spTree>
  </p:cSld>
  <p:clrMapOvr>
    <a:masterClrMapping/>
  </p:clrMapOvr>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1.5 minutes.</a:t>
            </a:r>
          </a:p>
          <a:p/>
          <a:p>
            <a:r>
              <a:t>WHAT TO SAY:</a:t>
            </a:r>
          </a:p>
          <a:p>
            <a:r>
              <a:t>Every protocol change in Quidnug goes through this process. We don't jump to code — we start with a full design proposal, a QDP. Current count: ten landed, every one was specified in a multi-thousand-word design doc before implementation. The six steps: identify a problem or gap. Write a full design proposal — problem, threat model, schema, flows, alternatives. Review for security and architecture. Implement behind a feature flag. Run a shadow period where metrics flow but behavior is unchanged. Flip the flag — and for protocol-breaking changes, do it via a fork-block transaction. The result: ten coherent, well-designed features with minimal patch-on-patch debt. You can read any QDP in the repo, cover-to-cover, and understand the decisions that went into it.</a:t>
            </a:r>
          </a:p>
          <a:p/>
          <a:p>
            <a:r>
              <a:t>KEY POINTS:</a:t>
            </a:r>
          </a:p>
          <a:p>
            <a:r>
              <a:t>• Design before code (always)</a:t>
            </a:r>
          </a:p>
          <a:p>
            <a:r>
              <a:t>• Shadow → enforce rollout</a:t>
            </a:r>
          </a:p>
          <a:p>
            <a:r>
              <a:t>• Fork-block for protocol upgrades</a:t>
            </a:r>
          </a:p>
          <a:p>
            <a:r>
              <a:t>• Public QDPs in the repo</a:t>
            </a:r>
          </a:p>
          <a:p/>
          <a:p>
            <a:r>
              <a:t>TRANSITION:</a:t>
            </a:r>
          </a:p>
          <a:p>
            <a:r>
              <a:t>Here's what's landed.</a:t>
            </a:r>
          </a:p>
        </p:txBody>
      </p:sp>
      <p:sp>
        <p:nvSpPr>
          <p:cNvPr id="4" name="Slide Number Placeholder 3"/>
          <p:cNvSpPr>
            <a:spLocks noGrp="1"/>
          </p:cNvSpPr>
          <p:nvPr>
            <p:ph type="sldNum" idx="5" sz="quarter"/>
          </p:nvPr>
        </p:nvSpPr>
        <p:spPr/>
      </p:sp>
    </p:spTree>
  </p:cSld>
  <p:clrMapOvr>
    <a:masterClrMapping/>
  </p:clrMapOvr>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1.5 minutes.</a:t>
            </a:r>
          </a:p>
          <a:p/>
          <a:p>
            <a:r>
              <a:t>WHAT TO SAY:</a:t>
            </a:r>
          </a:p>
          <a:p>
            <a:r>
              <a:t>Here's the scoreboard. Ten QDPs landed. Each has a comprehensive design doc in the repo — 2000-5000 words covering problem, threat model, data model, protocol flows, migration plan, and test plan. The ones we've already seen in depth: 0001 nonce ledger, 0002 guardian recovery, 0005 push gossip, 0007 lazy epoch propagation, 0008 K-of-K bootstrap, 0009 fork-block, 0010 compact Merkle proofs. 0003 cross-domain scoping, 0004 roadmap for Phase H, 0006 guardian resignation rounded it out. Test coverage is comprehensive — the codebase has ~90 new tests just from the H-phase work. The protocol has settled enough that we're in 'use cases and deployment' territory now, not 'what's the core protocol' territory. Future QDPs will likely cover things like homomorphic voting for stronger receipt-freeness, permissioned sub-chains for regulated domains, and formal cross-chain interop.</a:t>
            </a:r>
          </a:p>
          <a:p/>
          <a:p>
            <a:r>
              <a:t>KEY POINTS:</a:t>
            </a:r>
          </a:p>
          <a:p>
            <a:r>
              <a:t>• 10 landed, full design docs per feature</a:t>
            </a:r>
          </a:p>
          <a:p>
            <a:r>
              <a:t>• Comprehensive test coverage</a:t>
            </a:r>
          </a:p>
          <a:p>
            <a:r>
              <a:t>• Core protocol settled</a:t>
            </a:r>
          </a:p>
          <a:p>
            <a:r>
              <a:t>• Future work: homomorphic voting, sub-chains, interop</a:t>
            </a:r>
          </a:p>
          <a:p/>
          <a:p>
            <a:r>
              <a:t>TRANSITION:</a:t>
            </a:r>
          </a:p>
          <a:p>
            <a:r>
              <a:t>How does all this compose into an actual node?</a:t>
            </a:r>
          </a:p>
        </p:txBody>
      </p:sp>
      <p:sp>
        <p:nvSpPr>
          <p:cNvPr id="4" name="Slide Number Placeholder 3"/>
          <p:cNvSpPr>
            <a:spLocks noGrp="1"/>
          </p:cNvSpPr>
          <p:nvPr>
            <p:ph type="sldNum" idx="5" sz="quarter"/>
          </p:nvPr>
        </p:nvSpPr>
        <p:spPr/>
      </p:sp>
    </p:spTree>
  </p:cSld>
  <p:clrMapOvr>
    <a:masterClrMapping/>
  </p:clrMapOvr>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1.5 minutes.</a:t>
            </a:r>
          </a:p>
          <a:p/>
          <a:p>
            <a:r>
              <a:t>WHAT TO SAY:</a:t>
            </a:r>
          </a:p>
          <a:p>
            <a:r>
              <a:t>A Quidnug node is a single Go binary. HTTP REST API on top — one for the v1 stable surface, v2 for the newer features from Phase H. Six engines inside. Trust Engine does the BFS pathfinding we saw in Part 3. Nonce Ledger from QDP-0001 does replay protection. Guardian Registry from QDP-0002 and 0006 handles guardian sets, recoveries, and resignations. Block Engine implements Proof-of-Trust consensus tiering. Push Gossip is QDP-0005. Bootstrap + Forks is QDP-0008, 0009, and 0010 together. Below, a P2P network layer doing HTTP with HMAC inter-node signatures, gossip, fingerprint probes, and snapshot pulls. Tech stack is conservative: Go 1.23+, ECDSA P-256 via stdlib, SHA-256, Gorilla mux, Prometheus for metrics, IPFS optional for big payloads. No exotic cryptography, no custom consensus, no exotic storage. The protocol's complexity is in the protocol, not in the dependencies.</a:t>
            </a:r>
          </a:p>
          <a:p/>
          <a:p>
            <a:r>
              <a:t>KEY POINTS:</a:t>
            </a:r>
          </a:p>
          <a:p>
            <a:r>
              <a:t>• Single Go binary</a:t>
            </a:r>
          </a:p>
          <a:p>
            <a:r>
              <a:t>• Six engines + HTTP API + P2P layer</a:t>
            </a:r>
          </a:p>
          <a:p>
            <a:r>
              <a:t>• Conservative stack</a:t>
            </a:r>
          </a:p>
          <a:p>
            <a:r>
              <a:t>• All standard crypto primitives</a:t>
            </a:r>
          </a:p>
          <a:p/>
          <a:p>
            <a:r>
              <a:t>TRANSITION:</a:t>
            </a:r>
          </a:p>
          <a:p>
            <a:r>
              <a:t>Deployment patterns.</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 minute.</a:t>
            </a:r>
          </a:p>
          <a:p/>
          <a:p>
            <a:r>
              <a:t>WHAT TO SAY:</a:t>
            </a:r>
          </a:p>
          <a:p>
            <a:r>
              <a:t>Four personas I've seen find this useful. FinTech engineers building anything that requires two or more people to sign off, where losing a signing key is a real problem and replays would be devastating. AI platform builders who need to prove provenance — this training data, this model, this specific inference — or authorize autonomous agents safely. Civic tech and government teams building elections, credentialing, or consent-management systems where 'trust the vendor' isn't an acceptable answer. And small security-conscious teams where 'who signed this?' is already a first-class question — you probably already have half of what Quidnug is, just in an ad-hoc form. It's worth comparing.</a:t>
            </a:r>
          </a:p>
          <a:p/>
          <a:p>
            <a:r>
              <a:t>KEY POINTS:</a:t>
            </a:r>
          </a:p>
          <a:p>
            <a:r>
              <a:t>• Multi-party approval — FinTech</a:t>
            </a:r>
          </a:p>
          <a:p>
            <a:r>
              <a:t>• Provenance + authorization — AI</a:t>
            </a:r>
          </a:p>
          <a:p>
            <a:r>
              <a:t>• Public verifiability — civic tech</a:t>
            </a:r>
          </a:p>
          <a:p>
            <a:r>
              <a:t>• Small teams with signing-heavy products</a:t>
            </a:r>
          </a:p>
          <a:p/>
          <a:p>
            <a:r>
              <a:t>TRANSITION:</a:t>
            </a:r>
          </a:p>
          <a:p>
            <a:r>
              <a:t>If you're in one of these buckets, the most useful thing I can say upfront is the TL;DR for the whole talk.</a:t>
            </a:r>
          </a:p>
        </p:txBody>
      </p:sp>
      <p:sp>
        <p:nvSpPr>
          <p:cNvPr id="4" name="Slide Number Placeholder 3"/>
          <p:cNvSpPr>
            <a:spLocks noGrp="1"/>
          </p:cNvSpPr>
          <p:nvPr>
            <p:ph type="sldNum" idx="5" sz="quarter"/>
          </p:nvPr>
        </p:nvSpPr>
        <p:spPr/>
      </p:sp>
    </p:spTree>
  </p:cSld>
  <p:clrMapOvr>
    <a:masterClrMapping/>
  </p:clrMapOvr>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1.5 minutes.</a:t>
            </a:r>
          </a:p>
          <a:p/>
          <a:p>
            <a:r>
              <a:t>WHAT TO SAY:</a:t>
            </a:r>
          </a:p>
          <a:p>
            <a:r>
              <a:t>Three deployment patterns for three different contexts. Single node is for dev and testing — run the binary locally, do your integration work, ship. Consortium is the most common pattern. 3 to 20 peer nodes, all with known identities, running push gossip and K-of-K bootstrap between them. This fits banking consortia, oracle networks, industry associations, regional elections. Most use cases in Part 6 assume consortium. Federation is the big-system pattern — multiple consortia cross-gossiped through the domain hierarchy, with reciprocity trust edges between them for cross-border operations. Think: global institutional custody spanning US + EU + APAC subsidiaries, or a cross-state elections operation. The protocol scales smoothly from single-node to federation, and you can start with consortium and grow.</a:t>
            </a:r>
          </a:p>
          <a:p/>
          <a:p>
            <a:r>
              <a:t>KEY POINTS:</a:t>
            </a:r>
          </a:p>
          <a:p>
            <a:r>
              <a:t>• Single node — development</a:t>
            </a:r>
          </a:p>
          <a:p>
            <a:r>
              <a:t>• Consortium — most real use cases</a:t>
            </a:r>
          </a:p>
          <a:p>
            <a:r>
              <a:t>• Federation — cross-jurisdiction / large scale</a:t>
            </a:r>
          </a:p>
          <a:p>
            <a:r>
              <a:t>• Smooth progression</a:t>
            </a:r>
          </a:p>
          <a:p/>
          <a:p>
            <a:r>
              <a:t>TRANSITION:</a:t>
            </a:r>
          </a:p>
          <a:p>
            <a:r>
              <a:t>We've covered the protocol. Now the fun part — what do you actually build with it?</a:t>
            </a:r>
          </a:p>
        </p:txBody>
      </p:sp>
      <p:sp>
        <p:nvSpPr>
          <p:cNvPr id="4" name="Slide Number Placeholder 3"/>
          <p:cNvSpPr>
            <a:spLocks noGrp="1"/>
          </p:cNvSpPr>
          <p:nvPr>
            <p:ph type="sldNum" idx="5" sz="quarter"/>
          </p:nvPr>
        </p:nvSpPr>
        <p:spPr/>
      </p:sp>
    </p:spTree>
  </p:cSld>
  <p:clrMapOvr>
    <a:masterClrMapping/>
  </p:clrMapOvr>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 minute.</a:t>
            </a:r>
          </a:p>
          <a:p/>
          <a:p>
            <a:r>
              <a:t>WHAT TO SAY:</a:t>
            </a:r>
          </a:p>
          <a:p>
            <a:r>
              <a:t>Fourteen use cases, five categories. Five in FinTech — interbank wires, merchant fraud, DeFi oracles, custody, invoice financing. Four in AI — model provenance, agent authorization, federated learning, content authenticity. One in government — elections, which is the most detailed of the fourteen. One in consumer rights — decentralized credit reporting, which deliberately replaces both credit bureaus and social-credit systems. Three cross-industry — healthcare consent, credential verification, and developer artifact signing. Every one has a full design folder in the repo with README, architecture doc, implementation doc with concrete Quidnug API calls, and threat model. I'll walk through highlights of each category in the next twenty minutes or so. Don't worry about taking notes — everything is linked from UseCases/README.md in the repo.</a:t>
            </a:r>
          </a:p>
          <a:p/>
          <a:p>
            <a:r>
              <a:t>KEY POINTS:</a:t>
            </a:r>
          </a:p>
          <a:p>
            <a:r>
              <a:t>• 14 use cases, 5 categories</a:t>
            </a:r>
          </a:p>
          <a:p>
            <a:r>
              <a:t>• Each has a 4-file design folder</a:t>
            </a:r>
          </a:p>
          <a:p>
            <a:r>
              <a:t>• All linked from UseCases/README.md</a:t>
            </a:r>
          </a:p>
          <a:p/>
          <a:p>
            <a:r>
              <a:t>TRANSITION:</a:t>
            </a:r>
          </a:p>
          <a:p>
            <a:r>
              <a:t>Let's start with FinTech.</a:t>
            </a:r>
          </a:p>
        </p:txBody>
      </p:sp>
      <p:sp>
        <p:nvSpPr>
          <p:cNvPr id="4" name="Slide Number Placeholder 3"/>
          <p:cNvSpPr>
            <a:spLocks noGrp="1"/>
          </p:cNvSpPr>
          <p:nvPr>
            <p:ph type="sldNum" idx="5" sz="quarter"/>
          </p:nvPr>
        </p:nvSpPr>
        <p:spPr/>
      </p:sp>
    </p:spTree>
  </p:cSld>
  <p:clrMapOvr>
    <a:masterClrMapping/>
  </p:clrMapOvr>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 minute.</a:t>
            </a:r>
          </a:p>
          <a:p/>
          <a:p>
            <a:r>
              <a:t>WHAT TO SAY:</a:t>
            </a:r>
          </a:p>
          <a:p>
            <a:r>
              <a:t>Five FinTech use cases. I'll do a slide each on the next five. The theme across all five: multi-party approval, replay protection, key lifecycle, and cross-organizational trust. These are all things Quidnug's primitives provide natively. In most cases you're replacing a combination of internal workflow tools, proprietary approval software, and third-party compliance infrastructure with a single protocol-native approach.</a:t>
            </a:r>
          </a:p>
          <a:p/>
          <a:p>
            <a:r>
              <a:t>TRANSITION:</a:t>
            </a:r>
          </a:p>
          <a:p>
            <a:r>
              <a:t>Interbank wires first.</a:t>
            </a:r>
          </a:p>
        </p:txBody>
      </p:sp>
      <p:sp>
        <p:nvSpPr>
          <p:cNvPr id="4" name="Slide Number Placeholder 3"/>
          <p:cNvSpPr>
            <a:spLocks noGrp="1"/>
          </p:cNvSpPr>
          <p:nvPr>
            <p:ph type="sldNum" idx="5" sz="quarter"/>
          </p:nvPr>
        </p:nvSpPr>
        <p:spPr/>
      </p:sp>
    </p:spTree>
  </p:cSld>
  <p:clrMapOvr>
    <a:masterClrMapping/>
  </p:clrMapOvr>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2 minutes.</a:t>
            </a:r>
          </a:p>
          <a:p/>
          <a:p>
            <a:r>
              <a:t>WHAT TO SAY:</a:t>
            </a:r>
          </a:p>
          <a:p>
            <a:r>
              <a:t>Your first FinTech use case: interbank wire authorization. Policy: wires above $10M need two officers plus compliance, weighted at 3 total. Today, that's a spreadsheet, some scanned PDFs, and emailed tickets. Audit trail is scattered. Recovery when an HSM dies is an emergency vendor call at 3am. With Quidnug: the bank is a quid with a guardian set — Alice weight 1, Bob weight 1, Carol-compliance weight 2, threshold 3. Every wire is a title. Officers cosign via signed events. When weights meet threshold, the system auto-emits an approval event and core banking pushes to Fedwire or CHIPS. Replay-safe by construction — every signature has a monotonic anchor nonce. When Alice's HSM dies, her personal guardians initiate recovery — a spouse, her backup HSM, maybe a manager — with a 1-hour time-lock for operator oversight. Everything is cryptographically auditable. Single-query audit for any wire replaces the current 4-system join.</a:t>
            </a:r>
          </a:p>
          <a:p/>
          <a:p>
            <a:r>
              <a:t>KEY POINTS:</a:t>
            </a:r>
          </a:p>
          <a:p>
            <a:r>
              <a:t>• Bank = quid with guardian set</a:t>
            </a:r>
          </a:p>
          <a:p>
            <a:r>
              <a:t>• Wire = title + cosign events</a:t>
            </a:r>
          </a:p>
          <a:p>
            <a:r>
              <a:t>• Weighted threshold (w=1 + w=1 + w=2 compliance)</a:t>
            </a:r>
          </a:p>
          <a:p>
            <a:r>
              <a:t>• Guardian recovery for HSM failures</a:t>
            </a:r>
          </a:p>
          <a:p/>
          <a:p>
            <a:r>
              <a:t>TRANSITION:</a:t>
            </a:r>
          </a:p>
          <a:p>
            <a:r>
              <a:t>Use case 2 — consortium fraud detection.</a:t>
            </a:r>
          </a:p>
        </p:txBody>
      </p:sp>
      <p:sp>
        <p:nvSpPr>
          <p:cNvPr id="4" name="Slide Number Placeholder 3"/>
          <p:cNvSpPr>
            <a:spLocks noGrp="1"/>
          </p:cNvSpPr>
          <p:nvPr>
            <p:ph type="sldNum" idx="5" sz="quarter"/>
          </p:nvPr>
        </p:nvSpPr>
        <p:spPr/>
      </p:sp>
    </p:spTree>
  </p:cSld>
  <p:clrMapOvr>
    <a:masterClrMapping/>
  </p:clrMapOvr>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2 minutes.</a:t>
            </a:r>
          </a:p>
          <a:p/>
          <a:p>
            <a:r>
              <a:t>WHAT TO SAY:</a:t>
            </a:r>
          </a:p>
          <a:p>
            <a:r>
              <a:t>Use case 2. Merchants and payment processors see billions of fraud signals collectively. They'd all benefit from sharing — a card-testing pattern hitting Merchant A today will hit Merchant B tomorrow. But every attempt at a shared fraud database founders on: 'if I share, my competitors get value' plus 'if I share bad data, I poison everyone.' Quidnug reframes this. Every merchant runs their own node. Fraud signals are events emitted to a shared domain. Each receiving merchant computes relational trust in the reporting merchant — so Acme's signals get different weight at each peer. A compromised reporter gets auto-contained because other peers lower their trust in that peer when signals are bad. False positives are rebuttable publicly via counter-signals. No central operator. No 'trust the consortium software.' Each merchant makes their own call, informed by the signed, propagated signals from peers, weighted by their own per-peer trust. This is the relational-trust premise applied to cross-organization fraud detection.</a:t>
            </a:r>
          </a:p>
          <a:p/>
          <a:p>
            <a:r>
              <a:t>KEY POINTS:</a:t>
            </a:r>
          </a:p>
          <a:p>
            <a:r>
              <a:t>• No central operator</a:t>
            </a:r>
          </a:p>
          <a:p>
            <a:r>
              <a:t>• Each merchant computes own trust in each peer</a:t>
            </a:r>
          </a:p>
          <a:p>
            <a:r>
              <a:t>• Compromised reporters self-contain</a:t>
            </a:r>
          </a:p>
          <a:p>
            <a:r>
              <a:t>• Public counter-signal mechanism</a:t>
            </a:r>
          </a:p>
          <a:p/>
          <a:p>
            <a:r>
              <a:t>TRANSITION:</a:t>
            </a:r>
          </a:p>
          <a:p>
            <a:r>
              <a:t>Third FinTech use case — DeFi oracles.</a:t>
            </a:r>
          </a:p>
        </p:txBody>
      </p:sp>
      <p:sp>
        <p:nvSpPr>
          <p:cNvPr id="4" name="Slide Number Placeholder 3"/>
          <p:cNvSpPr>
            <a:spLocks noGrp="1"/>
          </p:cNvSpPr>
          <p:nvPr>
            <p:ph type="sldNum" idx="5" sz="quarter"/>
          </p:nvPr>
        </p:nvSpPr>
        <p:spPr/>
      </p:sp>
    </p:spTree>
  </p:cSld>
  <p:clrMapOvr>
    <a:masterClrMapping/>
  </p:clrMapOvr>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1.5 minutes.</a:t>
            </a:r>
          </a:p>
          <a:p/>
          <a:p>
            <a:r>
              <a:t>WHAT TO SAY:</a:t>
            </a:r>
          </a:p>
          <a:p>
            <a:r>
              <a:t>DeFi oracles. Current landscape: Chainlink, Pyth, API3 each make specific trade-offs. All produce essentially one 'true' price. Quidnug flips this: each reporter publishes signed price events. Consumers compute their own weighted aggregate based on their own trust in each reporter. Here: four reporters publishing BTC-USD prices. Consumer A is a conservative lender — only accepts reporters with trust ≥ 0.8, weights the top two reporters, gets $63,421.85. Consumer B is a progressive fintech — accepts trust ≥ 0.5, weights all four including the single-source one, gets $63,421.50. Two consumers, two different numbers, both mathematically correct given their own trust graphs. A compromised reporter gets auto-deprioritized by consumers who observe the manipulation. There's no 'kill switch' needed — reputation just erodes.</a:t>
            </a:r>
          </a:p>
          <a:p/>
          <a:p>
            <a:r>
              <a:t>KEY POINTS:</a:t>
            </a:r>
          </a:p>
          <a:p>
            <a:r>
              <a:t>• Reporters publish signed feeds</a:t>
            </a:r>
          </a:p>
          <a:p>
            <a:r>
              <a:t>• Consumers compute own weighted aggregate</a:t>
            </a:r>
          </a:p>
          <a:p>
            <a:r>
              <a:t>• Different consumers get different numbers</a:t>
            </a:r>
          </a:p>
          <a:p>
            <a:r>
              <a:t>• Compromised reporters self-deprioritize</a:t>
            </a:r>
          </a:p>
          <a:p/>
          <a:p>
            <a:r>
              <a:t>TRANSITION:</a:t>
            </a:r>
          </a:p>
          <a:p>
            <a:r>
              <a:t>Fourth — institutional custody.</a:t>
            </a:r>
          </a:p>
        </p:txBody>
      </p:sp>
      <p:sp>
        <p:nvSpPr>
          <p:cNvPr id="4" name="Slide Number Placeholder 3"/>
          <p:cNvSpPr>
            <a:spLocks noGrp="1"/>
          </p:cNvSpPr>
          <p:nvPr>
            <p:ph type="sldNum" idx="5" sz="quarter"/>
          </p:nvPr>
        </p:nvSpPr>
        <p:spPr/>
      </p:sp>
    </p:spTree>
  </p:cSld>
  <p:clrMapOvr>
    <a:masterClrMapping/>
  </p:clrMapOvr>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1.5 minutes.</a:t>
            </a:r>
          </a:p>
          <a:p/>
          <a:p>
            <a:r>
              <a:t>WHAT TO SAY:</a:t>
            </a:r>
          </a:p>
          <a:p>
            <a:r>
              <a:t>Institutional custody. Think a crypto custody firm holding five billion or more, across multiple chains, across US / EU / APAC subsidiaries, with quarterly rotation policies and about fifty signers total. Today: every part of the key lifecycle is ad-hoc. Quarterly rotation is a spreadsheet-plus-ceremony. HSM failures are vendor calls. Cross-subsidiary transfers are separate workflows coordinated by email. Auditing a specific transfer later is a 4-system join that takes two weeks. Quidnug gives you all of these natively. AnchorRotation with MaxAcceptedOldNonce for smooth rotations with grace windows. Guardian-recovery for emergency. Both-quorum-cosign for cross-subsidiary transfers. Single chain query for audit. For a firm at this scale, the ROI on Quidnug is just the audit cost savings alone.</a:t>
            </a:r>
          </a:p>
          <a:p/>
          <a:p>
            <a:r>
              <a:t>KEY POINTS:</a:t>
            </a:r>
          </a:p>
          <a:p>
            <a:r>
              <a:t>• $5B+ scale is common</a:t>
            </a:r>
          </a:p>
          <a:p>
            <a:r>
              <a:t>• Four pain points each get a protocol-level fix</a:t>
            </a:r>
          </a:p>
          <a:p>
            <a:r>
              <a:t>• Anchors, guardians, events, titles all compose here</a:t>
            </a:r>
          </a:p>
          <a:p>
            <a:r>
              <a:t>• Audit cost savings alone justify adoption</a:t>
            </a:r>
          </a:p>
          <a:p/>
          <a:p>
            <a:r>
              <a:t>TRANSITION:</a:t>
            </a:r>
          </a:p>
          <a:p>
            <a:r>
              <a:t>Last FinTech — invoice financing.</a:t>
            </a:r>
          </a:p>
        </p:txBody>
      </p:sp>
      <p:sp>
        <p:nvSpPr>
          <p:cNvPr id="4" name="Slide Number Placeholder 3"/>
          <p:cNvSpPr>
            <a:spLocks noGrp="1"/>
          </p:cNvSpPr>
          <p:nvPr>
            <p:ph type="sldNum" idx="5" sz="quarter"/>
          </p:nvPr>
        </p:nvSpPr>
        <p:spPr/>
      </p:sp>
    </p:spTree>
  </p:cSld>
  <p:clrMapOvr>
    <a:masterClrMapping/>
  </p:clrMapOvr>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1.5 minutes.</a:t>
            </a:r>
          </a:p>
          <a:p/>
          <a:p>
            <a:r>
              <a:t>WHAT TO SAY:</a:t>
            </a:r>
          </a:p>
          <a:p>
            <a:r>
              <a:t>B2B invoice financing. 3 trillion dollar industry globally. Current practice: paper, PDFs, spreadsheets, walled-garden platforms. Fraud — fake invoices, double-factoring — is rampant. With Quidnug, the invoice is a title. Every lifecycle event is a signed event on that title's stream. Supplier issues, carrier confirms ship + deliver, buyer acknowledges receipt, financier factors, buyer pays. Before buying an invoice, a financier queries: has this been factored? Is there a carrier delivery event? Did the buyer acknowledge? Trust in the supplier and the buyer from my perspective? Decision in seconds, not weeks. Double-factoring becomes impossible because the second financier sees the first's factor event. Disputes have a signed evidence chain that replaces contested paperwork.</a:t>
            </a:r>
          </a:p>
          <a:p/>
          <a:p>
            <a:r>
              <a:t>KEY POINTS:</a:t>
            </a:r>
          </a:p>
          <a:p>
            <a:r>
              <a:t>• Invoice = title + event stream</a:t>
            </a:r>
          </a:p>
          <a:p>
            <a:r>
              <a:t>• Every party signs their action</a:t>
            </a:r>
          </a:p>
          <a:p>
            <a:r>
              <a:t>• Double-factor prevention built in</a:t>
            </a:r>
          </a:p>
          <a:p>
            <a:r>
              <a:t>• Seconds to evaluate vs. weeks</a:t>
            </a:r>
          </a:p>
          <a:p/>
          <a:p>
            <a:r>
              <a:t>TRANSITION:</a:t>
            </a:r>
          </a:p>
          <a:p>
            <a:r>
              <a:t>FinTech done. AI next.</a:t>
            </a:r>
          </a:p>
        </p:txBody>
      </p:sp>
      <p:sp>
        <p:nvSpPr>
          <p:cNvPr id="4" name="Slide Number Placeholder 3"/>
          <p:cNvSpPr>
            <a:spLocks noGrp="1"/>
          </p:cNvSpPr>
          <p:nvPr>
            <p:ph type="sldNum" idx="5" sz="quarter"/>
          </p:nvPr>
        </p:nvSpPr>
        <p:spPr/>
      </p:sp>
    </p:spTree>
  </p:cSld>
  <p:clrMapOvr>
    <a:masterClrMapping/>
  </p:clrMapOvr>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45 seconds.</a:t>
            </a:r>
          </a:p>
          <a:p/>
          <a:p>
            <a:r>
              <a:t>WHAT TO SAY:</a:t>
            </a:r>
          </a:p>
          <a:p>
            <a:r>
              <a:t>Four AI use cases. Model provenance — signed chain from training data all the way through inferences. Agent authorization — capabilities are time-locked guardian grants instead of OAuth scopes. Federated learning attestation — cryptographic proof of contribution to shared models. Content authenticity — C2PA-style for AI-generated and edited content with relational trust overlay. All four share a theme: AI systems today have extensive signing and attestation needs, but the tooling is either missing or vendor-proprietary. Quidnug gives you a uniform, open substrate.</a:t>
            </a:r>
          </a:p>
          <a:p/>
          <a:p>
            <a:r>
              <a:t>TRANSITION:</a:t>
            </a:r>
          </a:p>
          <a:p>
            <a:r>
              <a:t>Model provenance first.</a:t>
            </a:r>
          </a:p>
        </p:txBody>
      </p:sp>
      <p:sp>
        <p:nvSpPr>
          <p:cNvPr id="4" name="Slide Number Placeholder 3"/>
          <p:cNvSpPr>
            <a:spLocks noGrp="1"/>
          </p:cNvSpPr>
          <p:nvPr>
            <p:ph type="sldNum" idx="5" sz="quarter"/>
          </p:nvPr>
        </p:nvSpPr>
        <p:spPr/>
      </p:sp>
    </p:spTree>
  </p:cSld>
  <p:clrMapOvr>
    <a:masterClrMapping/>
  </p:clrMapOvr>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2 minutes.</a:t>
            </a:r>
          </a:p>
          <a:p/>
          <a:p>
            <a:r>
              <a:t>WHAT TO SAY:</a:t>
            </a:r>
          </a:p>
          <a:p>
            <a:r>
              <a:t>Modern AI supply chains touch dozens of parties. Training data from multiple sources. Base model developed and licensed. Fine-tuned variants building on the base. Safety evaluators running benchmarks. Inference endpoints serving the model. Every claim along this chain is contested — copyright lawsuits, benchmark self-reporting, derivation disputes, inference-endpoint forgery. With Quidnug, every link in the chain is a signed artifact. Training dataset is a title. Base model is a title with training events on its stream. Safety evaluators attest via events. Fine-tunes are derivation-authorized via the base model's signed event. Inferences can be signed attestations. A consumer can now verify the whole chain — this model was trained on CC0 data, safety-evaluated by MLCommons, fine-tune was authorized by the base-model owner, and this specific inference came from this specific model version. Copyright, safety, and licensing disputes now have a cryptographic evidence chain instead of PR statements.</a:t>
            </a:r>
          </a:p>
          <a:p/>
          <a:p>
            <a:r>
              <a:t>KEY POINTS:</a:t>
            </a:r>
          </a:p>
          <a:p>
            <a:r>
              <a:t>• Dataset / model / fine-tune as titles</a:t>
            </a:r>
          </a:p>
          <a:p>
            <a:r>
              <a:t>• Training, safety, benchmark as events</a:t>
            </a:r>
          </a:p>
          <a:p>
            <a:r>
              <a:t>• Derivation requires signed authorization</a:t>
            </a:r>
          </a:p>
          <a:p>
            <a:r>
              <a:t>• Inference attestation possible</a:t>
            </a:r>
          </a:p>
          <a:p/>
          <a:p>
            <a:r>
              <a:t>TRANSITION:</a:t>
            </a:r>
          </a:p>
          <a:p>
            <a:r>
              <a:t>Agent authorization.</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1.5 minutes.</a:t>
            </a:r>
          </a:p>
          <a:p/>
          <a:p>
            <a:r>
              <a:t>WHAT TO SAY:</a:t>
            </a:r>
          </a:p>
          <a:p>
            <a:r>
              <a:t>These are the through-lines. First: relational trust. The protocol refuses to compute one universal score because real-world trust doesn't work that way. You trust your plumber for plumbing, not for tax advice. Second: identity sovereignty. You generate your own cryptographic identity. Authorities can endorse you, but they don't issue you an identity. And third: everything that happens is cryptographically auditable — not in a 'trust our audit firm' way but in a 'run the query yourself' way. These three principles drive every design decision we'll look at next.</a:t>
            </a:r>
          </a:p>
          <a:p/>
          <a:p>
            <a:r>
              <a:t>KEY POINTS:</a:t>
            </a:r>
          </a:p>
          <a:p>
            <a:r>
              <a:t>• Relational, not universal — observer-centric trust</a:t>
            </a:r>
          </a:p>
          <a:p>
            <a:r>
              <a:t>• Self-sovereign — BYO-quid</a:t>
            </a:r>
          </a:p>
          <a:p>
            <a:r>
              <a:t>• Cryptographic audit — replay anywhere</a:t>
            </a:r>
          </a:p>
          <a:p/>
          <a:p>
            <a:r>
              <a:t>TRANSITION:</a:t>
            </a:r>
          </a:p>
          <a:p>
            <a:r>
              <a:t>Let's see why today's trust systems violate these principles — and why that matters.</a:t>
            </a:r>
          </a:p>
        </p:txBody>
      </p:sp>
      <p:sp>
        <p:nvSpPr>
          <p:cNvPr id="4" name="Slide Number Placeholder 3"/>
          <p:cNvSpPr>
            <a:spLocks noGrp="1"/>
          </p:cNvSpPr>
          <p:nvPr>
            <p:ph type="sldNum" idx="5" sz="quarter"/>
          </p:nvPr>
        </p:nvSpPr>
        <p:spPr/>
      </p:sp>
    </p:spTree>
  </p:cSld>
  <p:clrMapOvr>
    <a:masterClrMapping/>
  </p:clrMapOvr>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1.5 minutes.</a:t>
            </a:r>
          </a:p>
          <a:p/>
          <a:p>
            <a:r>
              <a:t>WHAT TO SAY:</a:t>
            </a:r>
          </a:p>
          <a:p>
            <a:r>
              <a:t>AI agents spend money, sign contracts, write code that gets deployed, read sensitive data. Current OAuth-scope model is binary and not expressive enough. Quidnug's model: the agent is a quid with its own guardian set. The guardians serve as the 'capability committee' — typically the agent's owner, a safety committee, and an audit bot. Threshold is set by policy — let's say 2. On the right, risk-class routing: trivial actions the agent self-signs. Low-routine, agent plus an audit bot auto-cosigning. Medium, agent plus full committee threshold. High, full committee plus a time-lock window for humans to intervene. Emergency-stop is an invalidation anchor — agent's epoch is frozen immediately, no more actions from that key possible. This maps cleanly to how humans actually want to delegate to AI: small stuff automatic, big stuff needs humans, emergency stop is one button. And it's cryptographically enforceable, not trust-the-vendor.</a:t>
            </a:r>
          </a:p>
          <a:p/>
          <a:p>
            <a:r>
              <a:t>KEY POINTS:</a:t>
            </a:r>
          </a:p>
          <a:p>
            <a:r>
              <a:t>• Agent = quid + guardian committee</a:t>
            </a:r>
          </a:p>
          <a:p>
            <a:r>
              <a:t>• Risk class → authorization route</a:t>
            </a:r>
          </a:p>
          <a:p>
            <a:r>
              <a:t>• Time-lock window on high-risk actions</a:t>
            </a:r>
          </a:p>
          <a:p>
            <a:r>
              <a:t>• One-button kill-switch via invalidation</a:t>
            </a:r>
          </a:p>
          <a:p/>
          <a:p>
            <a:r>
              <a:t>TRANSITION:</a:t>
            </a:r>
          </a:p>
          <a:p>
            <a:r>
              <a:t>Federated learning next.</a:t>
            </a:r>
          </a:p>
        </p:txBody>
      </p:sp>
      <p:sp>
        <p:nvSpPr>
          <p:cNvPr id="4" name="Slide Number Placeholder 3"/>
          <p:cNvSpPr>
            <a:spLocks noGrp="1"/>
          </p:cNvSpPr>
          <p:nvPr>
            <p:ph type="sldNum" idx="5" sz="quarter"/>
          </p:nvPr>
        </p:nvSpPr>
        <p:spPr/>
      </p:sp>
    </p:spTree>
  </p:cSld>
  <p:clrMapOvr>
    <a:masterClrMapping/>
  </p:clrMapOvr>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1.5 minutes.</a:t>
            </a:r>
          </a:p>
          <a:p/>
          <a:p>
            <a:r>
              <a:t>WHAT TO SAY:</a:t>
            </a:r>
          </a:p>
          <a:p>
            <a:r>
              <a:t>Banks, hospitals, research consortia want to collaborate on ML models without exposing raw data. Federated learning lets them share only gradient updates. But 'who contributed what' and 'did the coordinator aggregate honestly' are trust questions that today have no cryptographic answer. Quidnug: each training round is a quid. Each participant's gradient submission is a signed event on that quid's stream. The coordinator's aggregated result is a signed event. Now: credit allocation has a cryptographic basis. Coordinator accountability is achievable — other participants can independently re-run the aggregation and verify. Byzantine-robust by construction, because adversarial gradients can be publicly flagged with evidence. No central coordinator-trust required; the process is auditable by every participant.</a:t>
            </a:r>
          </a:p>
          <a:p/>
          <a:p>
            <a:r>
              <a:t>KEY POINTS:</a:t>
            </a:r>
          </a:p>
          <a:p>
            <a:r>
              <a:t>• Each gradient = signed event</a:t>
            </a:r>
          </a:p>
          <a:p>
            <a:r>
              <a:t>• Coordinator accountability via re-run</a:t>
            </a:r>
          </a:p>
          <a:p>
            <a:r>
              <a:t>• Credit allocation on verifiable contribution</a:t>
            </a:r>
          </a:p>
          <a:p>
            <a:r>
              <a:t>• Public flagging of adversarial updates</a:t>
            </a:r>
          </a:p>
          <a:p/>
          <a:p>
            <a:r>
              <a:t>TRANSITION:</a:t>
            </a:r>
          </a:p>
          <a:p>
            <a:r>
              <a:t>Last AI — content authenticity.</a:t>
            </a:r>
          </a:p>
        </p:txBody>
      </p:sp>
      <p:sp>
        <p:nvSpPr>
          <p:cNvPr id="4" name="Slide Number Placeholder 3"/>
          <p:cNvSpPr>
            <a:spLocks noGrp="1"/>
          </p:cNvSpPr>
          <p:nvPr>
            <p:ph type="sldNum" idx="5" sz="quarter"/>
          </p:nvPr>
        </p:nvSpPr>
        <p:spPr/>
      </p:sp>
    </p:spTree>
  </p:cSld>
  <p:clrMapOvr>
    <a:masterClrMapping/>
  </p:clrMapOvr>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1.5 minutes.</a:t>
            </a:r>
          </a:p>
          <a:p/>
          <a:p>
            <a:r>
              <a:t>WHAT TO SAY:</a:t>
            </a:r>
          </a:p>
          <a:p>
            <a:r>
              <a:t>AI content authenticity. C2PA is the industry standard starting to ship in cameras — every capture gets cryptographically signed metadata embedded in the image. Quidnug adds the trust layer on top. Every camera is a quid. Photographer, editor, publisher are quids. The photo's life story is a chain of signed events on its title. Here: Canon-5D captures. Photographer crops. Reuters editor color-grades. Reuters publishes. Optional fact-check attests. Each step is signed. Now consumer trust is relational — a trusted-news reader trusts Reuters editors strongly and accepts. A fact-check aggregator requires multiple editors' signatures. A skeptical blogger might trust only the camera's capture signature and treat everything after it as unverified. A deepfake-wary layperson might require a trusted fact-checker attestation before accepting anything. Same photo, different consumers, different credibility — all cryptographically grounded.</a:t>
            </a:r>
          </a:p>
          <a:p/>
          <a:p>
            <a:r>
              <a:t>KEY POINTS:</a:t>
            </a:r>
          </a:p>
          <a:p>
            <a:r>
              <a:t>• Camera, editor, publisher all quids</a:t>
            </a:r>
          </a:p>
          <a:p>
            <a:r>
              <a:t>• Full signed chain per asset</a:t>
            </a:r>
          </a:p>
          <a:p>
            <a:r>
              <a:t>• Per-consumer trust weighting</a:t>
            </a:r>
          </a:p>
          <a:p>
            <a:r>
              <a:t>• Replaces C2PA 'trust the PKI'</a:t>
            </a:r>
          </a:p>
          <a:p/>
          <a:p>
            <a:r>
              <a:t>TRANSITION:</a:t>
            </a:r>
          </a:p>
          <a:p>
            <a:r>
              <a:t>Government next — elections.</a:t>
            </a:r>
          </a:p>
        </p:txBody>
      </p:sp>
      <p:sp>
        <p:nvSpPr>
          <p:cNvPr id="4" name="Slide Number Placeholder 3"/>
          <p:cNvSpPr>
            <a:spLocks noGrp="1"/>
          </p:cNvSpPr>
          <p:nvPr>
            <p:ph type="sldNum" idx="5" sz="quarter"/>
          </p:nvPr>
        </p:nvSpPr>
        <p:spPr/>
      </p:sp>
    </p:spTree>
  </p:cSld>
  <p:clrMapOvr>
    <a:masterClrMapping/>
  </p:clrMapOvr>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1.5 minutes.</a:t>
            </a:r>
          </a:p>
          <a:p/>
          <a:p>
            <a:r>
              <a:t>WHAT TO SAY:</a:t>
            </a:r>
          </a:p>
          <a:p>
            <a:r>
              <a:t>Elections is the most detailed use case in the repo — four files totaling about three thousand lines covering every aspect: registration, poll books, ballot issuance, voting, counting, recount, audit, threat model. Five components get replaced by Quidnug. Voter registration database becomes a set of signed trust edges. Poll books become per-precinct queries. Voting machines become open-source booth apps. Proprietary tabulators become any Quidnug node running the tally query. Chain of custody is paper plus digital cross-verify. Six non-negotiable design principles: secret ballot, universal verifiability, individual verifiability, paper-ballot parity, cryptographic double-vote prevention, and bring-your-own voter identity. Everything in the design flows from these six.</a:t>
            </a:r>
          </a:p>
          <a:p/>
          <a:p>
            <a:r>
              <a:t>KEY POINTS:</a:t>
            </a:r>
          </a:p>
          <a:p>
            <a:r>
              <a:t>• 5 components replaced</a:t>
            </a:r>
          </a:p>
          <a:p>
            <a:r>
              <a:t>• 6 non-negotiable principles</a:t>
            </a:r>
          </a:p>
          <a:p>
            <a:r>
              <a:t>• Most detailed use case in the repo</a:t>
            </a:r>
          </a:p>
          <a:p>
            <a:r>
              <a:t>• 3000+ lines of design across 4 files</a:t>
            </a:r>
          </a:p>
          <a:p/>
          <a:p>
            <a:r>
              <a:t>TRANSITION:</a:t>
            </a:r>
          </a:p>
          <a:p>
            <a:r>
              <a:t>Let's walk through key parts. Registration first.</a:t>
            </a:r>
          </a:p>
        </p:txBody>
      </p:sp>
      <p:sp>
        <p:nvSpPr>
          <p:cNvPr id="4" name="Slide Number Placeholder 3"/>
          <p:cNvSpPr>
            <a:spLocks noGrp="1"/>
          </p:cNvSpPr>
          <p:nvPr>
            <p:ph type="sldNum" idx="5" sz="quarter"/>
          </p:nvPr>
        </p:nvSpPr>
        <p:spPr/>
      </p:sp>
    </p:spTree>
  </p:cSld>
  <p:clrMapOvr>
    <a:masterClrMapping/>
  </p:clrMapOvr>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1.5 minutes.</a:t>
            </a:r>
          </a:p>
          <a:p/>
          <a:p>
            <a:r>
              <a:t>WHAT TO SAY:</a:t>
            </a:r>
          </a:p>
          <a:p>
            <a:r>
              <a:t>Registration flow. Step 1, voter generates their own voter registration quid locally on their device — phone app, hardware token, voter kiosk. Their private key never leaves them. Step 2, they visit the DMV or use the online portal, present their quid ID plus ID documents. Step 3, the registrar does standard identity verification and issues a signed trust edge — from the election authority to the voter's quid, in the registration domain, with their precinct and party affiliation as attributes. Step 4, push gossip propagates that edge to every precinct node within a minute. Step 5, anyone can verify on the public chain that the voter is registered. The critical property: the authority CANNOT assign a voter a quid it secretly controls, because the voter generated the keypair. Any pre-registration attempt by the authority produces a quid whose private key isn't on the voter's device — which the voter can detect instantly.</a:t>
            </a:r>
          </a:p>
          <a:p/>
          <a:p>
            <a:r>
              <a:t>KEY POINTS:</a:t>
            </a:r>
          </a:p>
          <a:p>
            <a:r>
              <a:t>• Voter generates own quid</a:t>
            </a:r>
          </a:p>
          <a:p>
            <a:r>
              <a:t>• Registrar issues signed trust edge</a:t>
            </a:r>
          </a:p>
          <a:p>
            <a:r>
              <a:t>• Public chain query verifies</a:t>
            </a:r>
          </a:p>
          <a:p>
            <a:r>
              <a:t>• Authority can't assign attacker-controlled quids</a:t>
            </a:r>
          </a:p>
          <a:p/>
          <a:p>
            <a:r>
              <a:t>TRANSITION:</a:t>
            </a:r>
          </a:p>
          <a:p>
            <a:r>
              <a:t>Now the hard part — ballot secrecy.</a:t>
            </a:r>
          </a:p>
        </p:txBody>
      </p:sp>
      <p:sp>
        <p:nvSpPr>
          <p:cNvPr id="4" name="Slide Number Placeholder 3"/>
          <p:cNvSpPr>
            <a:spLocks noGrp="1"/>
          </p:cNvSpPr>
          <p:nvPr>
            <p:ph type="sldNum" idx="5" sz="quarter"/>
          </p:nvPr>
        </p:nvSpPr>
        <p:spPr/>
      </p:sp>
    </p:spTree>
  </p:cSld>
  <p:clrMapOvr>
    <a:masterClrMapping/>
  </p:clrMapOvr>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2 minutes.</a:t>
            </a:r>
          </a:p>
          <a:p/>
          <a:p>
            <a:r>
              <a:t>WHAT TO SAY:</a:t>
            </a:r>
          </a:p>
          <a:p>
            <a:r>
              <a:t>This is the hardest part of the elections design. The voter is publicly checked in at their polling place — we know Alice showed up. Her ballot must be authenticated as eligible to vote AND unlinkable to Alice. These sound contradictory, but blind signatures solve them. Think of the blind-signature primitive as a carbon-paper envelope. Alice's device generates a fresh anonymous ballot quid — call it ballot-X-Y-Z. Alice blinds ballot-X-Y-Z's ID with a random secret factor r — the authority will see a cryptographic commitment, not the quid ID itself. The authority signs the blinded commitment. Alice's device unblinds, yielding the authority's signature on ballot-X-Y-Z's actual ID. Now ballot-X-Y-Z is cryptographically authorized to vote, but the authority never saw ballot-X-Y-Z's ID. The linkage Alice ↔ ballot-X-Y-Z only exists on Alice's device. When ballot-X-Y-Z casts a vote by issuing a trust edge to a candidate, it's provably an authorized ballot without anyone being able to trace it back to Alice. This is a cryptographically grounded secret ballot.</a:t>
            </a:r>
          </a:p>
          <a:p/>
          <a:p>
            <a:r>
              <a:t>KEY POINTS:</a:t>
            </a:r>
          </a:p>
          <a:p>
            <a:r>
              <a:t>• Voter generates fresh ballot quid</a:t>
            </a:r>
          </a:p>
          <a:p>
            <a:r>
              <a:t>• Blind the ID → authority signs blinded</a:t>
            </a:r>
          </a:p>
          <a:p>
            <a:r>
              <a:t>• Unblind → authorized ballot</a:t>
            </a:r>
          </a:p>
          <a:p>
            <a:r>
              <a:t>• Authority never sees the linkage</a:t>
            </a:r>
          </a:p>
          <a:p/>
          <a:p>
            <a:r>
              <a:t>TRANSITION:</a:t>
            </a:r>
          </a:p>
          <a:p>
            <a:r>
              <a:t>Voting itself is a trust edge. And that gives us instant recount.</a:t>
            </a:r>
          </a:p>
        </p:txBody>
      </p:sp>
      <p:sp>
        <p:nvSpPr>
          <p:cNvPr id="4" name="Slide Number Placeholder 3"/>
          <p:cNvSpPr>
            <a:spLocks noGrp="1"/>
          </p:cNvSpPr>
          <p:nvPr>
            <p:ph type="sldNum" idx="5" sz="quarter"/>
          </p:nvPr>
        </p:nvSpPr>
        <p:spPr/>
      </p:sp>
    </p:spTree>
  </p:cSld>
  <p:clrMapOvr>
    <a:masterClrMapping/>
  </p:clrMapOvr>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1.5 minutes.</a:t>
            </a:r>
          </a:p>
          <a:p/>
          <a:p>
            <a:r>
              <a:t>WHAT TO SAY:</a:t>
            </a:r>
          </a:p>
          <a:p>
            <a:r>
              <a:t>Once the voter has an authorized ballot quid, casting a vote is a trust edge. Trust from ballot quid to candidate quid, trust level 1.0, scoped to the contest's domain. That's it. No new primitive needed — we're using the same trust-edge transaction we've seen throughout. And because these trust edges are on a public chain, the tally is a single query. Anyone can run it. A losing candidate runs the same query on their own independent Quidnug node — they get the same numbers, byte-for-byte. No 'wait for the Secretary of State to authorize a recount.' No 're-feed paper ballots through the same vendor tabulator.' No trust-the-vendor-software. Any citizen, journalist, candidate, or observer can recount in seconds from the public chain. This is universal verifiability — a property traditional elections talk about but can't deliver cryptographically.</a:t>
            </a:r>
          </a:p>
          <a:p/>
          <a:p>
            <a:r>
              <a:t>KEY POINTS:</a:t>
            </a:r>
          </a:p>
          <a:p>
            <a:r>
              <a:t>• Vote = signed trust edge</a:t>
            </a:r>
          </a:p>
          <a:p>
            <a:r>
              <a:t>• Tally = single domain query</a:t>
            </a:r>
          </a:p>
          <a:p>
            <a:r>
              <a:t>• Universal recount = seconds</a:t>
            </a:r>
          </a:p>
          <a:p>
            <a:r>
              <a:t>• No single-vendor trust</a:t>
            </a:r>
          </a:p>
          <a:p/>
          <a:p>
            <a:r>
              <a:t>TRANSITION:</a:t>
            </a:r>
          </a:p>
          <a:p>
            <a:r>
              <a:t>And paper-ballot parity — because trust but verify.</a:t>
            </a:r>
          </a:p>
        </p:txBody>
      </p:sp>
      <p:sp>
        <p:nvSpPr>
          <p:cNvPr id="4" name="Slide Number Placeholder 3"/>
          <p:cNvSpPr>
            <a:spLocks noGrp="1"/>
          </p:cNvSpPr>
          <p:nvPr>
            <p:ph type="sldNum" idx="5" sz="quarter"/>
          </p:nvPr>
        </p:nvSpPr>
        <p:spPr/>
      </p:sp>
    </p:spTree>
  </p:cSld>
  <p:clrMapOvr>
    <a:masterClrMapping/>
  </p:clrMapOvr>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1.5 minutes.</a:t>
            </a:r>
          </a:p>
          <a:p/>
          <a:p>
            <a:r>
              <a:t>WHAT TO SAY:</a:t>
            </a:r>
          </a:p>
          <a:p>
            <a:r>
              <a:t>Every digital vote has a paper ballot counterpart. The paper ballot has a QR encoding the ballot quid's ID, the votes in human-readable form, and an authority proof QR. Voter reviews, drops in a physical box. At close of polls, cross-verification: every paper ballot's BQ-ID should match a digital trust edge, and every digital trust edge should have a paper counterpart. Statistical sampling audits catch anything subtle. If they ever disagree — the paper wins. Why both? Paper-only means slow counts, no instant verification, recounts re-using the same tabulator. Digital-only means single-vendor compromise is catastrophic and voters can't physically verify. Paper plus digital gives you the best of both — instant digital tally for speed, paper cross-check for ground truth. If they ever disagree, the disagreement is specific and investigable — not 'the machine said so.'</a:t>
            </a:r>
          </a:p>
          <a:p/>
          <a:p>
            <a:r>
              <a:t>KEY POINTS:</a:t>
            </a:r>
          </a:p>
          <a:p>
            <a:r>
              <a:t>• Every paper → digital + every digital → paper</a:t>
            </a:r>
          </a:p>
          <a:p>
            <a:r>
              <a:t>• Sample audit catches subtleties</a:t>
            </a:r>
          </a:p>
          <a:p>
            <a:r>
              <a:t>• Paper wins on disagreement</a:t>
            </a:r>
          </a:p>
          <a:p>
            <a:r>
              <a:t>• Paper + digital beats either alone</a:t>
            </a:r>
          </a:p>
          <a:p/>
          <a:p>
            <a:r>
              <a:t>TRANSITION:</a:t>
            </a:r>
          </a:p>
          <a:p>
            <a:r>
              <a:t>Elections done. Credit next.</a:t>
            </a:r>
          </a:p>
        </p:txBody>
      </p:sp>
      <p:sp>
        <p:nvSpPr>
          <p:cNvPr id="4" name="Slide Number Placeholder 3"/>
          <p:cNvSpPr>
            <a:spLocks noGrp="1"/>
          </p:cNvSpPr>
          <p:nvPr>
            <p:ph type="sldNum" idx="5" sz="quarter"/>
          </p:nvPr>
        </p:nvSpPr>
        <p:spPr/>
      </p:sp>
    </p:spTree>
  </p:cSld>
  <p:clrMapOvr>
    <a:masterClrMapping/>
  </p:clrMapOvr>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2 minutes.</a:t>
            </a:r>
          </a:p>
          <a:p/>
          <a:p>
            <a:r>
              <a:t>WHAT TO SAY:</a:t>
            </a:r>
          </a:p>
          <a:p>
            <a:r>
              <a:t>The most consequential use case after elections. Today's credit reporting — Equifax, Experian, TransUnion plus FICO — has seven structural problems listed on the left. Opaque scoring. Universal number used across completely different contexts. Rented data. Painful corrections. Catastrophic breaches. Thin-file exclusion. Centralized judgment. Quidnug inverts each one. Transparent — each lender's algorithm is their own, auditable by the consumer. Context-specific — credit.mortgage.us is separate from credit.auto-loan.us. Consumer owns their quid and controls who sees their history via encrypted access grants. Disputes are signed events visible in seconds. Distributed — no single database to breach. Alternative data sources — utility, rent, employer — are first-class signers. Per-lender judgment — market competition instead of the three-bureau oligopoly. And critically: this ALSO blocks social-credit concentration, because there's no protocol-level 'universal citizen score' for a state to mandate.</a:t>
            </a:r>
          </a:p>
          <a:p/>
          <a:p>
            <a:r>
              <a:t>KEY POINTS:</a:t>
            </a:r>
          </a:p>
          <a:p>
            <a:r>
              <a:t>• 7 structural problems — 7 protocol-level fixes</a:t>
            </a:r>
          </a:p>
          <a:p>
            <a:r>
              <a:t>• Subject owns quid + data access</a:t>
            </a:r>
          </a:p>
          <a:p>
            <a:r>
              <a:t>• Per-lender, per-domain trust</a:t>
            </a:r>
          </a:p>
          <a:p>
            <a:r>
              <a:t>• Bonus: blocks social-credit concentration</a:t>
            </a:r>
          </a:p>
          <a:p/>
          <a:p>
            <a:r>
              <a:t>TRANSITION:</a:t>
            </a:r>
          </a:p>
          <a:p>
            <a:r>
              <a:t>Quick on the three cross-industry use cases — healthcare, credentials, artifact signing.</a:t>
            </a:r>
          </a:p>
        </p:txBody>
      </p:sp>
      <p:sp>
        <p:nvSpPr>
          <p:cNvPr id="4" name="Slide Number Placeholder 3"/>
          <p:cNvSpPr>
            <a:spLocks noGrp="1"/>
          </p:cNvSpPr>
          <p:nvPr>
            <p:ph type="sldNum" idx="5" sz="quarter"/>
          </p:nvPr>
        </p:nvSpPr>
        <p:spPr/>
      </p:sp>
    </p:spTree>
  </p:cSld>
  <p:clrMapOvr>
    <a:masterClrMapping/>
  </p:clrMapOvr>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1.5 minutes.</a:t>
            </a:r>
          </a:p>
          <a:p/>
          <a:p>
            <a:r>
              <a:t>WHAT TO SAY:</a:t>
            </a:r>
          </a:p>
          <a:p>
            <a:r>
              <a:t>Healthcare consent. Today's reality: ER, primary care, specialists, labs, insurers — a patient's records span ten-plus systems. Consent is faxed signatures or platform-locked portals. HIPAA punishes unauthorized access AFTER the fact — it doesn't prevent it at time of access. Emergency override is ad-hoc 'break glass.' Revocation barely propagates. With Quidnug: patient is a quid. Consent to a provider is a trust edge in a healthcare.records.access domain. Every access by a provider emits a signed event on the patient's stream. Sub-domain granularity means patient can allow prescription access to their pharmacy while blocking mental-health access — the pharmacy gets one domain's trust, not all of it. Revocation propagates in seconds via push gossip. Emergency override uses the patient's guardian quorum — typically spouse plus healthcare proxy plus primary-care doctor — with a 15-minute time-lock delay and a full audit trail.</a:t>
            </a:r>
          </a:p>
          <a:p/>
          <a:p>
            <a:r>
              <a:t>KEY POINTS:</a:t>
            </a:r>
          </a:p>
          <a:p>
            <a:r>
              <a:t>• Consent = trust edge</a:t>
            </a:r>
          </a:p>
          <a:p>
            <a:r>
              <a:t>• Sub-domain granular consent</a:t>
            </a:r>
          </a:p>
          <a:p>
            <a:r>
              <a:t>• Instant revocation propagation</a:t>
            </a:r>
          </a:p>
          <a:p>
            <a:r>
              <a:t>• Emergency = guardian quorum with time-lock</a:t>
            </a:r>
          </a:p>
          <a:p/>
          <a:p>
            <a:r>
              <a:t>TRANSITION:</a:t>
            </a:r>
          </a:p>
          <a:p>
            <a:r>
              <a:t>Credential verification.</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2 minutes.</a:t>
            </a:r>
          </a:p>
          <a:p/>
          <a:p>
            <a:r>
              <a:t>WHAT TO SAY:</a:t>
            </a:r>
          </a:p>
          <a:p>
            <a:r>
              <a:t>Look at any trust-heavy system today — credit bureaus, social-media reputation, government registries — and you'll find this pattern: every participant sends data to a central database, the central database computes a score or attests to facts, and everyone else queries the central database for the answer. This works reasonably well when everyone agrees on who the authority is. It fails hard in six specific ways shown on the right: opacity, single-point-of-failure breaches, one-size-fits-all scoring, lack of user data ownership, painfully slow corrections, and weak appeal processes. Every one of these is structural, not incidental.</a:t>
            </a:r>
          </a:p>
          <a:p/>
          <a:p>
            <a:r>
              <a:t>KEY POINTS:</a:t>
            </a:r>
          </a:p>
          <a:p>
            <a:r>
              <a:t>• The pattern: centralize → score → serve</a:t>
            </a:r>
          </a:p>
          <a:p>
            <a:r>
              <a:t>• Six structural problems</a:t>
            </a:r>
          </a:p>
          <a:p>
            <a:r>
              <a:t>• Equifax 2017 breach, FICO opacity, slow dispute cycles are all symptoms</a:t>
            </a:r>
          </a:p>
          <a:p/>
          <a:p>
            <a:r>
              <a:t>TRANSITION:</a:t>
            </a:r>
          </a:p>
          <a:p>
            <a:r>
              <a:t>Let's dig into the biggest one — the universal score.</a:t>
            </a:r>
          </a:p>
        </p:txBody>
      </p:sp>
      <p:sp>
        <p:nvSpPr>
          <p:cNvPr id="4" name="Slide Number Placeholder 3"/>
          <p:cNvSpPr>
            <a:spLocks noGrp="1"/>
          </p:cNvSpPr>
          <p:nvPr>
            <p:ph type="sldNum" idx="5" sz="quarter"/>
          </p:nvPr>
        </p:nvSpPr>
        <p:spPr/>
      </p:sp>
    </p:spTree>
  </p:cSld>
  <p:clrMapOvr>
    <a:masterClrMapping/>
  </p:clrMapOvr>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1.5 minutes.</a:t>
            </a:r>
          </a:p>
          <a:p/>
          <a:p>
            <a:r>
              <a:t>WHAT TO SAY:</a:t>
            </a:r>
          </a:p>
          <a:p>
            <a:r>
              <a:t>Credentials — diplomas, professional licenses, industry certifications. Today's verification flow is embarrassing — an employer phones the registrar, waits five business days, maybe hears back. Revocations rarely propagate. Paper certificates are trivially forged. Quidnug models the trust hierarchy naturally. Accreditors at the top — like SACSCOC for southern universities. Issuers in the middle — universities, medical boards, professional cert orgs. Credentials at the bottom — individual degrees, licenses, certifications. Accreditors issue trust edges to issuers in a domain like credentials.education. Issuers issue signed credential titles to individuals. An employer evaluating a candidate queries: is this degree signed by an issuer in a domain my accreditor trusts? Seconds to verify. Revocations flow via push gossip in minutes. Forgery requires compromising an issuer's HSM — same bar as any signed-attestation system. Cross-jurisdiction reciprocity — Texas medical board recognizing California medical board — is just a trust edge between board quids.</a:t>
            </a:r>
          </a:p>
          <a:p/>
          <a:p>
            <a:r>
              <a:t>KEY POINTS:</a:t>
            </a:r>
          </a:p>
          <a:p>
            <a:r>
              <a:t>• Accreditor → issuer → credential hierarchy</a:t>
            </a:r>
          </a:p>
          <a:p>
            <a:r>
              <a:t>• Seconds to verify</a:t>
            </a:r>
          </a:p>
          <a:p>
            <a:r>
              <a:t>• Minutes to revoke</a:t>
            </a:r>
          </a:p>
          <a:p>
            <a:r>
              <a:t>• Cross-jurisdiction via reciprocity</a:t>
            </a:r>
          </a:p>
          <a:p/>
          <a:p>
            <a:r>
              <a:t>TRANSITION:</a:t>
            </a:r>
          </a:p>
          <a:p>
            <a:r>
              <a:t>Last use case — developer artifact signing.</a:t>
            </a:r>
          </a:p>
        </p:txBody>
      </p:sp>
      <p:sp>
        <p:nvSpPr>
          <p:cNvPr id="4" name="Slide Number Placeholder 3"/>
          <p:cNvSpPr>
            <a:spLocks noGrp="1"/>
          </p:cNvSpPr>
          <p:nvPr>
            <p:ph type="sldNum" idx="5" sz="quarter"/>
          </p:nvPr>
        </p:nvSpPr>
        <p:spPr/>
      </p:sp>
    </p:spTree>
  </p:cSld>
  <p:clrMapOvr>
    <a:masterClrMapping/>
  </p:clrMapOvr>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1.5 minutes.</a:t>
            </a:r>
          </a:p>
          <a:p/>
          <a:p>
            <a:r>
              <a:t>WHAT TO SAY:</a:t>
            </a:r>
          </a:p>
          <a:p>
            <a:r>
              <a:t>Open source artifact signing is still largely GPG. Every week, some popular package maintainer loses their key and we get a scramble. Problems: single-maintainer-key, no recovery, no multi-maintainer native support, revocation propagation via Twitter, separate keys per package registry. Quidnug model: maintainer is a quid. Their co-maintainers are the guardians. Multi-sign on critical releases via M-of-N. Lost key? Co-maintainers rotate via guardian recovery — downstream consumers auto-track the maintainer's quid, not specific key fingerprints, so the rotation is transparent. Revocation propagates via push gossip — minutes to reach every consumer. And a single quid identity spans npm, PyPI, Maven, Cargo — just attested per-registry via events. Sigstore plus Quidnug plus reproducible builds gives a comprehensive solution to the package supply-chain problem.</a:t>
            </a:r>
          </a:p>
          <a:p/>
          <a:p>
            <a:r>
              <a:t>KEY POINTS:</a:t>
            </a:r>
          </a:p>
          <a:p>
            <a:r>
              <a:t>• Maintainer = quid, co-maintainers = guardians</a:t>
            </a:r>
          </a:p>
          <a:p>
            <a:r>
              <a:t>• Guardian recovery for lost keys</a:t>
            </a:r>
          </a:p>
          <a:p>
            <a:r>
              <a:t>• One identity, N package registries</a:t>
            </a:r>
          </a:p>
          <a:p>
            <a:r>
              <a:t>• Sigstore-compatible, plus stronger recovery story</a:t>
            </a:r>
          </a:p>
          <a:p/>
          <a:p>
            <a:r>
              <a:t>TRANSITION:</a:t>
            </a:r>
          </a:p>
          <a:p>
            <a:r>
              <a:t>That's all fourteen. Let's summarize.</a:t>
            </a:r>
          </a:p>
        </p:txBody>
      </p:sp>
      <p:sp>
        <p:nvSpPr>
          <p:cNvPr id="4" name="Slide Number Placeholder 3"/>
          <p:cNvSpPr>
            <a:spLocks noGrp="1"/>
          </p:cNvSpPr>
          <p:nvPr>
            <p:ph type="sldNum" idx="5" sz="quarter"/>
          </p:nvPr>
        </p:nvSpPr>
        <p:spPr/>
      </p:sp>
    </p:spTree>
  </p:cSld>
  <p:clrMapOvr>
    <a:masterClrMapping/>
  </p:clrMapOvr>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 minute.</a:t>
            </a:r>
          </a:p>
          <a:p/>
          <a:p>
            <a:r>
              <a:t>WHAT TO SAY:</a:t>
            </a:r>
          </a:p>
          <a:p>
            <a:r>
              <a:t>Fourteen use cases, the categories, and the primary Quidnug features each exploits. The patterns that keep coming up: guardian M-of-N for multi-party approval, trust edges for relational authorization, event streams for audit trails, push gossip for real-time propagation, and domain scoping for context separation. These aren't fourteen different Quidnug installations — they're all the same protocol with different domain hierarchies and different off-chain integrations. A consortium deployment can run a dozen use cases simultaneously without interference, because domains namespace them completely.</a:t>
            </a:r>
          </a:p>
          <a:p/>
          <a:p>
            <a:r>
              <a:t>TRANSITION:</a:t>
            </a:r>
          </a:p>
          <a:p>
            <a:r>
              <a:t>Let's compare Quidnug to the alternatives.</a:t>
            </a:r>
          </a:p>
        </p:txBody>
      </p:sp>
      <p:sp>
        <p:nvSpPr>
          <p:cNvPr id="4" name="Slide Number Placeholder 3"/>
          <p:cNvSpPr>
            <a:spLocks noGrp="1"/>
          </p:cNvSpPr>
          <p:nvPr>
            <p:ph type="sldNum" idx="5" sz="quarter"/>
          </p:nvPr>
        </p:nvSpPr>
        <p:spPr/>
      </p:sp>
    </p:spTree>
  </p:cSld>
  <p:clrMapOvr>
    <a:masterClrMapping/>
  </p:clrMapOvr>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1.5 minutes.</a:t>
            </a:r>
          </a:p>
          <a:p/>
          <a:p>
            <a:r>
              <a:t>WHAT TO SAY:</a:t>
            </a:r>
          </a:p>
          <a:p>
            <a:r>
              <a:t>Here's the comparison. Bitcoin / Ethereum produce universal consensus — every node agrees on the same chain. Fine for global money, bad for consortium trust. Traditional databases are centralized — fine for single-org data, wrong for cross-org. OAuth / OIDC is federated with a central identity provider — great for login, not for the multi-party-approval problem. Quidnug fits in a different quadrant: relational per-observer trust, self-sovereign identity, guardian-based recovery, moderate throughput tuned for consortium scale, per-signer replay protection, first-class multi-party approval. Pick the right tool for your problem. Quidnug is best when you need cross-organization trust at high-value scale — the FinTech, AI, and civic-tech use cases we've seen. Bitcoin is best when you need money that works without any trust. Traditional DB is best when you have one org and one use case. OAuth is best for login. Don't force any tool where it doesn't fit.</a:t>
            </a:r>
          </a:p>
          <a:p/>
          <a:p>
            <a:r>
              <a:t>KEY POINTS:</a:t>
            </a:r>
          </a:p>
          <a:p>
            <a:r>
              <a:t>• Different quadrant from other options</a:t>
            </a:r>
          </a:p>
          <a:p>
            <a:r>
              <a:t>• Consortium / federated — Quidnug's sweet spot</a:t>
            </a:r>
          </a:p>
          <a:p>
            <a:r>
              <a:t>• Pick right tool for problem</a:t>
            </a:r>
          </a:p>
          <a:p>
            <a:r>
              <a:t>• Don't force fit</a:t>
            </a:r>
          </a:p>
          <a:p/>
          <a:p>
            <a:r>
              <a:t>TRANSITION:</a:t>
            </a:r>
          </a:p>
          <a:p>
            <a:r>
              <a:t>When should you actually pick Quidnug — and when should you not?</a:t>
            </a:r>
          </a:p>
        </p:txBody>
      </p:sp>
      <p:sp>
        <p:nvSpPr>
          <p:cNvPr id="4" name="Slide Number Placeholder 3"/>
          <p:cNvSpPr>
            <a:spLocks noGrp="1"/>
          </p:cNvSpPr>
          <p:nvPr>
            <p:ph type="sldNum" idx="5" sz="quarter"/>
          </p:nvPr>
        </p:nvSpPr>
        <p:spPr/>
      </p:sp>
    </p:spTree>
  </p:cSld>
  <p:clrMapOvr>
    <a:masterClrMapping/>
  </p:clrMapOvr>
</p:notes>
</file>

<file path=ppt/notesSlides/notesSlide6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 minute.</a:t>
            </a:r>
          </a:p>
          <a:p/>
          <a:p>
            <a:r>
              <a:t>WHAT TO SAY:</a:t>
            </a:r>
          </a:p>
          <a:p>
            <a:r>
              <a:t>Six strong-fit signals. If your data model has who-trusts-whom as a first-class question — reputation systems, credentials, consortium fraud, cross-org approvals — Quidnug is literally designed for it. If you need recoverable keys without central escrow — custody, high-value signing, long-lived credentials — guardian recovery is the best game in town. If you need replay-safe auditable state without requiring one chain for everyone — most consortium systems, Quidnug's a great fit. If you need coordinated federated upgrades, fork-block is unique. Per-observer scoring — credit, oracles, fraud — the relational trust primitive is the whole point. Multi-party approval as load-bearing — guardians are a first-class primitive for you.</a:t>
            </a:r>
          </a:p>
          <a:p/>
          <a:p>
            <a:r>
              <a:t>TRANSITION:</a:t>
            </a:r>
          </a:p>
          <a:p>
            <a:r>
              <a:t>And when NOT to use it.</a:t>
            </a:r>
          </a:p>
        </p:txBody>
      </p:sp>
      <p:sp>
        <p:nvSpPr>
          <p:cNvPr id="4" name="Slide Number Placeholder 3"/>
          <p:cNvSpPr>
            <a:spLocks noGrp="1"/>
          </p:cNvSpPr>
          <p:nvPr>
            <p:ph type="sldNum" idx="5" sz="quarter"/>
          </p:nvPr>
        </p:nvSpPr>
        <p:spPr/>
      </p:sp>
    </p:spTree>
  </p:cSld>
  <p:clrMapOvr>
    <a:masterClrMapping/>
  </p:clrMapOvr>
</p:notes>
</file>

<file path=ppt/notesSlides/notesSlide6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 minute.</a:t>
            </a:r>
          </a:p>
          <a:p/>
          <a:p>
            <a:r>
              <a:t>WHAT TO SAY:</a:t>
            </a:r>
          </a:p>
          <a:p>
            <a:r>
              <a:t>Six anti-patterns. Don't use Quidnug for millions-of-TPS payments — we prioritize auditability over raw throughput. Target is thousands of TPS per node with aggressive tuning, not millions. Don't use for fully-public permissionless chains — Proof-of-Trust needs initial trust seeding. If you truly have no prior trust relationships between nodes, you get an untrusted-gossip network, which is correct but not useful. Don't use if you need a single universal score — we deliberately refuse to produce one. Don't use for a boring single-org single-database app — if there's no cross-party trust question, a database is simpler and faster. Don't use as SSO — OAuth does login better. Don't use for firehose telemetry — protocol is designed for moderate-volume high-value events, not 100k events per second.</a:t>
            </a:r>
          </a:p>
          <a:p/>
          <a:p>
            <a:r>
              <a:t>TRANSITION:</a:t>
            </a:r>
          </a:p>
          <a:p>
            <a:r>
              <a:t>Alright — if you're sold, here's how you start.</a:t>
            </a:r>
          </a:p>
        </p:txBody>
      </p:sp>
      <p:sp>
        <p:nvSpPr>
          <p:cNvPr id="4" name="Slide Number Placeholder 3"/>
          <p:cNvSpPr>
            <a:spLocks noGrp="1"/>
          </p:cNvSpPr>
          <p:nvPr>
            <p:ph type="sldNum" idx="5" sz="quarter"/>
          </p:nvPr>
        </p:nvSpPr>
        <p:spPr/>
      </p:sp>
    </p:spTree>
  </p:cSld>
  <p:clrMapOvr>
    <a:masterClrMapping/>
  </p:clrMapOvr>
</p:notes>
</file>

<file path=ppt/notesSlides/notesSlide6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 minute.</a:t>
            </a:r>
          </a:p>
          <a:p/>
          <a:p>
            <a:r>
              <a:t>WHAT TO SAY:</a:t>
            </a:r>
          </a:p>
          <a:p>
            <a:r>
              <a:t>Four commands. Clone the repo, build, run — one terminal. Two curl commands to create identities and declare trust — second terminal. One curl to query it back — get the trust level. That's the whole 'hello world.' From here you add more identities, more trust edges, move to consortium deployment, start emitting events, and so on. The JavaScript client handles the boilerplate; there's a Go package for embedding directly. Full API documentation is at docs/openapi.yaml — OpenAPI 3.0 spec, auto-renders in Swagger or any OpenAPI tool.</a:t>
            </a:r>
          </a:p>
          <a:p/>
          <a:p>
            <a:r>
              <a:t>KEY POINTS:</a:t>
            </a:r>
          </a:p>
          <a:p>
            <a:r>
              <a:t>• 4 commands, 3 minutes</a:t>
            </a:r>
          </a:p>
          <a:p>
            <a:r>
              <a:t>• Full OpenAPI spec in the repo</a:t>
            </a:r>
          </a:p>
          <a:p>
            <a:r>
              <a:t>• JS + Go clients available</a:t>
            </a:r>
          </a:p>
          <a:p>
            <a:r>
              <a:t>• Go embed option too</a:t>
            </a:r>
          </a:p>
          <a:p/>
          <a:p>
            <a:r>
              <a:t>TRANSITION:</a:t>
            </a:r>
          </a:p>
          <a:p>
            <a:r>
              <a:t>Here's the resources map.</a:t>
            </a:r>
          </a:p>
        </p:txBody>
      </p:sp>
      <p:sp>
        <p:nvSpPr>
          <p:cNvPr id="4" name="Slide Number Placeholder 3"/>
          <p:cNvSpPr>
            <a:spLocks noGrp="1"/>
          </p:cNvSpPr>
          <p:nvPr>
            <p:ph type="sldNum" idx="5" sz="quarter"/>
          </p:nvPr>
        </p:nvSpPr>
        <p:spPr/>
      </p:sp>
    </p:spTree>
  </p:cSld>
  <p:clrMapOvr>
    <a:masterClrMapping/>
  </p:clrMapOvr>
</p:notes>
</file>

<file path=ppt/notesSlides/notesSlide6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 minute.</a:t>
            </a:r>
          </a:p>
          <a:p/>
          <a:p>
            <a:r>
              <a:t>WHAT TO SAY:</a:t>
            </a:r>
          </a:p>
          <a:p>
            <a:r>
              <a:t>Eight places to go. README is the 15-minute overview — start there if you haven't already. The ten QDPs under docs/design have full technical detail for every landed protocol feature. The fourteen UseCase folders have production-grade designs — README, architecture, implementation with concrete Quidnug API calls, threat model. If you're contributing or architecting, docs/architecture.md has the system internals. OpenAPI spec for the REST API renders in any OpenAPI tool. JavaScript client is on npm. CHANGELOG has the full history. And SECURITY.md is the responsible-disclosure process.</a:t>
            </a:r>
          </a:p>
          <a:p/>
          <a:p>
            <a:r>
              <a:t>TRANSITION:</a:t>
            </a:r>
          </a:p>
          <a:p>
            <a:r>
              <a:t>Let me close with the three things to remember.</a:t>
            </a:r>
          </a:p>
        </p:txBody>
      </p:sp>
      <p:sp>
        <p:nvSpPr>
          <p:cNvPr id="4" name="Slide Number Placeholder 3"/>
          <p:cNvSpPr>
            <a:spLocks noGrp="1"/>
          </p:cNvSpPr>
          <p:nvPr>
            <p:ph type="sldNum" idx="5" sz="quarter"/>
          </p:nvPr>
        </p:nvSpPr>
        <p:spPr/>
      </p:sp>
    </p:spTree>
  </p:cSld>
  <p:clrMapOvr>
    <a:masterClrMapping/>
  </p:clrMapOvr>
</p:notes>
</file>

<file path=ppt/notesSlides/notesSlide6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1.5 minutes.</a:t>
            </a:r>
          </a:p>
          <a:p/>
          <a:p>
            <a:r>
              <a:t>WHAT TO SAY:</a:t>
            </a:r>
          </a:p>
          <a:p>
            <a:r>
              <a:t>Three takeaways. First: trust is relational. Every architectural decision in the protocol comes back to this. If you're tempted to build a system that produces a universal score, you're fighting the protocol's grain — step back and ask if your problem really needs that, or if per-observer evaluation would fit. Second: identity is owned, keys are recoverable. Users generate their own quids. Keys are recoverable via M-of-N guardian quorum — the best recovery primitive we have for asymmetric crypto. No central escrow, no forgot-password, no 'trust the vendor.' Third: state is cryptographically auditable by anyone. Every transaction is signed. Every event stream is append-only. Anyone can run the tally query, verify the provenance, check the audit trail. This removes whole categories of vendor-trust risk. These three principles drive every use case we've looked at.</a:t>
            </a:r>
          </a:p>
          <a:p/>
          <a:p>
            <a:r>
              <a:t>TRANSITION:</a:t>
            </a:r>
          </a:p>
          <a:p>
            <a:r>
              <a:t>Thank you. Questions?</a:t>
            </a:r>
          </a:p>
        </p:txBody>
      </p:sp>
      <p:sp>
        <p:nvSpPr>
          <p:cNvPr id="4" name="Slide Number Placeholder 3"/>
          <p:cNvSpPr>
            <a:spLocks noGrp="1"/>
          </p:cNvSpPr>
          <p:nvPr>
            <p:ph type="sldNum" idx="5" sz="quarter"/>
          </p:nvPr>
        </p:nvSpPr>
        <p:spPr/>
      </p:sp>
    </p:spTree>
  </p:cSld>
  <p:clrMapOvr>
    <a:masterClrMapping/>
  </p:clrMapOvr>
</p:notes>
</file>

<file path=ppt/notesSlides/notesSlide6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30 seconds.</a:t>
            </a:r>
          </a:p>
          <a:p/>
          <a:p>
            <a:r>
              <a:t>WHAT TO SAY:</a:t>
            </a:r>
          </a:p>
          <a:p>
            <a:r>
              <a:t>If I had one sentence to describe Quidnug to an engineer, it would be this. A protocol for systems where 'who signed this?' matters more than 'does this database row exist?' Banking. Elections. AI provenance. Credentials. Consent management. Package signing. All of them share that shape. If your problem shares that shape, Quidnug is probably the right protocol. If it doesn't, use something simpler. Thanks.</a:t>
            </a:r>
          </a:p>
          <a:p/>
          <a:p>
            <a:r>
              <a:t>TRANSITION:</a:t>
            </a:r>
          </a:p>
          <a:p>
            <a:r>
              <a:t>Thank-you slide next.</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1.5 minutes.</a:t>
            </a:r>
          </a:p>
          <a:p/>
          <a:p>
            <a:r>
              <a:t>WHAT TO SAY:</a:t>
            </a:r>
          </a:p>
          <a:p>
            <a:r>
              <a:t>Here's a very concrete example. Your FICO score is a single three-digit number, say 720. That same 720 is consulted when you apply for a mortgage, a car loan, a credit card, a rental apartment, and potentially by an employer doing a background check. But these contexts have radically different risk profiles. A mortgage has thirty years of downside exposure for the lender. A credit card has maybe a few thousand dollars and the lender can close the line any time. These aren't the same underwriting problem, and yet one number drives them all. The issue isn't FICO specifically — it's the architectural choice to produce ONE number. Any system that does that will have this problem.</a:t>
            </a:r>
          </a:p>
          <a:p/>
          <a:p>
            <a:r>
              <a:t>KEY POINTS:</a:t>
            </a:r>
          </a:p>
          <a:p>
            <a:r>
              <a:t>• One score, five+ radically different risk contexts</a:t>
            </a:r>
          </a:p>
          <a:p>
            <a:r>
              <a:t>• Mortgage risk ≠ credit-card risk</a:t>
            </a:r>
          </a:p>
          <a:p>
            <a:r>
              <a:t>• Problem is architectural, not formulaic</a:t>
            </a:r>
          </a:p>
          <a:p/>
          <a:p>
            <a:r>
              <a:t>TRANSITION:</a:t>
            </a:r>
          </a:p>
          <a:p>
            <a:r>
              <a:t>Next: who actually owns your identity?</a:t>
            </a:r>
          </a:p>
        </p:txBody>
      </p:sp>
      <p:sp>
        <p:nvSpPr>
          <p:cNvPr id="4" name="Slide Number Placeholder 3"/>
          <p:cNvSpPr>
            <a:spLocks noGrp="1"/>
          </p:cNvSpPr>
          <p:nvPr>
            <p:ph type="sldNum" idx="5" sz="quarter"/>
          </p:nvPr>
        </p:nvSpPr>
        <p:spPr/>
      </p:sp>
    </p:spTree>
  </p:cSld>
  <p:clrMapOvr>
    <a:masterClrMapping/>
  </p:clrMapOvr>
</p:notes>
</file>

<file path=ppt/notesSlides/notesSlide7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As long as needed for Q&amp;A.</a:t>
            </a:r>
          </a:p>
          <a:p/>
          <a:p>
            <a:r>
              <a:t>WHAT TO SAY:</a:t>
            </a:r>
          </a:p>
          <a:p>
            <a:r>
              <a:t>Thank you. Repository is at github.com/bhmortim/quidnug. Apache-2.0 license. Go 1.23+. Ten protocol design proposals landed. Fourteen production-grade use-case designs in the UseCases folder. Happy to take questions — common ones: how does blind signing work in detail, what's the failure mode if guardians collude, how do you bootstrap the first trust edges into a fresh deployment, what's the difference from Hyperledger, and 'why not just use a blockchain.' I have answers for all of those. Go ahead.</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1.5 minutes.</a:t>
            </a:r>
          </a:p>
          <a:p/>
          <a:p>
            <a:r>
              <a:t>WHAT TO SAY:</a:t>
            </a:r>
          </a:p>
          <a:p>
            <a:r>
              <a:t>Every identity you have is rented from someone. Your Google identity is Google's. Your Facebook profile belongs to Facebook. Your credit history is owned by three private corporations. Your driver's identity belongs to the state DMV. Your work identity is tied to your employer's IAM system. This is fine until it isn't. When a platform bans you, gets breached, shuts down, or is subpoenaed, your identity and everything attached to it are at risk. Equifax 2017 breach exposed 147 million people's most sensitive data. That wasn't an anomaly — it was a structural consequence of centralizing all that data in one place.</a:t>
            </a:r>
          </a:p>
          <a:p/>
          <a:p>
            <a:r>
              <a:t>KEY POINTS:</a:t>
            </a:r>
          </a:p>
          <a:p>
            <a:r>
              <a:t>• You have ~5 platform identities — none yours</a:t>
            </a:r>
          </a:p>
          <a:p>
            <a:r>
              <a:t>• Platform failure modes all cost you</a:t>
            </a:r>
          </a:p>
          <a:p>
            <a:r>
              <a:t>• Centralization creates the target that gets hit</a:t>
            </a:r>
          </a:p>
          <a:p/>
          <a:p>
            <a:r>
              <a:t>TRANSITION:</a:t>
            </a:r>
          </a:p>
          <a:p>
            <a:r>
              <a:t>Problem three is the one that hits hardest when you lose a key.</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TIMING: 2 minutes.</a:t>
            </a:r>
          </a:p>
          <a:p/>
          <a:p>
            <a:r>
              <a:t>WHAT TO SAY:</a:t>
            </a:r>
          </a:p>
          <a:p>
            <a:r>
              <a:t>Now we get to the really painful one. The estimates vary, but somewhere between ten and twenty percent of all bitcoin ever mined is permanently inaccessible because people lost their private keys. That's over 140 billion dollars of lost value in just one system. And this isn't crypto-specific — it's the general public-key-cryptography problem. Anywhere you use signing keys for identity or authority, losing the key means losing the thing. GPG-signed open source releases, SSH keys, SAML certificates — same shape. The existing recovery options are all bad. Central escrow defeats the security model. Seed phrases fail to user error. Hardware wallet backups give you two points of failure instead of one. Gnosis Safe and similar are app-layer — not portable across contexts. And the 'forgot password' flow famously doesn't exist. Quidnug solves this with guardian-based recovery — a M-of-N quorum with time-locked veto. We'll see that in Part 2.</a:t>
            </a:r>
          </a:p>
          <a:p/>
          <a:p>
            <a:r>
              <a:t>KEY POINTS:</a:t>
            </a:r>
          </a:p>
          <a:p>
            <a:r>
              <a:t>• $140B+ in lost bitcoin alone</a:t>
            </a:r>
          </a:p>
          <a:p>
            <a:r>
              <a:t>• Universal problem for any PKI system</a:t>
            </a:r>
          </a:p>
          <a:p>
            <a:r>
              <a:t>• Existing alternatives all bad</a:t>
            </a:r>
          </a:p>
          <a:p>
            <a:r>
              <a:t>• Guardian recovery — coming in Part 4</a:t>
            </a:r>
          </a:p>
          <a:p/>
          <a:p>
            <a:r>
              <a:t>TRANSITION:</a:t>
            </a:r>
          </a:p>
          <a:p>
            <a:r>
              <a:t>Fourth problem: multi-party approval is always ad-hoc.</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9.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0.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8.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9.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0.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5.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8.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9.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0.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4.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5.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8.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9.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0.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4.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5.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6.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8.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9.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B1929"/>
        </a:solidFill>
        <a:effectLst/>
      </p:bgPr>
    </p:bg>
    <p:spTree>
      <p:nvGrpSpPr>
        <p:cNvPr id="1" name=""/>
        <p:cNvGrpSpPr/>
        <p:nvPr/>
      </p:nvGrpSpPr>
      <p:grpSpPr/>
      <p:sp>
        <p:nvSpPr>
          <p:cNvPr id="2" name="Hexagon 1"/>
          <p:cNvSpPr/>
          <p:nvPr/>
        </p:nvSpPr>
        <p:spPr>
          <a:xfrm>
            <a:off x="10058400" y="365760"/>
            <a:ext cx="640080" cy="548640"/>
          </a:xfrm>
          <a:prstGeom prst="hexagon">
            <a:avLst/>
          </a:prstGeom>
          <a:solidFill>
            <a:srgbClr val="1E3A5F"/>
          </a:solidFill>
          <a:ln w="12700">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Hexagon 2"/>
          <p:cNvSpPr/>
          <p:nvPr/>
        </p:nvSpPr>
        <p:spPr>
          <a:xfrm>
            <a:off x="10698480" y="777240"/>
            <a:ext cx="411480" cy="365760"/>
          </a:xfrm>
          <a:prstGeom prst="hexagon">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Hexagon 3"/>
          <p:cNvSpPr/>
          <p:nvPr/>
        </p:nvSpPr>
        <p:spPr>
          <a:xfrm>
            <a:off x="11338560" y="365760"/>
            <a:ext cx="502920" cy="438912"/>
          </a:xfrm>
          <a:prstGeom prst="hexagon">
            <a:avLst/>
          </a:prstGeom>
          <a:noFill/>
          <a:ln w="12700">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Hexagon 4"/>
          <p:cNvSpPr/>
          <p:nvPr/>
        </p:nvSpPr>
        <p:spPr>
          <a:xfrm>
            <a:off x="548640" y="5852160"/>
            <a:ext cx="411480" cy="365760"/>
          </a:xfrm>
          <a:prstGeom prst="hexagon">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Hexagon 5"/>
          <p:cNvSpPr/>
          <p:nvPr/>
        </p:nvSpPr>
        <p:spPr>
          <a:xfrm>
            <a:off x="1097280" y="5715000"/>
            <a:ext cx="594360" cy="502920"/>
          </a:xfrm>
          <a:prstGeom prst="hexagon">
            <a:avLst/>
          </a:prstGeom>
          <a:noFill/>
          <a:ln w="12700">
            <a:solidFill>
              <a:srgbClr val="F59E0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0" y="2011680"/>
            <a:ext cx="12191695" cy="1280160"/>
          </a:xfrm>
          <a:prstGeom prst="rect">
            <a:avLst/>
          </a:prstGeom>
          <a:noFill/>
        </p:spPr>
        <p:txBody>
          <a:bodyPr wrap="square" anchor="t" tIns="36576" bIns="36576" lIns="54864" rIns="54864">
            <a:spAutoFit/>
          </a:bodyPr>
          <a:lstStyle/>
          <a:p>
            <a:pPr algn="ctr"/>
            <a:r>
              <a:rPr sz="11000" b="1" i="0">
                <a:solidFill>
                  <a:srgbClr val="FFFFFF"/>
                </a:solidFill>
                <a:latin typeface="Georgia"/>
              </a:rPr>
              <a:t>Quidnug</a:t>
            </a:r>
          </a:p>
        </p:txBody>
      </p:sp>
      <p:sp>
        <p:nvSpPr>
          <p:cNvPr id="8" name="TextBox 7"/>
          <p:cNvSpPr txBox="1"/>
          <p:nvPr/>
        </p:nvSpPr>
        <p:spPr>
          <a:xfrm>
            <a:off x="0" y="3520440"/>
            <a:ext cx="12191695" cy="548640"/>
          </a:xfrm>
          <a:prstGeom prst="rect">
            <a:avLst/>
          </a:prstGeom>
          <a:noFill/>
        </p:spPr>
        <p:txBody>
          <a:bodyPr wrap="square" anchor="t" tIns="36576" bIns="36576" lIns="54864" rIns="54864">
            <a:spAutoFit/>
          </a:bodyPr>
          <a:lstStyle/>
          <a:p>
            <a:pPr algn="ctr"/>
            <a:r>
              <a:rPr sz="2800" b="0" i="1">
                <a:solidFill>
                  <a:srgbClr val="14B8A6"/>
                </a:solidFill>
                <a:latin typeface="Georgia"/>
              </a:rPr>
              <a:t>A Decentralized Protocol for Relational Trust</a:t>
            </a:r>
          </a:p>
        </p:txBody>
      </p:sp>
      <p:sp>
        <p:nvSpPr>
          <p:cNvPr id="9" name="Rectangle 8"/>
          <p:cNvSpPr/>
          <p:nvPr/>
        </p:nvSpPr>
        <p:spPr>
          <a:xfrm>
            <a:off x="5175504" y="4297680"/>
            <a:ext cx="1828800" cy="32004"/>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0" y="4526280"/>
            <a:ext cx="12191695" cy="411480"/>
          </a:xfrm>
          <a:prstGeom prst="rect">
            <a:avLst/>
          </a:prstGeom>
          <a:noFill/>
        </p:spPr>
        <p:txBody>
          <a:bodyPr wrap="square" anchor="t" tIns="36576" bIns="36576" lIns="54864" rIns="54864">
            <a:spAutoFit/>
          </a:bodyPr>
          <a:lstStyle/>
          <a:p>
            <a:pPr algn="ctr"/>
            <a:r>
              <a:rPr sz="1700" b="0" i="0">
                <a:solidFill>
                  <a:srgbClr val="F1F5F9"/>
                </a:solidFill>
                <a:latin typeface="Calibri"/>
              </a:rPr>
              <a:t>Identity  ·  Ownership  ·  Auditable State</a:t>
            </a:r>
          </a:p>
        </p:txBody>
      </p:sp>
      <p:sp>
        <p:nvSpPr>
          <p:cNvPr id="11" name="TextBox 10"/>
          <p:cNvSpPr txBox="1"/>
          <p:nvPr/>
        </p:nvSpPr>
        <p:spPr>
          <a:xfrm>
            <a:off x="0" y="5074920"/>
            <a:ext cx="12191695" cy="365760"/>
          </a:xfrm>
          <a:prstGeom prst="rect">
            <a:avLst/>
          </a:prstGeom>
          <a:noFill/>
        </p:spPr>
        <p:txBody>
          <a:bodyPr wrap="square" anchor="t" tIns="36576" bIns="36576" lIns="54864" rIns="54864">
            <a:spAutoFit/>
          </a:bodyPr>
          <a:lstStyle/>
          <a:p>
            <a:pPr algn="ctr"/>
            <a:r>
              <a:rPr sz="1300" b="0" i="1">
                <a:solidFill>
                  <a:srgbClr val="64748B"/>
                </a:solidFill>
                <a:latin typeface="Calibri"/>
              </a:rPr>
              <a:t>Developer Overview  ·  v2026.04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COLD REALITY</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Problem 3: key recovery is a disaster</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10 / 77</a:t>
            </a:r>
          </a:p>
        </p:txBody>
      </p:sp>
      <p:sp>
        <p:nvSpPr>
          <p:cNvPr id="7" name="Rounded Rectangle 6"/>
          <p:cNvSpPr/>
          <p:nvPr/>
        </p:nvSpPr>
        <p:spPr>
          <a:xfrm>
            <a:off x="548640" y="1645920"/>
            <a:ext cx="5486400" cy="4572000"/>
          </a:xfrm>
          <a:prstGeom prst="roundRect">
            <a:avLst>
              <a:gd name="adj" fmla="val 4000"/>
            </a:avLst>
          </a:prstGeom>
          <a:solidFill>
            <a:srgbClr val="0B192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77240" y="1920240"/>
            <a:ext cx="5029200" cy="1097280"/>
          </a:xfrm>
          <a:prstGeom prst="rect">
            <a:avLst/>
          </a:prstGeom>
          <a:noFill/>
        </p:spPr>
        <p:txBody>
          <a:bodyPr wrap="square" anchor="t" tIns="36576" bIns="36576" lIns="54864" rIns="54864">
            <a:spAutoFit/>
          </a:bodyPr>
          <a:lstStyle/>
          <a:p>
            <a:pPr algn="l"/>
            <a:r>
              <a:rPr sz="3600" b="1" i="0">
                <a:solidFill>
                  <a:srgbClr val="F59E0B"/>
                </a:solidFill>
                <a:latin typeface="Georgia"/>
              </a:rPr>
              <a:t>$140,000,000,000+</a:t>
            </a:r>
          </a:p>
        </p:txBody>
      </p:sp>
      <p:sp>
        <p:nvSpPr>
          <p:cNvPr id="9" name="TextBox 8"/>
          <p:cNvSpPr txBox="1"/>
          <p:nvPr/>
        </p:nvSpPr>
        <p:spPr>
          <a:xfrm>
            <a:off x="777240" y="2743200"/>
            <a:ext cx="5029200" cy="457200"/>
          </a:xfrm>
          <a:prstGeom prst="rect">
            <a:avLst/>
          </a:prstGeom>
          <a:noFill/>
        </p:spPr>
        <p:txBody>
          <a:bodyPr wrap="square" anchor="t" tIns="36576" bIns="36576" lIns="54864" rIns="54864">
            <a:spAutoFit/>
          </a:bodyPr>
          <a:lstStyle/>
          <a:p>
            <a:pPr algn="l"/>
            <a:r>
              <a:rPr sz="1400" b="1" i="0">
                <a:solidFill>
                  <a:srgbClr val="14B8A6"/>
                </a:solidFill>
                <a:latin typeface="Calibri"/>
              </a:rPr>
              <a:t>IN LOST BITCOIN</a:t>
            </a:r>
          </a:p>
        </p:txBody>
      </p:sp>
      <p:sp>
        <p:nvSpPr>
          <p:cNvPr id="10" name="TextBox 9"/>
          <p:cNvSpPr txBox="1"/>
          <p:nvPr/>
        </p:nvSpPr>
        <p:spPr>
          <a:xfrm>
            <a:off x="777240" y="3246120"/>
            <a:ext cx="5029200" cy="2743200"/>
          </a:xfrm>
          <a:prstGeom prst="rect">
            <a:avLst/>
          </a:prstGeom>
          <a:noFill/>
        </p:spPr>
        <p:txBody>
          <a:bodyPr wrap="square" anchor="t" tIns="36576" bIns="36576" lIns="54864" rIns="54864">
            <a:spAutoFit/>
          </a:bodyPr>
          <a:lstStyle/>
          <a:p>
            <a:pPr algn="l">
              <a:lnSpc>
                <a:spcPct val="135000"/>
              </a:lnSpc>
            </a:pPr>
            <a:r>
              <a:rPr sz="1300" b="0" i="0">
                <a:solidFill>
                  <a:srgbClr val="E2E8F0"/>
                </a:solidFill>
                <a:latin typeface="Calibri"/>
              </a:rPr>
              <a:t>Estimated value of bitcoin permanently inaccessible due to lost private keys.
Lose the key, lose the asset — with no recovery path. No help desk, no forgot-password flow.
This is just crypto. The same architecture governs any public-key system — GPG-signed software releases, SSH keys, SAML certificates.</a:t>
            </a:r>
          </a:p>
        </p:txBody>
      </p:sp>
      <p:sp>
        <p:nvSpPr>
          <p:cNvPr id="11" name="TextBox 10"/>
          <p:cNvSpPr txBox="1"/>
          <p:nvPr/>
        </p:nvSpPr>
        <p:spPr>
          <a:xfrm>
            <a:off x="6492240" y="1737360"/>
            <a:ext cx="5212080" cy="365760"/>
          </a:xfrm>
          <a:prstGeom prst="rect">
            <a:avLst/>
          </a:prstGeom>
          <a:noFill/>
        </p:spPr>
        <p:txBody>
          <a:bodyPr wrap="square" anchor="t" tIns="36576" bIns="36576" lIns="54864" rIns="54864">
            <a:spAutoFit/>
          </a:bodyPr>
          <a:lstStyle/>
          <a:p>
            <a:pPr algn="l"/>
            <a:r>
              <a:rPr sz="1100" b="1" i="0">
                <a:solidFill>
                  <a:srgbClr val="64748B"/>
                </a:solidFill>
                <a:latin typeface="Calibri"/>
              </a:rPr>
              <a:t>THE RECOVERY OPTIONS TODAY</a:t>
            </a:r>
          </a:p>
        </p:txBody>
      </p:sp>
      <p:sp>
        <p:nvSpPr>
          <p:cNvPr id="12" name="Rounded Rectangle 11"/>
          <p:cNvSpPr/>
          <p:nvPr/>
        </p:nvSpPr>
        <p:spPr>
          <a:xfrm>
            <a:off x="6492240" y="2103120"/>
            <a:ext cx="5212080" cy="685800"/>
          </a:xfrm>
          <a:prstGeom prst="roundRect">
            <a:avLst>
              <a:gd name="adj" fmla="val 8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6492240" y="2103120"/>
            <a:ext cx="73152" cy="685800"/>
          </a:xfrm>
          <a:prstGeom prst="rect">
            <a:avLst/>
          </a:prstGeom>
          <a:solidFill>
            <a:srgbClr val="EF44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6675120" y="2194560"/>
            <a:ext cx="4937760" cy="320040"/>
          </a:xfrm>
          <a:prstGeom prst="rect">
            <a:avLst/>
          </a:prstGeom>
          <a:noFill/>
        </p:spPr>
        <p:txBody>
          <a:bodyPr wrap="square" anchor="t" tIns="36576" bIns="36576" lIns="54864" rIns="54864">
            <a:spAutoFit/>
          </a:bodyPr>
          <a:lstStyle/>
          <a:p>
            <a:pPr algn="l"/>
            <a:r>
              <a:rPr sz="1300" b="1" i="0">
                <a:solidFill>
                  <a:srgbClr val="0B1929"/>
                </a:solidFill>
                <a:latin typeface="Georgia"/>
              </a:rPr>
              <a:t>Central escrow</a:t>
            </a:r>
          </a:p>
        </p:txBody>
      </p:sp>
      <p:sp>
        <p:nvSpPr>
          <p:cNvPr id="15" name="TextBox 14"/>
          <p:cNvSpPr txBox="1"/>
          <p:nvPr/>
        </p:nvSpPr>
        <p:spPr>
          <a:xfrm>
            <a:off x="6675120" y="2487168"/>
            <a:ext cx="4937760" cy="274320"/>
          </a:xfrm>
          <a:prstGeom prst="rect">
            <a:avLst/>
          </a:prstGeom>
          <a:noFill/>
        </p:spPr>
        <p:txBody>
          <a:bodyPr wrap="square" anchor="t" tIns="36576" bIns="36576" lIns="54864" rIns="54864">
            <a:spAutoFit/>
          </a:bodyPr>
          <a:lstStyle/>
          <a:p>
            <a:pPr algn="l"/>
            <a:r>
              <a:rPr sz="1100" b="0" i="1">
                <a:solidFill>
                  <a:srgbClr val="64748B"/>
                </a:solidFill>
                <a:latin typeface="Calibri"/>
              </a:rPr>
              <a:t>Company holds your keys. Defeats the point.</a:t>
            </a:r>
          </a:p>
        </p:txBody>
      </p:sp>
      <p:sp>
        <p:nvSpPr>
          <p:cNvPr id="16" name="Rounded Rectangle 15"/>
          <p:cNvSpPr/>
          <p:nvPr/>
        </p:nvSpPr>
        <p:spPr>
          <a:xfrm>
            <a:off x="6492240" y="2880360"/>
            <a:ext cx="5212080" cy="685800"/>
          </a:xfrm>
          <a:prstGeom prst="roundRect">
            <a:avLst>
              <a:gd name="adj" fmla="val 8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Rectangle 16"/>
          <p:cNvSpPr/>
          <p:nvPr/>
        </p:nvSpPr>
        <p:spPr>
          <a:xfrm>
            <a:off x="6492240" y="2880360"/>
            <a:ext cx="73152" cy="685800"/>
          </a:xfrm>
          <a:prstGeom prst="rect">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6675120" y="2971800"/>
            <a:ext cx="4937760" cy="320040"/>
          </a:xfrm>
          <a:prstGeom prst="rect">
            <a:avLst/>
          </a:prstGeom>
          <a:noFill/>
        </p:spPr>
        <p:txBody>
          <a:bodyPr wrap="square" anchor="t" tIns="36576" bIns="36576" lIns="54864" rIns="54864">
            <a:spAutoFit/>
          </a:bodyPr>
          <a:lstStyle/>
          <a:p>
            <a:pPr algn="l"/>
            <a:r>
              <a:rPr sz="1300" b="1" i="0">
                <a:solidFill>
                  <a:srgbClr val="0B1929"/>
                </a:solidFill>
                <a:latin typeface="Georgia"/>
              </a:rPr>
              <a:t>Seed phrase on paper</a:t>
            </a:r>
          </a:p>
        </p:txBody>
      </p:sp>
      <p:sp>
        <p:nvSpPr>
          <p:cNvPr id="19" name="TextBox 18"/>
          <p:cNvSpPr txBox="1"/>
          <p:nvPr/>
        </p:nvSpPr>
        <p:spPr>
          <a:xfrm>
            <a:off x="6675120" y="3264408"/>
            <a:ext cx="4937760" cy="274320"/>
          </a:xfrm>
          <a:prstGeom prst="rect">
            <a:avLst/>
          </a:prstGeom>
          <a:noFill/>
        </p:spPr>
        <p:txBody>
          <a:bodyPr wrap="square" anchor="t" tIns="36576" bIns="36576" lIns="54864" rIns="54864">
            <a:spAutoFit/>
          </a:bodyPr>
          <a:lstStyle/>
          <a:p>
            <a:pPr algn="l"/>
            <a:r>
              <a:rPr sz="1100" b="0" i="1">
                <a:solidFill>
                  <a:srgbClr val="64748B"/>
                </a:solidFill>
                <a:latin typeface="Calibri"/>
              </a:rPr>
              <a:t>User error in storage = permanent loss.</a:t>
            </a:r>
          </a:p>
        </p:txBody>
      </p:sp>
      <p:sp>
        <p:nvSpPr>
          <p:cNvPr id="20" name="Rounded Rectangle 19"/>
          <p:cNvSpPr/>
          <p:nvPr/>
        </p:nvSpPr>
        <p:spPr>
          <a:xfrm>
            <a:off x="6492240" y="3657600"/>
            <a:ext cx="5212080" cy="685800"/>
          </a:xfrm>
          <a:prstGeom prst="roundRect">
            <a:avLst>
              <a:gd name="adj" fmla="val 8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ectangle 20"/>
          <p:cNvSpPr/>
          <p:nvPr/>
        </p:nvSpPr>
        <p:spPr>
          <a:xfrm>
            <a:off x="6492240" y="3657600"/>
            <a:ext cx="73152" cy="685800"/>
          </a:xfrm>
          <a:prstGeom prst="rect">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6675120" y="3749040"/>
            <a:ext cx="4937760" cy="320040"/>
          </a:xfrm>
          <a:prstGeom prst="rect">
            <a:avLst/>
          </a:prstGeom>
          <a:noFill/>
        </p:spPr>
        <p:txBody>
          <a:bodyPr wrap="square" anchor="t" tIns="36576" bIns="36576" lIns="54864" rIns="54864">
            <a:spAutoFit/>
          </a:bodyPr>
          <a:lstStyle/>
          <a:p>
            <a:pPr algn="l"/>
            <a:r>
              <a:rPr sz="1300" b="1" i="0">
                <a:solidFill>
                  <a:srgbClr val="0B1929"/>
                </a:solidFill>
                <a:latin typeface="Georgia"/>
              </a:rPr>
              <a:t>Hardware wallet backup</a:t>
            </a:r>
          </a:p>
        </p:txBody>
      </p:sp>
      <p:sp>
        <p:nvSpPr>
          <p:cNvPr id="23" name="TextBox 22"/>
          <p:cNvSpPr txBox="1"/>
          <p:nvPr/>
        </p:nvSpPr>
        <p:spPr>
          <a:xfrm>
            <a:off x="6675120" y="4041648"/>
            <a:ext cx="4937760" cy="274320"/>
          </a:xfrm>
          <a:prstGeom prst="rect">
            <a:avLst/>
          </a:prstGeom>
          <a:noFill/>
        </p:spPr>
        <p:txBody>
          <a:bodyPr wrap="square" anchor="t" tIns="36576" bIns="36576" lIns="54864" rIns="54864">
            <a:spAutoFit/>
          </a:bodyPr>
          <a:lstStyle/>
          <a:p>
            <a:pPr algn="l"/>
            <a:r>
              <a:rPr sz="1100" b="0" i="1">
                <a:solidFill>
                  <a:srgbClr val="64748B"/>
                </a:solidFill>
                <a:latin typeface="Calibri"/>
              </a:rPr>
              <a:t>Two points of failure instead of one.</a:t>
            </a:r>
          </a:p>
        </p:txBody>
      </p:sp>
      <p:sp>
        <p:nvSpPr>
          <p:cNvPr id="24" name="Rounded Rectangle 23"/>
          <p:cNvSpPr/>
          <p:nvPr/>
        </p:nvSpPr>
        <p:spPr>
          <a:xfrm>
            <a:off x="6492240" y="4434840"/>
            <a:ext cx="5212080" cy="685800"/>
          </a:xfrm>
          <a:prstGeom prst="roundRect">
            <a:avLst>
              <a:gd name="adj" fmla="val 8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Rectangle 24"/>
          <p:cNvSpPr/>
          <p:nvPr/>
        </p:nvSpPr>
        <p:spPr>
          <a:xfrm>
            <a:off x="6492240" y="4434840"/>
            <a:ext cx="73152" cy="685800"/>
          </a:xfrm>
          <a:prstGeom prst="rect">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6675120" y="4526280"/>
            <a:ext cx="4937760" cy="320040"/>
          </a:xfrm>
          <a:prstGeom prst="rect">
            <a:avLst/>
          </a:prstGeom>
          <a:noFill/>
        </p:spPr>
        <p:txBody>
          <a:bodyPr wrap="square" anchor="t" tIns="36576" bIns="36576" lIns="54864" rIns="54864">
            <a:spAutoFit/>
          </a:bodyPr>
          <a:lstStyle/>
          <a:p>
            <a:pPr algn="l"/>
            <a:r>
              <a:rPr sz="1300" b="1" i="0">
                <a:solidFill>
                  <a:srgbClr val="0B1929"/>
                </a:solidFill>
                <a:latin typeface="Georgia"/>
              </a:rPr>
              <a:t>Social recovery (Gnosis Safe, etc.)</a:t>
            </a:r>
          </a:p>
        </p:txBody>
      </p:sp>
      <p:sp>
        <p:nvSpPr>
          <p:cNvPr id="27" name="TextBox 26"/>
          <p:cNvSpPr txBox="1"/>
          <p:nvPr/>
        </p:nvSpPr>
        <p:spPr>
          <a:xfrm>
            <a:off x="6675120" y="4818888"/>
            <a:ext cx="4937760" cy="274320"/>
          </a:xfrm>
          <a:prstGeom prst="rect">
            <a:avLst/>
          </a:prstGeom>
          <a:noFill/>
        </p:spPr>
        <p:txBody>
          <a:bodyPr wrap="square" anchor="t" tIns="36576" bIns="36576" lIns="54864" rIns="54864">
            <a:spAutoFit/>
          </a:bodyPr>
          <a:lstStyle/>
          <a:p>
            <a:pPr algn="l"/>
            <a:r>
              <a:rPr sz="1100" b="0" i="1">
                <a:solidFill>
                  <a:srgbClr val="64748B"/>
                </a:solidFill>
                <a:latin typeface="Calibri"/>
              </a:rPr>
              <a:t>Good direction, but app-layer and not portable.</a:t>
            </a:r>
          </a:p>
        </p:txBody>
      </p:sp>
      <p:sp>
        <p:nvSpPr>
          <p:cNvPr id="28" name="Rounded Rectangle 27"/>
          <p:cNvSpPr/>
          <p:nvPr/>
        </p:nvSpPr>
        <p:spPr>
          <a:xfrm>
            <a:off x="6492240" y="5212079"/>
            <a:ext cx="5212080" cy="685800"/>
          </a:xfrm>
          <a:prstGeom prst="roundRect">
            <a:avLst>
              <a:gd name="adj" fmla="val 8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Rectangle 28"/>
          <p:cNvSpPr/>
          <p:nvPr/>
        </p:nvSpPr>
        <p:spPr>
          <a:xfrm>
            <a:off x="6492240" y="5212079"/>
            <a:ext cx="73152" cy="685800"/>
          </a:xfrm>
          <a:prstGeom prst="rect">
            <a:avLst/>
          </a:prstGeom>
          <a:solidFill>
            <a:srgbClr val="EF44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6675120" y="5303519"/>
            <a:ext cx="4937760" cy="320040"/>
          </a:xfrm>
          <a:prstGeom prst="rect">
            <a:avLst/>
          </a:prstGeom>
          <a:noFill/>
        </p:spPr>
        <p:txBody>
          <a:bodyPr wrap="square" anchor="t" tIns="36576" bIns="36576" lIns="54864" rIns="54864">
            <a:spAutoFit/>
          </a:bodyPr>
          <a:lstStyle/>
          <a:p>
            <a:pPr algn="l"/>
            <a:r>
              <a:rPr sz="1300" b="1" i="0">
                <a:solidFill>
                  <a:srgbClr val="0B1929"/>
                </a:solidFill>
                <a:latin typeface="Georgia"/>
              </a:rPr>
              <a:t>Forgot password?</a:t>
            </a:r>
          </a:p>
        </p:txBody>
      </p:sp>
      <p:sp>
        <p:nvSpPr>
          <p:cNvPr id="31" name="TextBox 30"/>
          <p:cNvSpPr txBox="1"/>
          <p:nvPr/>
        </p:nvSpPr>
        <p:spPr>
          <a:xfrm>
            <a:off x="6675120" y="5596127"/>
            <a:ext cx="4937760" cy="274320"/>
          </a:xfrm>
          <a:prstGeom prst="rect">
            <a:avLst/>
          </a:prstGeom>
          <a:noFill/>
        </p:spPr>
        <p:txBody>
          <a:bodyPr wrap="square" anchor="t" tIns="36576" bIns="36576" lIns="54864" rIns="54864">
            <a:spAutoFit/>
          </a:bodyPr>
          <a:lstStyle/>
          <a:p>
            <a:pPr algn="l"/>
            <a:r>
              <a:rPr sz="1100" b="0" i="1">
                <a:solidFill>
                  <a:srgbClr val="64748B"/>
                </a:solidFill>
                <a:latin typeface="Calibri"/>
              </a:rPr>
              <a:t>Doesn't exist.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EVERY SYSTEM INVENTS ITS OWN</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Problem 4: multi-party authorization is ad-hoc</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11 / 77</a:t>
            </a:r>
          </a:p>
        </p:txBody>
      </p:sp>
      <p:sp>
        <p:nvSpPr>
          <p:cNvPr id="7" name="TextBox 6"/>
          <p:cNvSpPr txBox="1"/>
          <p:nvPr/>
        </p:nvSpPr>
        <p:spPr>
          <a:xfrm>
            <a:off x="548640" y="1691640"/>
            <a:ext cx="5486400" cy="365760"/>
          </a:xfrm>
          <a:prstGeom prst="rect">
            <a:avLst/>
          </a:prstGeom>
          <a:noFill/>
        </p:spPr>
        <p:txBody>
          <a:bodyPr wrap="square" anchor="t" tIns="36576" bIns="36576" lIns="54864" rIns="54864">
            <a:spAutoFit/>
          </a:bodyPr>
          <a:lstStyle/>
          <a:p>
            <a:pPr algn="l"/>
            <a:r>
              <a:rPr sz="1200" b="1" i="0">
                <a:solidFill>
                  <a:srgbClr val="64748B"/>
                </a:solidFill>
                <a:latin typeface="Calibri"/>
              </a:rPr>
              <a:t>TODAY — everyone rolls their own:</a:t>
            </a:r>
          </a:p>
        </p:txBody>
      </p:sp>
      <p:sp>
        <p:nvSpPr>
          <p:cNvPr id="8" name="Rounded Rectangle 7"/>
          <p:cNvSpPr/>
          <p:nvPr/>
        </p:nvSpPr>
        <p:spPr>
          <a:xfrm>
            <a:off x="548640" y="2148840"/>
            <a:ext cx="5486400" cy="548640"/>
          </a:xfrm>
          <a:prstGeom prst="roundRect">
            <a:avLst>
              <a:gd name="adj" fmla="val 8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731520" y="2148840"/>
            <a:ext cx="1828800" cy="548640"/>
          </a:xfrm>
          <a:prstGeom prst="rect">
            <a:avLst/>
          </a:prstGeom>
          <a:noFill/>
        </p:spPr>
        <p:txBody>
          <a:bodyPr wrap="square" anchor="ctr" tIns="36576" bIns="36576" lIns="54864" rIns="54864">
            <a:spAutoFit/>
          </a:bodyPr>
          <a:lstStyle/>
          <a:p>
            <a:pPr algn="l"/>
            <a:r>
              <a:rPr sz="1300" b="1" i="0">
                <a:solidFill>
                  <a:srgbClr val="0B1929"/>
                </a:solidFill>
                <a:latin typeface="Georgia"/>
              </a:rPr>
              <a:t>Banking</a:t>
            </a:r>
          </a:p>
        </p:txBody>
      </p:sp>
      <p:sp>
        <p:nvSpPr>
          <p:cNvPr id="10" name="TextBox 9"/>
          <p:cNvSpPr txBox="1"/>
          <p:nvPr/>
        </p:nvSpPr>
        <p:spPr>
          <a:xfrm>
            <a:off x="2514600" y="2148840"/>
            <a:ext cx="3383280" cy="548640"/>
          </a:xfrm>
          <a:prstGeom prst="rect">
            <a:avLst/>
          </a:prstGeom>
          <a:noFill/>
        </p:spPr>
        <p:txBody>
          <a:bodyPr wrap="square" anchor="ctr" tIns="36576" bIns="36576" lIns="54864" rIns="54864">
            <a:spAutoFit/>
          </a:bodyPr>
          <a:lstStyle/>
          <a:p>
            <a:pPr algn="l"/>
            <a:r>
              <a:rPr sz="1100" b="0" i="1">
                <a:solidFill>
                  <a:srgbClr val="64748B"/>
                </a:solidFill>
                <a:latin typeface="Calibri"/>
              </a:rPr>
              <a:t>2-of-3 officer spreadsheet + scanned PDF ticket</a:t>
            </a:r>
          </a:p>
        </p:txBody>
      </p:sp>
      <p:sp>
        <p:nvSpPr>
          <p:cNvPr id="11" name="Rounded Rectangle 10"/>
          <p:cNvSpPr/>
          <p:nvPr/>
        </p:nvSpPr>
        <p:spPr>
          <a:xfrm>
            <a:off x="548640" y="2788920"/>
            <a:ext cx="5486400" cy="548640"/>
          </a:xfrm>
          <a:prstGeom prst="roundRect">
            <a:avLst>
              <a:gd name="adj" fmla="val 8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731520" y="2788920"/>
            <a:ext cx="1828800" cy="548640"/>
          </a:xfrm>
          <a:prstGeom prst="rect">
            <a:avLst/>
          </a:prstGeom>
          <a:noFill/>
        </p:spPr>
        <p:txBody>
          <a:bodyPr wrap="square" anchor="ctr" tIns="36576" bIns="36576" lIns="54864" rIns="54864">
            <a:spAutoFit/>
          </a:bodyPr>
          <a:lstStyle/>
          <a:p>
            <a:pPr algn="l"/>
            <a:r>
              <a:rPr sz="1300" b="1" i="0">
                <a:solidFill>
                  <a:srgbClr val="0B1929"/>
                </a:solidFill>
                <a:latin typeface="Georgia"/>
              </a:rPr>
              <a:t>AWS / GCP</a:t>
            </a:r>
          </a:p>
        </p:txBody>
      </p:sp>
      <p:sp>
        <p:nvSpPr>
          <p:cNvPr id="13" name="TextBox 12"/>
          <p:cNvSpPr txBox="1"/>
          <p:nvPr/>
        </p:nvSpPr>
        <p:spPr>
          <a:xfrm>
            <a:off x="2514600" y="2788920"/>
            <a:ext cx="3383280" cy="548640"/>
          </a:xfrm>
          <a:prstGeom prst="rect">
            <a:avLst/>
          </a:prstGeom>
          <a:noFill/>
        </p:spPr>
        <p:txBody>
          <a:bodyPr wrap="square" anchor="ctr" tIns="36576" bIns="36576" lIns="54864" rIns="54864">
            <a:spAutoFit/>
          </a:bodyPr>
          <a:lstStyle/>
          <a:p>
            <a:pPr algn="l"/>
            <a:r>
              <a:rPr sz="1100" b="0" i="1">
                <a:solidFill>
                  <a:srgbClr val="64748B"/>
                </a:solidFill>
                <a:latin typeface="Calibri"/>
              </a:rPr>
              <a:t>IAM policies + approval workflows in Slack</a:t>
            </a:r>
          </a:p>
        </p:txBody>
      </p:sp>
      <p:sp>
        <p:nvSpPr>
          <p:cNvPr id="14" name="Rounded Rectangle 13"/>
          <p:cNvSpPr/>
          <p:nvPr/>
        </p:nvSpPr>
        <p:spPr>
          <a:xfrm>
            <a:off x="548640" y="3429000"/>
            <a:ext cx="5486400" cy="548640"/>
          </a:xfrm>
          <a:prstGeom prst="roundRect">
            <a:avLst>
              <a:gd name="adj" fmla="val 8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731520" y="3429000"/>
            <a:ext cx="1828800" cy="548640"/>
          </a:xfrm>
          <a:prstGeom prst="rect">
            <a:avLst/>
          </a:prstGeom>
          <a:noFill/>
        </p:spPr>
        <p:txBody>
          <a:bodyPr wrap="square" anchor="ctr" tIns="36576" bIns="36576" lIns="54864" rIns="54864">
            <a:spAutoFit/>
          </a:bodyPr>
          <a:lstStyle/>
          <a:p>
            <a:pPr algn="l"/>
            <a:r>
              <a:rPr sz="1300" b="1" i="0">
                <a:solidFill>
                  <a:srgbClr val="0B1929"/>
                </a:solidFill>
                <a:latin typeface="Georgia"/>
              </a:rPr>
              <a:t>SaaS admin</a:t>
            </a:r>
          </a:p>
        </p:txBody>
      </p:sp>
      <p:sp>
        <p:nvSpPr>
          <p:cNvPr id="16" name="TextBox 15"/>
          <p:cNvSpPr txBox="1"/>
          <p:nvPr/>
        </p:nvSpPr>
        <p:spPr>
          <a:xfrm>
            <a:off x="2514600" y="3429000"/>
            <a:ext cx="3383280" cy="548640"/>
          </a:xfrm>
          <a:prstGeom prst="rect">
            <a:avLst/>
          </a:prstGeom>
          <a:noFill/>
        </p:spPr>
        <p:txBody>
          <a:bodyPr wrap="square" anchor="ctr" tIns="36576" bIns="36576" lIns="54864" rIns="54864">
            <a:spAutoFit/>
          </a:bodyPr>
          <a:lstStyle/>
          <a:p>
            <a:pPr algn="l"/>
            <a:r>
              <a:rPr sz="1100" b="0" i="1">
                <a:solidFill>
                  <a:srgbClr val="64748B"/>
                </a:solidFill>
                <a:latin typeface="Calibri"/>
              </a:rPr>
              <a:t>Email threads + 'reply with YES to approve'</a:t>
            </a:r>
          </a:p>
        </p:txBody>
      </p:sp>
      <p:sp>
        <p:nvSpPr>
          <p:cNvPr id="17" name="Rounded Rectangle 16"/>
          <p:cNvSpPr/>
          <p:nvPr/>
        </p:nvSpPr>
        <p:spPr>
          <a:xfrm>
            <a:off x="548640" y="4069079"/>
            <a:ext cx="5486400" cy="548640"/>
          </a:xfrm>
          <a:prstGeom prst="roundRect">
            <a:avLst>
              <a:gd name="adj" fmla="val 8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731520" y="4069079"/>
            <a:ext cx="1828800" cy="548640"/>
          </a:xfrm>
          <a:prstGeom prst="rect">
            <a:avLst/>
          </a:prstGeom>
          <a:noFill/>
        </p:spPr>
        <p:txBody>
          <a:bodyPr wrap="square" anchor="ctr" tIns="36576" bIns="36576" lIns="54864" rIns="54864">
            <a:spAutoFit/>
          </a:bodyPr>
          <a:lstStyle/>
          <a:p>
            <a:pPr algn="l"/>
            <a:r>
              <a:rPr sz="1300" b="1" i="0">
                <a:solidFill>
                  <a:srgbClr val="0B1929"/>
                </a:solidFill>
                <a:latin typeface="Georgia"/>
              </a:rPr>
              <a:t>DAO treasury</a:t>
            </a:r>
          </a:p>
        </p:txBody>
      </p:sp>
      <p:sp>
        <p:nvSpPr>
          <p:cNvPr id="19" name="TextBox 18"/>
          <p:cNvSpPr txBox="1"/>
          <p:nvPr/>
        </p:nvSpPr>
        <p:spPr>
          <a:xfrm>
            <a:off x="2514600" y="4069079"/>
            <a:ext cx="3383280" cy="548640"/>
          </a:xfrm>
          <a:prstGeom prst="rect">
            <a:avLst/>
          </a:prstGeom>
          <a:noFill/>
        </p:spPr>
        <p:txBody>
          <a:bodyPr wrap="square" anchor="ctr" tIns="36576" bIns="36576" lIns="54864" rIns="54864">
            <a:spAutoFit/>
          </a:bodyPr>
          <a:lstStyle/>
          <a:p>
            <a:pPr algn="l"/>
            <a:r>
              <a:rPr sz="1100" b="0" i="1">
                <a:solidFill>
                  <a:srgbClr val="64748B"/>
                </a:solidFill>
                <a:latin typeface="Calibri"/>
              </a:rPr>
              <a:t>Gnosis Safe or Zodiac modules — product-specific</a:t>
            </a:r>
          </a:p>
        </p:txBody>
      </p:sp>
      <p:sp>
        <p:nvSpPr>
          <p:cNvPr id="20" name="Rounded Rectangle 19"/>
          <p:cNvSpPr/>
          <p:nvPr/>
        </p:nvSpPr>
        <p:spPr>
          <a:xfrm>
            <a:off x="548640" y="4709160"/>
            <a:ext cx="5486400" cy="548640"/>
          </a:xfrm>
          <a:prstGeom prst="roundRect">
            <a:avLst>
              <a:gd name="adj" fmla="val 8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731520" y="4709160"/>
            <a:ext cx="1828800" cy="548640"/>
          </a:xfrm>
          <a:prstGeom prst="rect">
            <a:avLst/>
          </a:prstGeom>
          <a:noFill/>
        </p:spPr>
        <p:txBody>
          <a:bodyPr wrap="square" anchor="ctr" tIns="36576" bIns="36576" lIns="54864" rIns="54864">
            <a:spAutoFit/>
          </a:bodyPr>
          <a:lstStyle/>
          <a:p>
            <a:pPr algn="l"/>
            <a:r>
              <a:rPr sz="1300" b="1" i="0">
                <a:solidFill>
                  <a:srgbClr val="0B1929"/>
                </a:solidFill>
                <a:latin typeface="Georgia"/>
              </a:rPr>
              <a:t>Code signing</a:t>
            </a:r>
          </a:p>
        </p:txBody>
      </p:sp>
      <p:sp>
        <p:nvSpPr>
          <p:cNvPr id="22" name="TextBox 21"/>
          <p:cNvSpPr txBox="1"/>
          <p:nvPr/>
        </p:nvSpPr>
        <p:spPr>
          <a:xfrm>
            <a:off x="2514600" y="4709160"/>
            <a:ext cx="3383280" cy="548640"/>
          </a:xfrm>
          <a:prstGeom prst="rect">
            <a:avLst/>
          </a:prstGeom>
          <a:noFill/>
        </p:spPr>
        <p:txBody>
          <a:bodyPr wrap="square" anchor="ctr" tIns="36576" bIns="36576" lIns="54864" rIns="54864">
            <a:spAutoFit/>
          </a:bodyPr>
          <a:lstStyle/>
          <a:p>
            <a:pPr algn="l"/>
            <a:r>
              <a:rPr sz="1100" b="0" i="1">
                <a:solidFill>
                  <a:srgbClr val="64748B"/>
                </a:solidFill>
                <a:latin typeface="Calibri"/>
              </a:rPr>
              <a:t>One GPG key + Slack notification to eng-leads</a:t>
            </a:r>
          </a:p>
        </p:txBody>
      </p:sp>
      <p:sp>
        <p:nvSpPr>
          <p:cNvPr id="23" name="Rounded Rectangle 22"/>
          <p:cNvSpPr/>
          <p:nvPr/>
        </p:nvSpPr>
        <p:spPr>
          <a:xfrm>
            <a:off x="548640" y="5349240"/>
            <a:ext cx="5486400" cy="548640"/>
          </a:xfrm>
          <a:prstGeom prst="roundRect">
            <a:avLst>
              <a:gd name="adj" fmla="val 8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731520" y="5349240"/>
            <a:ext cx="1828800" cy="548640"/>
          </a:xfrm>
          <a:prstGeom prst="rect">
            <a:avLst/>
          </a:prstGeom>
          <a:noFill/>
        </p:spPr>
        <p:txBody>
          <a:bodyPr wrap="square" anchor="ctr" tIns="36576" bIns="36576" lIns="54864" rIns="54864">
            <a:spAutoFit/>
          </a:bodyPr>
          <a:lstStyle/>
          <a:p>
            <a:pPr algn="l"/>
            <a:r>
              <a:rPr sz="1300" b="1" i="0">
                <a:solidFill>
                  <a:srgbClr val="0B1929"/>
                </a:solidFill>
                <a:latin typeface="Georgia"/>
              </a:rPr>
              <a:t>Bank wire approval</a:t>
            </a:r>
          </a:p>
        </p:txBody>
      </p:sp>
      <p:sp>
        <p:nvSpPr>
          <p:cNvPr id="25" name="TextBox 24"/>
          <p:cNvSpPr txBox="1"/>
          <p:nvPr/>
        </p:nvSpPr>
        <p:spPr>
          <a:xfrm>
            <a:off x="2514600" y="5349240"/>
            <a:ext cx="3383280" cy="548640"/>
          </a:xfrm>
          <a:prstGeom prst="rect">
            <a:avLst/>
          </a:prstGeom>
          <a:noFill/>
        </p:spPr>
        <p:txBody>
          <a:bodyPr wrap="square" anchor="ctr" tIns="36576" bIns="36576" lIns="54864" rIns="54864">
            <a:spAutoFit/>
          </a:bodyPr>
          <a:lstStyle/>
          <a:p>
            <a:pPr algn="l"/>
            <a:r>
              <a:rPr sz="1100" b="0" i="1">
                <a:solidFill>
                  <a:srgbClr val="64748B"/>
                </a:solidFill>
                <a:latin typeface="Calibri"/>
              </a:rPr>
              <a:t>Manual workflow, database row, screenshot audit</a:t>
            </a:r>
          </a:p>
        </p:txBody>
      </p:sp>
      <p:sp>
        <p:nvSpPr>
          <p:cNvPr id="26" name="Rounded Rectangle 25"/>
          <p:cNvSpPr/>
          <p:nvPr/>
        </p:nvSpPr>
        <p:spPr>
          <a:xfrm>
            <a:off x="6492240" y="1691640"/>
            <a:ext cx="5212080" cy="4572000"/>
          </a:xfrm>
          <a:prstGeom prst="roundRect">
            <a:avLst>
              <a:gd name="adj" fmla="val 4000"/>
            </a:avLst>
          </a:prstGeom>
          <a:solidFill>
            <a:srgbClr val="0B192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6675120" y="1920240"/>
            <a:ext cx="4846320" cy="457200"/>
          </a:xfrm>
          <a:prstGeom prst="rect">
            <a:avLst/>
          </a:prstGeom>
          <a:noFill/>
        </p:spPr>
        <p:txBody>
          <a:bodyPr wrap="square" anchor="t" tIns="36576" bIns="36576" lIns="54864" rIns="54864">
            <a:spAutoFit/>
          </a:bodyPr>
          <a:lstStyle/>
          <a:p>
            <a:pPr algn="l"/>
            <a:r>
              <a:rPr sz="2200" b="1" i="0">
                <a:solidFill>
                  <a:srgbClr val="14B8A6"/>
                </a:solidFill>
                <a:latin typeface="Georgia"/>
              </a:rPr>
              <a:t>Consequences</a:t>
            </a:r>
          </a:p>
        </p:txBody>
      </p:sp>
      <p:sp>
        <p:nvSpPr>
          <p:cNvPr id="28" name="TextBox 27"/>
          <p:cNvSpPr txBox="1"/>
          <p:nvPr/>
        </p:nvSpPr>
        <p:spPr>
          <a:xfrm>
            <a:off x="6675120" y="2468880"/>
            <a:ext cx="4846320" cy="3657600"/>
          </a:xfrm>
          <a:prstGeom prst="rect">
            <a:avLst/>
          </a:prstGeom>
          <a:noFill/>
        </p:spPr>
        <p:txBody>
          <a:bodyPr wrap="square" tIns="36576" bIns="36576" lIns="54864" rIns="54864">
            <a:spAutoFit/>
          </a:bodyPr>
          <a:lstStyle/>
          <a:p>
            <a:pPr algn="l">
              <a:spcAft>
                <a:spcPts val="400"/>
              </a:spcAft>
            </a:pPr>
            <a:r>
              <a:rPr sz="1350" b="0">
                <a:solidFill>
                  <a:srgbClr val="E2E8F0"/>
                </a:solidFill>
                <a:latin typeface="Calibri"/>
              </a:rPr>
              <a:t>•  Each system re-invents M-of-N from scratch</a:t>
            </a:r>
          </a:p>
          <a:p>
            <a:pPr algn="l">
              <a:spcAft>
                <a:spcPts val="400"/>
              </a:spcAft>
            </a:pPr>
            <a:r>
              <a:rPr sz="1350" b="0">
                <a:solidFill>
                  <a:srgbClr val="E2E8F0"/>
                </a:solidFill>
                <a:latin typeface="Calibri"/>
              </a:rPr>
              <a:t>•  Audit trails live in 4 different places</a:t>
            </a:r>
          </a:p>
          <a:p>
            <a:pPr algn="l">
              <a:spcAft>
                <a:spcPts val="400"/>
              </a:spcAft>
            </a:pPr>
            <a:r>
              <a:rPr sz="1350" b="0">
                <a:solidFill>
                  <a:srgbClr val="E2E8F0"/>
                </a:solidFill>
                <a:latin typeface="Calibri"/>
              </a:rPr>
              <a:t>•  Cross-system approvals are impossible</a:t>
            </a:r>
          </a:p>
          <a:p>
            <a:pPr algn="l">
              <a:spcAft>
                <a:spcPts val="400"/>
              </a:spcAft>
            </a:pPr>
            <a:r>
              <a:rPr sz="1350" b="0">
                <a:solidFill>
                  <a:srgbClr val="E2E8F0"/>
                </a:solidFill>
                <a:latin typeface="Calibri"/>
              </a:rPr>
              <a:t>•  Replay attacks are easy (no binding nonce)</a:t>
            </a:r>
          </a:p>
          <a:p>
            <a:pPr algn="l">
              <a:spcAft>
                <a:spcPts val="400"/>
              </a:spcAft>
            </a:pPr>
            <a:r>
              <a:rPr sz="1350" b="0">
                <a:solidFill>
                  <a:srgbClr val="E2E8F0"/>
                </a:solidFill>
                <a:latin typeface="Calibri"/>
              </a:rPr>
              <a:t>•  Recovery when a signer leaves = emergency meeting</a:t>
            </a:r>
          </a:p>
          <a:p>
            <a:pPr algn="l">
              <a:spcAft>
                <a:spcPts val="400"/>
              </a:spcAft>
            </a:pPr>
            <a:r>
              <a:rPr sz="1350" b="0">
                <a:solidFill>
                  <a:srgbClr val="E2E8F0"/>
                </a:solidFill>
                <a:latin typeface="Calibri"/>
              </a:rPr>
              <a:t>•  Cryptographic evidence for courts is patchy</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DIAGNOSIS</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The common root: centralization + universal scoring</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12 / 77</a:t>
            </a:r>
          </a:p>
        </p:txBody>
      </p:sp>
      <p:sp>
        <p:nvSpPr>
          <p:cNvPr id="7" name="Rounded Rectangle 6"/>
          <p:cNvSpPr/>
          <p:nvPr/>
        </p:nvSpPr>
        <p:spPr>
          <a:xfrm>
            <a:off x="548640" y="1645920"/>
            <a:ext cx="11064240" cy="274320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Oval 7"/>
          <p:cNvSpPr/>
          <p:nvPr/>
        </p:nvSpPr>
        <p:spPr>
          <a:xfrm>
            <a:off x="1463040" y="1920240"/>
            <a:ext cx="4206240" cy="228600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Oval 8"/>
          <p:cNvSpPr/>
          <p:nvPr/>
        </p:nvSpPr>
        <p:spPr>
          <a:xfrm>
            <a:off x="6583680" y="1920240"/>
            <a:ext cx="4206240" cy="2286000"/>
          </a:xfrm>
          <a:prstGeom prst="ellipse">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1463040" y="2194560"/>
            <a:ext cx="4206240" cy="457200"/>
          </a:xfrm>
          <a:prstGeom prst="rect">
            <a:avLst/>
          </a:prstGeom>
          <a:noFill/>
        </p:spPr>
        <p:txBody>
          <a:bodyPr wrap="square" anchor="t" tIns="36576" bIns="36576" lIns="54864" rIns="54864">
            <a:spAutoFit/>
          </a:bodyPr>
          <a:lstStyle/>
          <a:p>
            <a:pPr algn="ctr"/>
            <a:r>
              <a:rPr sz="1300" b="1" i="0">
                <a:solidFill>
                  <a:srgbClr val="FFFFFF"/>
                </a:solidFill>
                <a:latin typeface="Calibri"/>
              </a:rPr>
              <a:t>CENTRALIZED JUDGE</a:t>
            </a:r>
          </a:p>
        </p:txBody>
      </p:sp>
      <p:sp>
        <p:nvSpPr>
          <p:cNvPr id="11" name="TextBox 10"/>
          <p:cNvSpPr txBox="1"/>
          <p:nvPr/>
        </p:nvSpPr>
        <p:spPr>
          <a:xfrm>
            <a:off x="1554480" y="2743200"/>
            <a:ext cx="4023360" cy="1280160"/>
          </a:xfrm>
          <a:prstGeom prst="rect">
            <a:avLst/>
          </a:prstGeom>
          <a:noFill/>
        </p:spPr>
        <p:txBody>
          <a:bodyPr wrap="square" anchor="ctr" tIns="36576" bIns="36576" lIns="54864" rIns="54864">
            <a:spAutoFit/>
          </a:bodyPr>
          <a:lstStyle/>
          <a:p>
            <a:pPr algn="ctr"/>
            <a:r>
              <a:rPr sz="1800" b="1" i="0">
                <a:solidFill>
                  <a:srgbClr val="0B1929"/>
                </a:solidFill>
                <a:latin typeface="Georgia"/>
              </a:rPr>
              <a:t>One authority
decides for everyone</a:t>
            </a:r>
          </a:p>
        </p:txBody>
      </p:sp>
      <p:sp>
        <p:nvSpPr>
          <p:cNvPr id="12" name="TextBox 11"/>
          <p:cNvSpPr txBox="1"/>
          <p:nvPr/>
        </p:nvSpPr>
        <p:spPr>
          <a:xfrm>
            <a:off x="6583680" y="2194560"/>
            <a:ext cx="4206240" cy="457200"/>
          </a:xfrm>
          <a:prstGeom prst="rect">
            <a:avLst/>
          </a:prstGeom>
          <a:noFill/>
        </p:spPr>
        <p:txBody>
          <a:bodyPr wrap="square" anchor="t" tIns="36576" bIns="36576" lIns="54864" rIns="54864">
            <a:spAutoFit/>
          </a:bodyPr>
          <a:lstStyle/>
          <a:p>
            <a:pPr algn="ctr"/>
            <a:r>
              <a:rPr sz="1300" b="1" i="0">
                <a:solidFill>
                  <a:srgbClr val="0B1929"/>
                </a:solidFill>
                <a:latin typeface="Calibri"/>
              </a:rPr>
              <a:t>UNIVERSAL SCORE</a:t>
            </a:r>
          </a:p>
        </p:txBody>
      </p:sp>
      <p:sp>
        <p:nvSpPr>
          <p:cNvPr id="13" name="TextBox 12"/>
          <p:cNvSpPr txBox="1"/>
          <p:nvPr/>
        </p:nvSpPr>
        <p:spPr>
          <a:xfrm>
            <a:off x="6675120" y="2743200"/>
            <a:ext cx="4023360" cy="1280160"/>
          </a:xfrm>
          <a:prstGeom prst="rect">
            <a:avLst/>
          </a:prstGeom>
          <a:noFill/>
        </p:spPr>
        <p:txBody>
          <a:bodyPr wrap="square" anchor="ctr" tIns="36576" bIns="36576" lIns="54864" rIns="54864">
            <a:spAutoFit/>
          </a:bodyPr>
          <a:lstStyle/>
          <a:p>
            <a:pPr algn="ctr"/>
            <a:r>
              <a:rPr sz="1800" b="1" i="0">
                <a:solidFill>
                  <a:srgbClr val="0B1929"/>
                </a:solidFill>
                <a:latin typeface="Georgia"/>
              </a:rPr>
              <a:t>One number used
across all contexts</a:t>
            </a:r>
          </a:p>
        </p:txBody>
      </p:sp>
      <p:sp>
        <p:nvSpPr>
          <p:cNvPr id="14" name="Rounded Rectangle 13"/>
          <p:cNvSpPr/>
          <p:nvPr/>
        </p:nvSpPr>
        <p:spPr>
          <a:xfrm>
            <a:off x="548640" y="4663440"/>
            <a:ext cx="11064240" cy="1737360"/>
          </a:xfrm>
          <a:prstGeom prst="roundRect">
            <a:avLst>
              <a:gd name="adj" fmla="val 5000"/>
            </a:avLst>
          </a:prstGeom>
          <a:solidFill>
            <a:srgbClr val="0B192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777240" y="4800600"/>
            <a:ext cx="10607040" cy="457200"/>
          </a:xfrm>
          <a:prstGeom prst="rect">
            <a:avLst/>
          </a:prstGeom>
          <a:noFill/>
        </p:spPr>
        <p:txBody>
          <a:bodyPr wrap="square" anchor="t" tIns="36576" bIns="36576" lIns="54864" rIns="54864">
            <a:spAutoFit/>
          </a:bodyPr>
          <a:lstStyle/>
          <a:p>
            <a:pPr algn="ctr"/>
            <a:r>
              <a:rPr sz="1200" b="1" i="0">
                <a:solidFill>
                  <a:srgbClr val="14B8A6"/>
                </a:solidFill>
                <a:latin typeface="Calibri"/>
              </a:rPr>
              <a:t>EVERY SYMPTOM WE LISTED DESCENDS FROM THESE TWO CHOICES</a:t>
            </a:r>
          </a:p>
        </p:txBody>
      </p:sp>
      <p:sp>
        <p:nvSpPr>
          <p:cNvPr id="16" name="Rounded Rectangle 15"/>
          <p:cNvSpPr/>
          <p:nvPr/>
        </p:nvSpPr>
        <p:spPr>
          <a:xfrm>
            <a:off x="777240" y="5303520"/>
            <a:ext cx="3383280" cy="365760"/>
          </a:xfrm>
          <a:prstGeom prst="roundRect">
            <a:avLst>
              <a:gd name="adj" fmla="val 50000"/>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777240" y="5303520"/>
            <a:ext cx="3383280" cy="365760"/>
          </a:xfrm>
          <a:prstGeom prst="rect">
            <a:avLst/>
          </a:prstGeom>
          <a:noFill/>
        </p:spPr>
        <p:txBody>
          <a:bodyPr wrap="square" anchor="ctr" tIns="36576" bIns="36576" lIns="54864" rIns="54864">
            <a:spAutoFit/>
          </a:bodyPr>
          <a:lstStyle/>
          <a:p>
            <a:pPr algn="ctr"/>
            <a:r>
              <a:rPr sz="1200" b="1" i="0">
                <a:solidFill>
                  <a:srgbClr val="FFFFFF"/>
                </a:solidFill>
                <a:latin typeface="Calibri"/>
              </a:rPr>
              <a:t>Opacity</a:t>
            </a:r>
          </a:p>
        </p:txBody>
      </p:sp>
      <p:sp>
        <p:nvSpPr>
          <p:cNvPr id="18" name="Rounded Rectangle 17"/>
          <p:cNvSpPr/>
          <p:nvPr/>
        </p:nvSpPr>
        <p:spPr>
          <a:xfrm>
            <a:off x="4343400" y="5303520"/>
            <a:ext cx="3383280" cy="365760"/>
          </a:xfrm>
          <a:prstGeom prst="roundRect">
            <a:avLst>
              <a:gd name="adj" fmla="val 50000"/>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343400" y="5303520"/>
            <a:ext cx="3383280" cy="365760"/>
          </a:xfrm>
          <a:prstGeom prst="rect">
            <a:avLst/>
          </a:prstGeom>
          <a:noFill/>
        </p:spPr>
        <p:txBody>
          <a:bodyPr wrap="square" anchor="ctr" tIns="36576" bIns="36576" lIns="54864" rIns="54864">
            <a:spAutoFit/>
          </a:bodyPr>
          <a:lstStyle/>
          <a:p>
            <a:pPr algn="ctr"/>
            <a:r>
              <a:rPr sz="1200" b="1" i="0">
                <a:solidFill>
                  <a:srgbClr val="FFFFFF"/>
                </a:solidFill>
                <a:latin typeface="Calibri"/>
              </a:rPr>
              <a:t>Single point of failure</a:t>
            </a:r>
          </a:p>
        </p:txBody>
      </p:sp>
      <p:sp>
        <p:nvSpPr>
          <p:cNvPr id="20" name="Rounded Rectangle 19"/>
          <p:cNvSpPr/>
          <p:nvPr/>
        </p:nvSpPr>
        <p:spPr>
          <a:xfrm>
            <a:off x="7909560" y="5303520"/>
            <a:ext cx="3383280" cy="365760"/>
          </a:xfrm>
          <a:prstGeom prst="roundRect">
            <a:avLst>
              <a:gd name="adj" fmla="val 50000"/>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7909560" y="5303520"/>
            <a:ext cx="3383280" cy="365760"/>
          </a:xfrm>
          <a:prstGeom prst="rect">
            <a:avLst/>
          </a:prstGeom>
          <a:noFill/>
        </p:spPr>
        <p:txBody>
          <a:bodyPr wrap="square" anchor="ctr" tIns="36576" bIns="36576" lIns="54864" rIns="54864">
            <a:spAutoFit/>
          </a:bodyPr>
          <a:lstStyle/>
          <a:p>
            <a:pPr algn="ctr"/>
            <a:r>
              <a:rPr sz="1200" b="1" i="0">
                <a:solidFill>
                  <a:srgbClr val="FFFFFF"/>
                </a:solidFill>
                <a:latin typeface="Calibri"/>
              </a:rPr>
              <a:t>Context-blind scoring</a:t>
            </a:r>
          </a:p>
        </p:txBody>
      </p:sp>
      <p:sp>
        <p:nvSpPr>
          <p:cNvPr id="22" name="Rounded Rectangle 21"/>
          <p:cNvSpPr/>
          <p:nvPr/>
        </p:nvSpPr>
        <p:spPr>
          <a:xfrm>
            <a:off x="777240" y="5760720"/>
            <a:ext cx="3383280" cy="365760"/>
          </a:xfrm>
          <a:prstGeom prst="roundRect">
            <a:avLst>
              <a:gd name="adj" fmla="val 50000"/>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777240" y="5760720"/>
            <a:ext cx="3383280" cy="365760"/>
          </a:xfrm>
          <a:prstGeom prst="rect">
            <a:avLst/>
          </a:prstGeom>
          <a:noFill/>
        </p:spPr>
        <p:txBody>
          <a:bodyPr wrap="square" anchor="ctr" tIns="36576" bIns="36576" lIns="54864" rIns="54864">
            <a:spAutoFit/>
          </a:bodyPr>
          <a:lstStyle/>
          <a:p>
            <a:pPr algn="ctr"/>
            <a:r>
              <a:rPr sz="1200" b="1" i="0">
                <a:solidFill>
                  <a:srgbClr val="FFFFFF"/>
                </a:solidFill>
                <a:latin typeface="Calibri"/>
              </a:rPr>
              <a:t>No user ownership</a:t>
            </a:r>
          </a:p>
        </p:txBody>
      </p:sp>
      <p:sp>
        <p:nvSpPr>
          <p:cNvPr id="24" name="Rounded Rectangle 23"/>
          <p:cNvSpPr/>
          <p:nvPr/>
        </p:nvSpPr>
        <p:spPr>
          <a:xfrm>
            <a:off x="4343400" y="5760720"/>
            <a:ext cx="3383280" cy="365760"/>
          </a:xfrm>
          <a:prstGeom prst="roundRect">
            <a:avLst>
              <a:gd name="adj" fmla="val 50000"/>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4343400" y="5760720"/>
            <a:ext cx="3383280" cy="365760"/>
          </a:xfrm>
          <a:prstGeom prst="rect">
            <a:avLst/>
          </a:prstGeom>
          <a:noFill/>
        </p:spPr>
        <p:txBody>
          <a:bodyPr wrap="square" anchor="ctr" tIns="36576" bIns="36576" lIns="54864" rIns="54864">
            <a:spAutoFit/>
          </a:bodyPr>
          <a:lstStyle/>
          <a:p>
            <a:pPr algn="ctr"/>
            <a:r>
              <a:rPr sz="1200" b="1" i="0">
                <a:solidFill>
                  <a:srgbClr val="FFFFFF"/>
                </a:solidFill>
                <a:latin typeface="Calibri"/>
              </a:rPr>
              <a:t>Slow corrections</a:t>
            </a:r>
          </a:p>
        </p:txBody>
      </p:sp>
      <p:sp>
        <p:nvSpPr>
          <p:cNvPr id="26" name="Rounded Rectangle 25"/>
          <p:cNvSpPr/>
          <p:nvPr/>
        </p:nvSpPr>
        <p:spPr>
          <a:xfrm>
            <a:off x="7909560" y="5760720"/>
            <a:ext cx="3383280" cy="365760"/>
          </a:xfrm>
          <a:prstGeom prst="roundRect">
            <a:avLst>
              <a:gd name="adj" fmla="val 50000"/>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7909560" y="5760720"/>
            <a:ext cx="3383280" cy="365760"/>
          </a:xfrm>
          <a:prstGeom prst="rect">
            <a:avLst/>
          </a:prstGeom>
          <a:noFill/>
        </p:spPr>
        <p:txBody>
          <a:bodyPr wrap="square" anchor="ctr" tIns="36576" bIns="36576" lIns="54864" rIns="54864">
            <a:spAutoFit/>
          </a:bodyPr>
          <a:lstStyle/>
          <a:p>
            <a:pPr algn="ctr"/>
            <a:r>
              <a:rPr sz="1200" b="1" i="0">
                <a:solidFill>
                  <a:srgbClr val="FFFFFF"/>
                </a:solidFill>
                <a:latin typeface="Calibri"/>
              </a:rPr>
              <a:t>Ad-hoc M-of-N</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B1929"/>
        </a:solidFill>
        <a:effectLst/>
      </p:bgPr>
    </p:bg>
    <p:spTree>
      <p:nvGrpSpPr>
        <p:cNvPr id="1" name=""/>
        <p:cNvGrpSpPr/>
        <p:nvPr/>
      </p:nvGrpSpPr>
      <p:grpSpPr/>
      <p:sp>
        <p:nvSpPr>
          <p:cNvPr id="2" name="TextBox 1"/>
          <p:cNvSpPr txBox="1"/>
          <p:nvPr/>
        </p:nvSpPr>
        <p:spPr>
          <a:xfrm>
            <a:off x="548640" y="1645920"/>
            <a:ext cx="4114800" cy="3657600"/>
          </a:xfrm>
          <a:prstGeom prst="rect">
            <a:avLst/>
          </a:prstGeom>
          <a:noFill/>
        </p:spPr>
        <p:txBody>
          <a:bodyPr wrap="square" anchor="t" tIns="36576" bIns="36576" lIns="54864" rIns="54864">
            <a:spAutoFit/>
          </a:bodyPr>
          <a:lstStyle/>
          <a:p>
            <a:pPr algn="l"/>
            <a:r>
              <a:rPr sz="22000" b="1" i="0">
                <a:solidFill>
                  <a:srgbClr val="14B8A6"/>
                </a:solidFill>
                <a:latin typeface="Georgia"/>
              </a:rPr>
              <a:t>02</a:t>
            </a:r>
          </a:p>
        </p:txBody>
      </p:sp>
      <p:sp>
        <p:nvSpPr>
          <p:cNvPr id="3" name="Hexagon 2"/>
          <p:cNvSpPr/>
          <p:nvPr/>
        </p:nvSpPr>
        <p:spPr>
          <a:xfrm>
            <a:off x="4206240" y="2377440"/>
            <a:ext cx="548640" cy="475488"/>
          </a:xfrm>
          <a:prstGeom prst="hexagon">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Hexagon 3"/>
          <p:cNvSpPr/>
          <p:nvPr/>
        </p:nvSpPr>
        <p:spPr>
          <a:xfrm>
            <a:off x="4663440" y="2926080"/>
            <a:ext cx="411480" cy="365760"/>
          </a:xfrm>
          <a:prstGeom prst="hexagon">
            <a:avLst/>
          </a:prstGeom>
          <a:noFill/>
          <a:ln w="15875">
            <a:solidFill>
              <a:srgbClr val="F59E0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212080" y="2606040"/>
            <a:ext cx="6675120" cy="457200"/>
          </a:xfrm>
          <a:prstGeom prst="rect">
            <a:avLst/>
          </a:prstGeom>
          <a:noFill/>
        </p:spPr>
        <p:txBody>
          <a:bodyPr wrap="square" anchor="t" tIns="36576" bIns="36576" lIns="54864" rIns="54864">
            <a:spAutoFit/>
          </a:bodyPr>
          <a:lstStyle/>
          <a:p>
            <a:pPr algn="l"/>
            <a:r>
              <a:rPr sz="1600" b="1" i="0">
                <a:solidFill>
                  <a:srgbClr val="14B8A6"/>
                </a:solidFill>
                <a:latin typeface="Calibri"/>
              </a:rPr>
              <a:t>PART TWO</a:t>
            </a:r>
          </a:p>
        </p:txBody>
      </p:sp>
      <p:sp>
        <p:nvSpPr>
          <p:cNvPr id="6" name="TextBox 5"/>
          <p:cNvSpPr txBox="1"/>
          <p:nvPr/>
        </p:nvSpPr>
        <p:spPr>
          <a:xfrm>
            <a:off x="5212080" y="2926080"/>
            <a:ext cx="6675120" cy="2743200"/>
          </a:xfrm>
          <a:prstGeom prst="rect">
            <a:avLst/>
          </a:prstGeom>
          <a:noFill/>
        </p:spPr>
        <p:txBody>
          <a:bodyPr wrap="square" anchor="t" tIns="36576" bIns="36576" lIns="54864" rIns="54864">
            <a:spAutoFit/>
          </a:bodyPr>
          <a:lstStyle/>
          <a:p>
            <a:pPr algn="l"/>
            <a:r>
              <a:rPr sz="4400" b="1" i="0">
                <a:solidFill>
                  <a:srgbClr val="FFFFFF"/>
                </a:solidFill>
                <a:latin typeface="Georgia"/>
              </a:rPr>
              <a:t>The core insight</a:t>
            </a:r>
          </a:p>
        </p:txBody>
      </p:sp>
      <p:sp>
        <p:nvSpPr>
          <p:cNvPr id="7" name="Rectangle 6"/>
          <p:cNvSpPr/>
          <p:nvPr/>
        </p:nvSpPr>
        <p:spPr>
          <a:xfrm>
            <a:off x="5212080" y="4937760"/>
            <a:ext cx="2743200" cy="32004"/>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THE INTUITION</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How humans actually trust</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14 / 77</a:t>
            </a:r>
          </a:p>
        </p:txBody>
      </p:sp>
      <p:sp>
        <p:nvSpPr>
          <p:cNvPr id="7" name="Rounded Rectangle 6"/>
          <p:cNvSpPr/>
          <p:nvPr/>
        </p:nvSpPr>
        <p:spPr>
          <a:xfrm>
            <a:off x="548640" y="1645920"/>
            <a:ext cx="11064240" cy="292608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31520" y="1783080"/>
            <a:ext cx="10607040" cy="365760"/>
          </a:xfrm>
          <a:prstGeom prst="rect">
            <a:avLst/>
          </a:prstGeom>
          <a:noFill/>
        </p:spPr>
        <p:txBody>
          <a:bodyPr wrap="square" anchor="t" tIns="36576" bIns="36576" lIns="54864" rIns="54864">
            <a:spAutoFit/>
          </a:bodyPr>
          <a:lstStyle/>
          <a:p>
            <a:pPr algn="l"/>
            <a:r>
              <a:rPr sz="1200" b="1" i="0">
                <a:solidFill>
                  <a:srgbClr val="64748B"/>
                </a:solidFill>
                <a:latin typeface="Calibri"/>
              </a:rPr>
              <a:t>YOU NEED A CONTRACTOR FOR A HOME RENOVATION…</a:t>
            </a:r>
          </a:p>
        </p:txBody>
      </p:sp>
      <p:sp>
        <p:nvSpPr>
          <p:cNvPr id="9" name="Oval 8"/>
          <p:cNvSpPr/>
          <p:nvPr/>
        </p:nvSpPr>
        <p:spPr>
          <a:xfrm>
            <a:off x="822960" y="2377440"/>
            <a:ext cx="1280160" cy="1280160"/>
          </a:xfrm>
          <a:prstGeom prst="ellipse">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822960" y="2377440"/>
            <a:ext cx="1280160" cy="1280160"/>
          </a:xfrm>
          <a:prstGeom prst="rect">
            <a:avLst/>
          </a:prstGeom>
          <a:noFill/>
        </p:spPr>
        <p:txBody>
          <a:bodyPr wrap="square" anchor="ctr" tIns="36576" bIns="36576" lIns="54864" rIns="54864">
            <a:spAutoFit/>
          </a:bodyPr>
          <a:lstStyle/>
          <a:p>
            <a:pPr algn="ctr"/>
            <a:r>
              <a:rPr sz="1400" b="1" i="0">
                <a:solidFill>
                  <a:srgbClr val="FFFFFF"/>
                </a:solidFill>
                <a:latin typeface="Georgia"/>
              </a:rPr>
              <a:t>You</a:t>
            </a:r>
          </a:p>
        </p:txBody>
      </p:sp>
      <p:sp>
        <p:nvSpPr>
          <p:cNvPr id="11" name="TextBox 10"/>
          <p:cNvSpPr txBox="1"/>
          <p:nvPr/>
        </p:nvSpPr>
        <p:spPr>
          <a:xfrm>
            <a:off x="548640" y="3703320"/>
            <a:ext cx="1828800" cy="640080"/>
          </a:xfrm>
          <a:prstGeom prst="rect">
            <a:avLst/>
          </a:prstGeom>
          <a:noFill/>
        </p:spPr>
        <p:txBody>
          <a:bodyPr wrap="square" anchor="t" tIns="36576" bIns="36576" lIns="54864" rIns="54864">
            <a:spAutoFit/>
          </a:bodyPr>
          <a:lstStyle/>
          <a:p>
            <a:pPr algn="ctr">
              <a:lnSpc>
                <a:spcPct val="120000"/>
              </a:lnSpc>
            </a:pPr>
            <a:r>
              <a:rPr sz="1100" b="0" i="0">
                <a:solidFill>
                  <a:srgbClr val="0B1929"/>
                </a:solidFill>
                <a:latin typeface="Calibri"/>
              </a:rPr>
              <a:t>Ask your friend</a:t>
            </a:r>
          </a:p>
        </p:txBody>
      </p:sp>
      <p:cxnSp>
        <p:nvCxnSpPr>
          <p:cNvPr id="12" name="Connector 11"/>
          <p:cNvCxnSpPr/>
          <p:nvPr/>
        </p:nvCxnSpPr>
        <p:spPr>
          <a:xfrm>
            <a:off x="2148840" y="3017520"/>
            <a:ext cx="1417320" cy="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13" name="Oval 12"/>
          <p:cNvSpPr/>
          <p:nvPr/>
        </p:nvSpPr>
        <p:spPr>
          <a:xfrm>
            <a:off x="3611879" y="2377440"/>
            <a:ext cx="1280160" cy="128016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3611879" y="2377440"/>
            <a:ext cx="1280160" cy="1280160"/>
          </a:xfrm>
          <a:prstGeom prst="rect">
            <a:avLst/>
          </a:prstGeom>
          <a:noFill/>
        </p:spPr>
        <p:txBody>
          <a:bodyPr wrap="square" anchor="ctr" tIns="36576" bIns="36576" lIns="54864" rIns="54864">
            <a:spAutoFit/>
          </a:bodyPr>
          <a:lstStyle/>
          <a:p>
            <a:pPr algn="ctr"/>
            <a:r>
              <a:rPr sz="1400" b="1" i="0">
                <a:solidFill>
                  <a:srgbClr val="FFFFFF"/>
                </a:solidFill>
                <a:latin typeface="Georgia"/>
              </a:rPr>
              <a:t>Carol</a:t>
            </a:r>
          </a:p>
        </p:txBody>
      </p:sp>
      <p:sp>
        <p:nvSpPr>
          <p:cNvPr id="15" name="TextBox 14"/>
          <p:cNvSpPr txBox="1"/>
          <p:nvPr/>
        </p:nvSpPr>
        <p:spPr>
          <a:xfrm>
            <a:off x="3337559" y="3703320"/>
            <a:ext cx="1828800" cy="640080"/>
          </a:xfrm>
          <a:prstGeom prst="rect">
            <a:avLst/>
          </a:prstGeom>
          <a:noFill/>
        </p:spPr>
        <p:txBody>
          <a:bodyPr wrap="square" anchor="t" tIns="36576" bIns="36576" lIns="54864" rIns="54864">
            <a:spAutoFit/>
          </a:bodyPr>
          <a:lstStyle/>
          <a:p>
            <a:pPr algn="ctr">
              <a:lnSpc>
                <a:spcPct val="120000"/>
              </a:lnSpc>
            </a:pPr>
            <a:r>
              <a:rPr sz="1100" b="0" i="0">
                <a:solidFill>
                  <a:srgbClr val="0B1929"/>
                </a:solidFill>
                <a:latin typeface="Calibri"/>
              </a:rPr>
              <a:t>Longstanding friend
You trust deeply</a:t>
            </a:r>
          </a:p>
        </p:txBody>
      </p:sp>
      <p:cxnSp>
        <p:nvCxnSpPr>
          <p:cNvPr id="16" name="Connector 15"/>
          <p:cNvCxnSpPr/>
          <p:nvPr/>
        </p:nvCxnSpPr>
        <p:spPr>
          <a:xfrm>
            <a:off x="4937759" y="3017520"/>
            <a:ext cx="1417320" cy="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17" name="Oval 16"/>
          <p:cNvSpPr/>
          <p:nvPr/>
        </p:nvSpPr>
        <p:spPr>
          <a:xfrm>
            <a:off x="6400800" y="2377440"/>
            <a:ext cx="1280160" cy="1280160"/>
          </a:xfrm>
          <a:prstGeom prst="ellipse">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6400800" y="2377440"/>
            <a:ext cx="1280160" cy="1280160"/>
          </a:xfrm>
          <a:prstGeom prst="rect">
            <a:avLst/>
          </a:prstGeom>
          <a:noFill/>
        </p:spPr>
        <p:txBody>
          <a:bodyPr wrap="square" anchor="ctr" tIns="36576" bIns="36576" lIns="54864" rIns="54864">
            <a:spAutoFit/>
          </a:bodyPr>
          <a:lstStyle/>
          <a:p>
            <a:pPr algn="ctr"/>
            <a:r>
              <a:rPr sz="1400" b="1" i="0">
                <a:solidFill>
                  <a:srgbClr val="FFFFFF"/>
                </a:solidFill>
                <a:latin typeface="Georgia"/>
              </a:rPr>
              <a:t>Carol says:</a:t>
            </a:r>
          </a:p>
        </p:txBody>
      </p:sp>
      <p:sp>
        <p:nvSpPr>
          <p:cNvPr id="19" name="TextBox 18"/>
          <p:cNvSpPr txBox="1"/>
          <p:nvPr/>
        </p:nvSpPr>
        <p:spPr>
          <a:xfrm>
            <a:off x="6126480" y="3703320"/>
            <a:ext cx="1828800" cy="640080"/>
          </a:xfrm>
          <a:prstGeom prst="rect">
            <a:avLst/>
          </a:prstGeom>
          <a:noFill/>
        </p:spPr>
        <p:txBody>
          <a:bodyPr wrap="square" anchor="t" tIns="36576" bIns="36576" lIns="54864" rIns="54864">
            <a:spAutoFit/>
          </a:bodyPr>
          <a:lstStyle/>
          <a:p>
            <a:pPr algn="ctr">
              <a:lnSpc>
                <a:spcPct val="120000"/>
              </a:lnSpc>
            </a:pPr>
            <a:r>
              <a:rPr sz="1100" b="0" i="0">
                <a:solidFill>
                  <a:srgbClr val="0B1929"/>
                </a:solidFill>
                <a:latin typeface="Calibri"/>
              </a:rPr>
              <a:t>"I worked with Bob.
He's good."</a:t>
            </a:r>
          </a:p>
        </p:txBody>
      </p:sp>
      <p:cxnSp>
        <p:nvCxnSpPr>
          <p:cNvPr id="20" name="Connector 19"/>
          <p:cNvCxnSpPr/>
          <p:nvPr/>
        </p:nvCxnSpPr>
        <p:spPr>
          <a:xfrm>
            <a:off x="7726680" y="3017520"/>
            <a:ext cx="1417320" cy="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21" name="Oval 20"/>
          <p:cNvSpPr/>
          <p:nvPr/>
        </p:nvSpPr>
        <p:spPr>
          <a:xfrm>
            <a:off x="9189719" y="2377440"/>
            <a:ext cx="1280160" cy="1280160"/>
          </a:xfrm>
          <a:prstGeom prst="ellipse">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9189719" y="2377440"/>
            <a:ext cx="1280160" cy="1280160"/>
          </a:xfrm>
          <a:prstGeom prst="rect">
            <a:avLst/>
          </a:prstGeom>
          <a:noFill/>
        </p:spPr>
        <p:txBody>
          <a:bodyPr wrap="square" anchor="ctr" tIns="36576" bIns="36576" lIns="54864" rIns="54864">
            <a:spAutoFit/>
          </a:bodyPr>
          <a:lstStyle/>
          <a:p>
            <a:pPr algn="ctr"/>
            <a:r>
              <a:rPr sz="1400" b="1" i="0">
                <a:solidFill>
                  <a:srgbClr val="FFFFFF"/>
                </a:solidFill>
                <a:latin typeface="Georgia"/>
              </a:rPr>
              <a:t>You trust Bob</a:t>
            </a:r>
          </a:p>
        </p:txBody>
      </p:sp>
      <p:sp>
        <p:nvSpPr>
          <p:cNvPr id="23" name="TextBox 22"/>
          <p:cNvSpPr txBox="1"/>
          <p:nvPr/>
        </p:nvSpPr>
        <p:spPr>
          <a:xfrm>
            <a:off x="8915399" y="3703320"/>
            <a:ext cx="1828800" cy="640080"/>
          </a:xfrm>
          <a:prstGeom prst="rect">
            <a:avLst/>
          </a:prstGeom>
          <a:noFill/>
        </p:spPr>
        <p:txBody>
          <a:bodyPr wrap="square" anchor="t" tIns="36576" bIns="36576" lIns="54864" rIns="54864">
            <a:spAutoFit/>
          </a:bodyPr>
          <a:lstStyle/>
          <a:p>
            <a:pPr algn="ctr">
              <a:lnSpc>
                <a:spcPct val="120000"/>
              </a:lnSpc>
            </a:pPr>
            <a:r>
              <a:rPr sz="1100" b="0" i="0">
                <a:solidFill>
                  <a:srgbClr val="0B1929"/>
                </a:solidFill>
                <a:latin typeface="Calibri"/>
              </a:rPr>
              <a:t>Transitively,
via Carol</a:t>
            </a:r>
          </a:p>
        </p:txBody>
      </p:sp>
      <p:sp>
        <p:nvSpPr>
          <p:cNvPr id="24" name="Rounded Rectangle 23"/>
          <p:cNvSpPr/>
          <p:nvPr/>
        </p:nvSpPr>
        <p:spPr>
          <a:xfrm>
            <a:off x="548640" y="4846320"/>
            <a:ext cx="11064240" cy="1508760"/>
          </a:xfrm>
          <a:prstGeom prst="roundRect">
            <a:avLst>
              <a:gd name="adj" fmla="val 5000"/>
            </a:avLst>
          </a:prstGeom>
          <a:solidFill>
            <a:srgbClr val="0B192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777240" y="4983480"/>
            <a:ext cx="10607040" cy="1371600"/>
          </a:xfrm>
          <a:prstGeom prst="rect">
            <a:avLst/>
          </a:prstGeom>
          <a:noFill/>
        </p:spPr>
        <p:txBody>
          <a:bodyPr wrap="square" anchor="ctr" tIns="36576" bIns="36576" lIns="54864" rIns="54864">
            <a:spAutoFit/>
          </a:bodyPr>
          <a:lstStyle/>
          <a:p>
            <a:pPr algn="l">
              <a:lnSpc>
                <a:spcPct val="130000"/>
              </a:lnSpc>
            </a:pPr>
            <a:r>
              <a:rPr sz="1800" b="0" i="1">
                <a:solidFill>
                  <a:srgbClr val="FFFFFF"/>
                </a:solidFill>
                <a:latin typeface="Georgia"/>
              </a:rPr>
              <a:t>Trust isn't a universal number. It flows through your personal network, with natural decay at each hop, and terminates in YOUR decision — made from YOUR vantage point. This is Quidnug's whole model.</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HOW QUIDNUG COMPUTES IT</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Transitive trust: the math</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15 / 77</a:t>
            </a:r>
          </a:p>
        </p:txBody>
      </p:sp>
      <p:sp>
        <p:nvSpPr>
          <p:cNvPr id="7" name="Rounded Rectangle 6"/>
          <p:cNvSpPr/>
          <p:nvPr/>
        </p:nvSpPr>
        <p:spPr>
          <a:xfrm>
            <a:off x="548640" y="1691640"/>
            <a:ext cx="11064240" cy="1280160"/>
          </a:xfrm>
          <a:prstGeom prst="roundRect">
            <a:avLst>
              <a:gd name="adj" fmla="val 5000"/>
            </a:avLst>
          </a:prstGeom>
          <a:solidFill>
            <a:srgbClr val="0B192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77240" y="1828800"/>
            <a:ext cx="10607040" cy="365760"/>
          </a:xfrm>
          <a:prstGeom prst="rect">
            <a:avLst/>
          </a:prstGeom>
          <a:noFill/>
        </p:spPr>
        <p:txBody>
          <a:bodyPr wrap="square" anchor="t" tIns="36576" bIns="36576" lIns="54864" rIns="54864">
            <a:spAutoFit/>
          </a:bodyPr>
          <a:lstStyle/>
          <a:p>
            <a:pPr algn="l"/>
            <a:r>
              <a:rPr sz="1200" b="1" i="0">
                <a:solidFill>
                  <a:srgbClr val="14B8A6"/>
                </a:solidFill>
                <a:latin typeface="Calibri"/>
              </a:rPr>
              <a:t>TRUST COMPUTATION</a:t>
            </a:r>
          </a:p>
        </p:txBody>
      </p:sp>
      <p:sp>
        <p:nvSpPr>
          <p:cNvPr id="9" name="TextBox 8"/>
          <p:cNvSpPr txBox="1"/>
          <p:nvPr/>
        </p:nvSpPr>
        <p:spPr>
          <a:xfrm>
            <a:off x="777240" y="2103120"/>
            <a:ext cx="10607040" cy="822960"/>
          </a:xfrm>
          <a:prstGeom prst="rect">
            <a:avLst/>
          </a:prstGeom>
          <a:noFill/>
        </p:spPr>
        <p:txBody>
          <a:bodyPr wrap="square" anchor="ctr" tIns="36576" bIns="36576" lIns="54864" rIns="54864">
            <a:spAutoFit/>
          </a:bodyPr>
          <a:lstStyle/>
          <a:p>
            <a:pPr algn="ctr"/>
            <a:r>
              <a:rPr sz="2200" b="1" i="0">
                <a:solidFill>
                  <a:srgbClr val="FFFFFF"/>
                </a:solidFill>
                <a:latin typeface="Consolas"/>
              </a:rPr>
              <a:t>trust(A, D)  =  max over all paths  ( product of trust along the path )</a:t>
            </a:r>
          </a:p>
        </p:txBody>
      </p:sp>
      <p:sp>
        <p:nvSpPr>
          <p:cNvPr id="10" name="TextBox 9"/>
          <p:cNvSpPr txBox="1"/>
          <p:nvPr/>
        </p:nvSpPr>
        <p:spPr>
          <a:xfrm>
            <a:off x="548640" y="3246120"/>
            <a:ext cx="11064240" cy="365760"/>
          </a:xfrm>
          <a:prstGeom prst="rect">
            <a:avLst/>
          </a:prstGeom>
          <a:noFill/>
        </p:spPr>
        <p:txBody>
          <a:bodyPr wrap="square" anchor="t" tIns="36576" bIns="36576" lIns="54864" rIns="54864">
            <a:spAutoFit/>
          </a:bodyPr>
          <a:lstStyle/>
          <a:p>
            <a:pPr algn="l"/>
            <a:r>
              <a:rPr sz="1200" b="1" i="0">
                <a:solidFill>
                  <a:srgbClr val="64748B"/>
                </a:solidFill>
                <a:latin typeface="Calibri"/>
              </a:rPr>
              <a:t>EXAMPLE: YOU WANT TO COMPUTE YOUR TRUST IN 'D'</a:t>
            </a:r>
          </a:p>
        </p:txBody>
      </p:sp>
      <p:sp>
        <p:nvSpPr>
          <p:cNvPr id="11" name="Oval 10"/>
          <p:cNvSpPr/>
          <p:nvPr/>
        </p:nvSpPr>
        <p:spPr>
          <a:xfrm>
            <a:off x="822960" y="3657600"/>
            <a:ext cx="1143000" cy="822960"/>
          </a:xfrm>
          <a:prstGeom prst="ellipse">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822960" y="3657600"/>
            <a:ext cx="1143000" cy="822960"/>
          </a:xfrm>
          <a:prstGeom prst="rect">
            <a:avLst/>
          </a:prstGeom>
          <a:noFill/>
        </p:spPr>
        <p:txBody>
          <a:bodyPr wrap="square" anchor="ctr" tIns="36576" bIns="36576" lIns="54864" rIns="54864">
            <a:spAutoFit/>
          </a:bodyPr>
          <a:lstStyle/>
          <a:p>
            <a:pPr algn="ctr"/>
            <a:r>
              <a:rPr sz="1200" b="1" i="0">
                <a:solidFill>
                  <a:srgbClr val="FFFFFF"/>
                </a:solidFill>
                <a:latin typeface="Georgia"/>
              </a:rPr>
              <a:t>A (you)</a:t>
            </a:r>
          </a:p>
        </p:txBody>
      </p:sp>
      <p:sp>
        <p:nvSpPr>
          <p:cNvPr id="13" name="Oval 12"/>
          <p:cNvSpPr/>
          <p:nvPr/>
        </p:nvSpPr>
        <p:spPr>
          <a:xfrm>
            <a:off x="3657600" y="3657600"/>
            <a:ext cx="1143000" cy="82296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3657600" y="3657600"/>
            <a:ext cx="1143000" cy="822960"/>
          </a:xfrm>
          <a:prstGeom prst="rect">
            <a:avLst/>
          </a:prstGeom>
          <a:noFill/>
        </p:spPr>
        <p:txBody>
          <a:bodyPr wrap="square" anchor="ctr" tIns="36576" bIns="36576" lIns="54864" rIns="54864">
            <a:spAutoFit/>
          </a:bodyPr>
          <a:lstStyle/>
          <a:p>
            <a:pPr algn="ctr"/>
            <a:r>
              <a:rPr sz="1200" b="1" i="0">
                <a:solidFill>
                  <a:srgbClr val="FFFFFF"/>
                </a:solidFill>
                <a:latin typeface="Georgia"/>
              </a:rPr>
              <a:t>B</a:t>
            </a:r>
          </a:p>
        </p:txBody>
      </p:sp>
      <p:sp>
        <p:nvSpPr>
          <p:cNvPr id="15" name="Oval 14"/>
          <p:cNvSpPr/>
          <p:nvPr/>
        </p:nvSpPr>
        <p:spPr>
          <a:xfrm>
            <a:off x="6492240" y="3657600"/>
            <a:ext cx="1143000" cy="822960"/>
          </a:xfrm>
          <a:prstGeom prst="ellipse">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492240" y="3657600"/>
            <a:ext cx="1143000" cy="822960"/>
          </a:xfrm>
          <a:prstGeom prst="rect">
            <a:avLst/>
          </a:prstGeom>
          <a:noFill/>
        </p:spPr>
        <p:txBody>
          <a:bodyPr wrap="square" anchor="ctr" tIns="36576" bIns="36576" lIns="54864" rIns="54864">
            <a:spAutoFit/>
          </a:bodyPr>
          <a:lstStyle/>
          <a:p>
            <a:pPr algn="ctr"/>
            <a:r>
              <a:rPr sz="1200" b="1" i="0">
                <a:solidFill>
                  <a:srgbClr val="FFFFFF"/>
                </a:solidFill>
                <a:latin typeface="Georgia"/>
              </a:rPr>
              <a:t>D (target)</a:t>
            </a:r>
          </a:p>
        </p:txBody>
      </p:sp>
      <p:sp>
        <p:nvSpPr>
          <p:cNvPr id="17" name="TextBox 16"/>
          <p:cNvSpPr txBox="1"/>
          <p:nvPr/>
        </p:nvSpPr>
        <p:spPr>
          <a:xfrm>
            <a:off x="2103120" y="4526280"/>
            <a:ext cx="822960" cy="365760"/>
          </a:xfrm>
          <a:prstGeom prst="rect">
            <a:avLst/>
          </a:prstGeom>
          <a:noFill/>
        </p:spPr>
        <p:txBody>
          <a:bodyPr wrap="square" anchor="t" tIns="36576" bIns="36576" lIns="54864" rIns="54864">
            <a:spAutoFit/>
          </a:bodyPr>
          <a:lstStyle/>
          <a:p>
            <a:pPr algn="ctr"/>
            <a:r>
              <a:rPr sz="1400" b="1" i="0">
                <a:solidFill>
                  <a:srgbClr val="14B8A6"/>
                </a:solidFill>
                <a:latin typeface="Georgia"/>
              </a:rPr>
              <a:t>0.9</a:t>
            </a:r>
          </a:p>
        </p:txBody>
      </p:sp>
      <p:sp>
        <p:nvSpPr>
          <p:cNvPr id="18" name="TextBox 17"/>
          <p:cNvSpPr txBox="1"/>
          <p:nvPr/>
        </p:nvSpPr>
        <p:spPr>
          <a:xfrm>
            <a:off x="4937760" y="4526280"/>
            <a:ext cx="822960" cy="365760"/>
          </a:xfrm>
          <a:prstGeom prst="rect">
            <a:avLst/>
          </a:prstGeom>
          <a:noFill/>
        </p:spPr>
        <p:txBody>
          <a:bodyPr wrap="square" anchor="t" tIns="36576" bIns="36576" lIns="54864" rIns="54864">
            <a:spAutoFit/>
          </a:bodyPr>
          <a:lstStyle/>
          <a:p>
            <a:pPr algn="ctr"/>
            <a:r>
              <a:rPr sz="1400" b="1" i="0">
                <a:solidFill>
                  <a:srgbClr val="14B8A6"/>
                </a:solidFill>
                <a:latin typeface="Georgia"/>
              </a:rPr>
              <a:t>0.7</a:t>
            </a:r>
          </a:p>
        </p:txBody>
      </p:sp>
      <p:cxnSp>
        <p:nvCxnSpPr>
          <p:cNvPr id="19" name="Connector 18"/>
          <p:cNvCxnSpPr/>
          <p:nvPr/>
        </p:nvCxnSpPr>
        <p:spPr>
          <a:xfrm>
            <a:off x="1965960" y="4069080"/>
            <a:ext cx="1691640" cy="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cxnSp>
        <p:nvCxnSpPr>
          <p:cNvPr id="20" name="Connector 19"/>
          <p:cNvCxnSpPr/>
          <p:nvPr/>
        </p:nvCxnSpPr>
        <p:spPr>
          <a:xfrm>
            <a:off x="4800600" y="4069080"/>
            <a:ext cx="1691640" cy="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21" name="Rounded Rectangle 20"/>
          <p:cNvSpPr/>
          <p:nvPr/>
        </p:nvSpPr>
        <p:spPr>
          <a:xfrm>
            <a:off x="7955279" y="3657600"/>
            <a:ext cx="3657600" cy="822960"/>
          </a:xfrm>
          <a:prstGeom prst="roundRect">
            <a:avLst>
              <a:gd name="adj" fmla="val 15000"/>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7955279" y="3657600"/>
            <a:ext cx="3657600" cy="822960"/>
          </a:xfrm>
          <a:prstGeom prst="rect">
            <a:avLst/>
          </a:prstGeom>
          <a:noFill/>
        </p:spPr>
        <p:txBody>
          <a:bodyPr wrap="square" anchor="ctr" tIns="36576" bIns="36576" lIns="54864" rIns="54864">
            <a:spAutoFit/>
          </a:bodyPr>
          <a:lstStyle/>
          <a:p>
            <a:pPr algn="ctr"/>
            <a:r>
              <a:rPr sz="1600" b="1" i="0">
                <a:solidFill>
                  <a:srgbClr val="FFFFFF"/>
                </a:solidFill>
                <a:latin typeface="Consolas"/>
              </a:rPr>
              <a:t>Path 1:  0.9 × 0.7 = 0.63</a:t>
            </a:r>
          </a:p>
        </p:txBody>
      </p:sp>
      <p:sp>
        <p:nvSpPr>
          <p:cNvPr id="23" name="Oval 22"/>
          <p:cNvSpPr/>
          <p:nvPr/>
        </p:nvSpPr>
        <p:spPr>
          <a:xfrm>
            <a:off x="822960" y="5029200"/>
            <a:ext cx="1143000" cy="822960"/>
          </a:xfrm>
          <a:prstGeom prst="ellipse">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822960" y="5029200"/>
            <a:ext cx="1143000" cy="822960"/>
          </a:xfrm>
          <a:prstGeom prst="rect">
            <a:avLst/>
          </a:prstGeom>
          <a:noFill/>
        </p:spPr>
        <p:txBody>
          <a:bodyPr wrap="square" anchor="ctr" tIns="36576" bIns="36576" lIns="54864" rIns="54864">
            <a:spAutoFit/>
          </a:bodyPr>
          <a:lstStyle/>
          <a:p>
            <a:pPr algn="ctr"/>
            <a:r>
              <a:rPr sz="1200" b="1" i="0">
                <a:solidFill>
                  <a:srgbClr val="FFFFFF"/>
                </a:solidFill>
                <a:latin typeface="Georgia"/>
              </a:rPr>
              <a:t>A</a:t>
            </a:r>
          </a:p>
        </p:txBody>
      </p:sp>
      <p:sp>
        <p:nvSpPr>
          <p:cNvPr id="25" name="Oval 24"/>
          <p:cNvSpPr/>
          <p:nvPr/>
        </p:nvSpPr>
        <p:spPr>
          <a:xfrm>
            <a:off x="3657600" y="5029200"/>
            <a:ext cx="1143000" cy="82296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3657600" y="5029200"/>
            <a:ext cx="1143000" cy="822960"/>
          </a:xfrm>
          <a:prstGeom prst="rect">
            <a:avLst/>
          </a:prstGeom>
          <a:noFill/>
        </p:spPr>
        <p:txBody>
          <a:bodyPr wrap="square" anchor="ctr" tIns="36576" bIns="36576" lIns="54864" rIns="54864">
            <a:spAutoFit/>
          </a:bodyPr>
          <a:lstStyle/>
          <a:p>
            <a:pPr algn="ctr"/>
            <a:r>
              <a:rPr sz="1200" b="1" i="0">
                <a:solidFill>
                  <a:srgbClr val="FFFFFF"/>
                </a:solidFill>
                <a:latin typeface="Georgia"/>
              </a:rPr>
              <a:t>C</a:t>
            </a:r>
          </a:p>
        </p:txBody>
      </p:sp>
      <p:sp>
        <p:nvSpPr>
          <p:cNvPr id="27" name="Oval 26"/>
          <p:cNvSpPr/>
          <p:nvPr/>
        </p:nvSpPr>
        <p:spPr>
          <a:xfrm>
            <a:off x="6492240" y="5029200"/>
            <a:ext cx="1143000" cy="822960"/>
          </a:xfrm>
          <a:prstGeom prst="ellipse">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6492240" y="5029200"/>
            <a:ext cx="1143000" cy="822960"/>
          </a:xfrm>
          <a:prstGeom prst="rect">
            <a:avLst/>
          </a:prstGeom>
          <a:noFill/>
        </p:spPr>
        <p:txBody>
          <a:bodyPr wrap="square" anchor="ctr" tIns="36576" bIns="36576" lIns="54864" rIns="54864">
            <a:spAutoFit/>
          </a:bodyPr>
          <a:lstStyle/>
          <a:p>
            <a:pPr algn="ctr"/>
            <a:r>
              <a:rPr sz="1200" b="1" i="0">
                <a:solidFill>
                  <a:srgbClr val="FFFFFF"/>
                </a:solidFill>
                <a:latin typeface="Georgia"/>
              </a:rPr>
              <a:t>D</a:t>
            </a:r>
          </a:p>
        </p:txBody>
      </p:sp>
      <p:sp>
        <p:nvSpPr>
          <p:cNvPr id="29" name="TextBox 28"/>
          <p:cNvSpPr txBox="1"/>
          <p:nvPr/>
        </p:nvSpPr>
        <p:spPr>
          <a:xfrm>
            <a:off x="2103120" y="5897880"/>
            <a:ext cx="822960" cy="365760"/>
          </a:xfrm>
          <a:prstGeom prst="rect">
            <a:avLst/>
          </a:prstGeom>
          <a:noFill/>
        </p:spPr>
        <p:txBody>
          <a:bodyPr wrap="square" anchor="t" tIns="36576" bIns="36576" lIns="54864" rIns="54864">
            <a:spAutoFit/>
          </a:bodyPr>
          <a:lstStyle/>
          <a:p>
            <a:pPr algn="ctr"/>
            <a:r>
              <a:rPr sz="1400" b="1" i="0">
                <a:solidFill>
                  <a:srgbClr val="EF4444"/>
                </a:solidFill>
                <a:latin typeface="Georgia"/>
              </a:rPr>
              <a:t>0.6</a:t>
            </a:r>
          </a:p>
        </p:txBody>
      </p:sp>
      <p:sp>
        <p:nvSpPr>
          <p:cNvPr id="30" name="TextBox 29"/>
          <p:cNvSpPr txBox="1"/>
          <p:nvPr/>
        </p:nvSpPr>
        <p:spPr>
          <a:xfrm>
            <a:off x="4937760" y="5897880"/>
            <a:ext cx="822960" cy="365760"/>
          </a:xfrm>
          <a:prstGeom prst="rect">
            <a:avLst/>
          </a:prstGeom>
          <a:noFill/>
        </p:spPr>
        <p:txBody>
          <a:bodyPr wrap="square" anchor="t" tIns="36576" bIns="36576" lIns="54864" rIns="54864">
            <a:spAutoFit/>
          </a:bodyPr>
          <a:lstStyle/>
          <a:p>
            <a:pPr algn="ctr"/>
            <a:r>
              <a:rPr sz="1400" b="1" i="0">
                <a:solidFill>
                  <a:srgbClr val="14B8A6"/>
                </a:solidFill>
                <a:latin typeface="Georgia"/>
              </a:rPr>
              <a:t>0.8</a:t>
            </a:r>
          </a:p>
        </p:txBody>
      </p:sp>
      <p:cxnSp>
        <p:nvCxnSpPr>
          <p:cNvPr id="31" name="Connector 30"/>
          <p:cNvCxnSpPr/>
          <p:nvPr/>
        </p:nvCxnSpPr>
        <p:spPr>
          <a:xfrm>
            <a:off x="1965960" y="5440680"/>
            <a:ext cx="1691640" cy="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cxnSp>
        <p:nvCxnSpPr>
          <p:cNvPr id="32" name="Connector 31"/>
          <p:cNvCxnSpPr/>
          <p:nvPr/>
        </p:nvCxnSpPr>
        <p:spPr>
          <a:xfrm>
            <a:off x="4800600" y="5440680"/>
            <a:ext cx="1691640" cy="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33" name="Rounded Rectangle 32"/>
          <p:cNvSpPr/>
          <p:nvPr/>
        </p:nvSpPr>
        <p:spPr>
          <a:xfrm>
            <a:off x="7955279" y="5029200"/>
            <a:ext cx="3657600" cy="822960"/>
          </a:xfrm>
          <a:prstGeom prst="roundRect">
            <a:avLst>
              <a:gd name="adj" fmla="val 15000"/>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7955279" y="5029200"/>
            <a:ext cx="3657600" cy="822960"/>
          </a:xfrm>
          <a:prstGeom prst="rect">
            <a:avLst/>
          </a:prstGeom>
          <a:noFill/>
        </p:spPr>
        <p:txBody>
          <a:bodyPr wrap="square" anchor="ctr" tIns="36576" bIns="36576" lIns="54864" rIns="54864">
            <a:spAutoFit/>
          </a:bodyPr>
          <a:lstStyle/>
          <a:p>
            <a:pPr algn="ctr"/>
            <a:r>
              <a:rPr sz="1600" b="1" i="0">
                <a:solidFill>
                  <a:srgbClr val="0B1929"/>
                </a:solidFill>
                <a:latin typeface="Consolas"/>
              </a:rPr>
              <a:t>Path 2:  0.6 × 0.8 = 0.48</a:t>
            </a:r>
          </a:p>
        </p:txBody>
      </p:sp>
      <p:sp>
        <p:nvSpPr>
          <p:cNvPr id="35" name="Rounded Rectangle 34"/>
          <p:cNvSpPr/>
          <p:nvPr/>
        </p:nvSpPr>
        <p:spPr>
          <a:xfrm>
            <a:off x="548640" y="5989320"/>
            <a:ext cx="11064240" cy="502920"/>
          </a:xfrm>
          <a:prstGeom prst="roundRect">
            <a:avLst>
              <a:gd name="adj" fmla="val 4000"/>
            </a:avLst>
          </a:prstGeom>
          <a:solidFill>
            <a:srgbClr val="0B192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TextBox 35"/>
          <p:cNvSpPr txBox="1"/>
          <p:nvPr/>
        </p:nvSpPr>
        <p:spPr>
          <a:xfrm>
            <a:off x="777240" y="5989320"/>
            <a:ext cx="10607040" cy="502920"/>
          </a:xfrm>
          <a:prstGeom prst="rect">
            <a:avLst/>
          </a:prstGeom>
          <a:noFill/>
        </p:spPr>
        <p:txBody>
          <a:bodyPr wrap="square" anchor="ctr" tIns="36576" bIns="36576" lIns="54864" rIns="54864">
            <a:spAutoFit/>
          </a:bodyPr>
          <a:lstStyle/>
          <a:p>
            <a:pPr algn="ctr"/>
            <a:r>
              <a:rPr sz="1400" b="1" i="0">
                <a:solidFill>
                  <a:srgbClr val="14B8A6"/>
                </a:solidFill>
                <a:latin typeface="Consolas"/>
              </a:rPr>
              <a:t>Final:  trust(A → D)  =  MAX(0.63, 0.48)  =  0.63  ·  Use the strongest path, not an average.</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THE KEY PROPERTY</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Different observers, different answers</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16 / 77</a:t>
            </a:r>
          </a:p>
        </p:txBody>
      </p:sp>
      <p:sp>
        <p:nvSpPr>
          <p:cNvPr id="7" name="Rounded Rectangle 6"/>
          <p:cNvSpPr/>
          <p:nvPr/>
        </p:nvSpPr>
        <p:spPr>
          <a:xfrm>
            <a:off x="548640" y="1691640"/>
            <a:ext cx="5486400" cy="448056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548640" y="1691640"/>
            <a:ext cx="5486400" cy="502920"/>
          </a:xfrm>
          <a:prstGeom prst="rect">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548640" y="1691640"/>
            <a:ext cx="5486400" cy="502920"/>
          </a:xfrm>
          <a:prstGeom prst="rect">
            <a:avLst/>
          </a:prstGeom>
          <a:noFill/>
        </p:spPr>
        <p:txBody>
          <a:bodyPr wrap="square" anchor="ctr" tIns="36576" bIns="36576" lIns="54864" rIns="54864">
            <a:spAutoFit/>
          </a:bodyPr>
          <a:lstStyle/>
          <a:p>
            <a:pPr algn="ctr"/>
            <a:r>
              <a:rPr sz="1600" b="1" i="0">
                <a:solidFill>
                  <a:srgbClr val="FFFFFF"/>
                </a:solidFill>
                <a:latin typeface="Georgia"/>
              </a:rPr>
              <a:t>ALICE'S VIEW of Bob</a:t>
            </a:r>
          </a:p>
        </p:txBody>
      </p:sp>
      <p:sp>
        <p:nvSpPr>
          <p:cNvPr id="10" name="Oval 9"/>
          <p:cNvSpPr/>
          <p:nvPr/>
        </p:nvSpPr>
        <p:spPr>
          <a:xfrm>
            <a:off x="914400" y="2834640"/>
            <a:ext cx="914400" cy="68580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914400" y="2834640"/>
            <a:ext cx="914400" cy="685800"/>
          </a:xfrm>
          <a:prstGeom prst="rect">
            <a:avLst/>
          </a:prstGeom>
          <a:noFill/>
        </p:spPr>
        <p:txBody>
          <a:bodyPr wrap="square" anchor="ctr" tIns="36576" bIns="36576" lIns="54864" rIns="54864">
            <a:spAutoFit/>
          </a:bodyPr>
          <a:lstStyle/>
          <a:p>
            <a:pPr algn="ctr"/>
            <a:r>
              <a:rPr sz="1100" b="1" i="0">
                <a:solidFill>
                  <a:srgbClr val="FFFFFF"/>
                </a:solidFill>
                <a:latin typeface="Calibri"/>
              </a:rPr>
              <a:t>Alice</a:t>
            </a:r>
          </a:p>
        </p:txBody>
      </p:sp>
      <p:sp>
        <p:nvSpPr>
          <p:cNvPr id="12" name="Oval 11"/>
          <p:cNvSpPr/>
          <p:nvPr/>
        </p:nvSpPr>
        <p:spPr>
          <a:xfrm>
            <a:off x="2651760" y="2834640"/>
            <a:ext cx="914400" cy="685800"/>
          </a:xfrm>
          <a:prstGeom prst="ellipse">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2651760" y="2834640"/>
            <a:ext cx="914400" cy="685800"/>
          </a:xfrm>
          <a:prstGeom prst="rect">
            <a:avLst/>
          </a:prstGeom>
          <a:noFill/>
        </p:spPr>
        <p:txBody>
          <a:bodyPr wrap="square" anchor="ctr" tIns="36576" bIns="36576" lIns="54864" rIns="54864">
            <a:spAutoFit/>
          </a:bodyPr>
          <a:lstStyle/>
          <a:p>
            <a:pPr algn="ctr"/>
            <a:r>
              <a:rPr sz="1100" b="1" i="0">
                <a:solidFill>
                  <a:srgbClr val="FFFFFF"/>
                </a:solidFill>
                <a:latin typeface="Calibri"/>
              </a:rPr>
              <a:t>Carol</a:t>
            </a:r>
          </a:p>
        </p:txBody>
      </p:sp>
      <p:sp>
        <p:nvSpPr>
          <p:cNvPr id="14" name="Oval 13"/>
          <p:cNvSpPr/>
          <p:nvPr/>
        </p:nvSpPr>
        <p:spPr>
          <a:xfrm>
            <a:off x="4389120" y="2834640"/>
            <a:ext cx="914400" cy="685800"/>
          </a:xfrm>
          <a:prstGeom prst="ellipse">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4389120" y="2834640"/>
            <a:ext cx="914400" cy="685800"/>
          </a:xfrm>
          <a:prstGeom prst="rect">
            <a:avLst/>
          </a:prstGeom>
          <a:noFill/>
        </p:spPr>
        <p:txBody>
          <a:bodyPr wrap="square" anchor="ctr" tIns="36576" bIns="36576" lIns="54864" rIns="54864">
            <a:spAutoFit/>
          </a:bodyPr>
          <a:lstStyle/>
          <a:p>
            <a:pPr algn="ctr"/>
            <a:r>
              <a:rPr sz="1100" b="1" i="0">
                <a:solidFill>
                  <a:srgbClr val="0B1929"/>
                </a:solidFill>
                <a:latin typeface="Calibri"/>
              </a:rPr>
              <a:t>Bob</a:t>
            </a:r>
          </a:p>
        </p:txBody>
      </p:sp>
      <p:cxnSp>
        <p:nvCxnSpPr>
          <p:cNvPr id="16" name="Connector 15"/>
          <p:cNvCxnSpPr/>
          <p:nvPr/>
        </p:nvCxnSpPr>
        <p:spPr>
          <a:xfrm>
            <a:off x="1828800" y="3172968"/>
            <a:ext cx="822960" cy="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cxnSp>
        <p:nvCxnSpPr>
          <p:cNvPr id="17" name="Connector 16"/>
          <p:cNvCxnSpPr/>
          <p:nvPr/>
        </p:nvCxnSpPr>
        <p:spPr>
          <a:xfrm>
            <a:off x="3566160" y="3172968"/>
            <a:ext cx="822960" cy="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1828800" y="3520440"/>
            <a:ext cx="822960" cy="274320"/>
          </a:xfrm>
          <a:prstGeom prst="rect">
            <a:avLst/>
          </a:prstGeom>
          <a:noFill/>
        </p:spPr>
        <p:txBody>
          <a:bodyPr wrap="square" anchor="t" tIns="36576" bIns="36576" lIns="54864" rIns="54864">
            <a:spAutoFit/>
          </a:bodyPr>
          <a:lstStyle/>
          <a:p>
            <a:pPr algn="ctr"/>
            <a:r>
              <a:rPr sz="1200" b="1" i="0">
                <a:solidFill>
                  <a:srgbClr val="14B8A6"/>
                </a:solidFill>
                <a:latin typeface="Georgia"/>
              </a:rPr>
              <a:t>0.9</a:t>
            </a:r>
          </a:p>
        </p:txBody>
      </p:sp>
      <p:sp>
        <p:nvSpPr>
          <p:cNvPr id="19" name="TextBox 18"/>
          <p:cNvSpPr txBox="1"/>
          <p:nvPr/>
        </p:nvSpPr>
        <p:spPr>
          <a:xfrm>
            <a:off x="3566160" y="3520440"/>
            <a:ext cx="822960" cy="274320"/>
          </a:xfrm>
          <a:prstGeom prst="rect">
            <a:avLst/>
          </a:prstGeom>
          <a:noFill/>
        </p:spPr>
        <p:txBody>
          <a:bodyPr wrap="square" anchor="t" tIns="36576" bIns="36576" lIns="54864" rIns="54864">
            <a:spAutoFit/>
          </a:bodyPr>
          <a:lstStyle/>
          <a:p>
            <a:pPr algn="ctr"/>
            <a:r>
              <a:rPr sz="1200" b="1" i="0">
                <a:solidFill>
                  <a:srgbClr val="14B8A6"/>
                </a:solidFill>
                <a:latin typeface="Georgia"/>
              </a:rPr>
              <a:t>0.8</a:t>
            </a:r>
          </a:p>
        </p:txBody>
      </p:sp>
      <p:sp>
        <p:nvSpPr>
          <p:cNvPr id="20" name="Rounded Rectangle 19"/>
          <p:cNvSpPr/>
          <p:nvPr/>
        </p:nvSpPr>
        <p:spPr>
          <a:xfrm>
            <a:off x="914400" y="4114800"/>
            <a:ext cx="4389120" cy="822960"/>
          </a:xfrm>
          <a:prstGeom prst="roundRect">
            <a:avLst>
              <a:gd name="adj" fmla="val 15000"/>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914400" y="4114800"/>
            <a:ext cx="4389120" cy="822960"/>
          </a:xfrm>
          <a:prstGeom prst="rect">
            <a:avLst/>
          </a:prstGeom>
          <a:noFill/>
        </p:spPr>
        <p:txBody>
          <a:bodyPr wrap="square" anchor="ctr" tIns="36576" bIns="36576" lIns="54864" rIns="54864">
            <a:spAutoFit/>
          </a:bodyPr>
          <a:lstStyle/>
          <a:p>
            <a:pPr algn="ctr"/>
            <a:r>
              <a:rPr sz="1600" b="1" i="0">
                <a:solidFill>
                  <a:srgbClr val="FFFFFF"/>
                </a:solidFill>
                <a:latin typeface="Consolas"/>
              </a:rPr>
              <a:t>trust(Alice → Bob) = 0.72</a:t>
            </a:r>
          </a:p>
        </p:txBody>
      </p:sp>
      <p:sp>
        <p:nvSpPr>
          <p:cNvPr id="22" name="TextBox 21"/>
          <p:cNvSpPr txBox="1"/>
          <p:nvPr/>
        </p:nvSpPr>
        <p:spPr>
          <a:xfrm>
            <a:off x="777240" y="5120640"/>
            <a:ext cx="5120640" cy="1005840"/>
          </a:xfrm>
          <a:prstGeom prst="rect">
            <a:avLst/>
          </a:prstGeom>
          <a:noFill/>
        </p:spPr>
        <p:txBody>
          <a:bodyPr wrap="square" anchor="t" tIns="36576" bIns="36576" lIns="54864" rIns="54864">
            <a:spAutoFit/>
          </a:bodyPr>
          <a:lstStyle/>
          <a:p>
            <a:pPr algn="l">
              <a:lnSpc>
                <a:spcPct val="125000"/>
              </a:lnSpc>
            </a:pPr>
            <a:r>
              <a:rPr sz="1300" b="0" i="1">
                <a:solidFill>
                  <a:srgbClr val="0B1929"/>
                </a:solidFill>
                <a:latin typeface="Calibri"/>
              </a:rPr>
              <a:t>Alice has a solid recommendation via Carol (whom she trusts strongly).</a:t>
            </a:r>
          </a:p>
        </p:txBody>
      </p:sp>
      <p:sp>
        <p:nvSpPr>
          <p:cNvPr id="23" name="Rounded Rectangle 22"/>
          <p:cNvSpPr/>
          <p:nvPr/>
        </p:nvSpPr>
        <p:spPr>
          <a:xfrm>
            <a:off x="6309360" y="1691640"/>
            <a:ext cx="5303520" cy="448056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Rectangle 23"/>
          <p:cNvSpPr/>
          <p:nvPr/>
        </p:nvSpPr>
        <p:spPr>
          <a:xfrm>
            <a:off x="6309360" y="1691640"/>
            <a:ext cx="5303520" cy="502920"/>
          </a:xfrm>
          <a:prstGeom prst="rect">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6309360" y="1691640"/>
            <a:ext cx="5303520" cy="502920"/>
          </a:xfrm>
          <a:prstGeom prst="rect">
            <a:avLst/>
          </a:prstGeom>
          <a:noFill/>
        </p:spPr>
        <p:txBody>
          <a:bodyPr wrap="square" anchor="ctr" tIns="36576" bIns="36576" lIns="54864" rIns="54864">
            <a:spAutoFit/>
          </a:bodyPr>
          <a:lstStyle/>
          <a:p>
            <a:pPr algn="ctr"/>
            <a:r>
              <a:rPr sz="1600" b="1" i="0">
                <a:solidFill>
                  <a:srgbClr val="0B1929"/>
                </a:solidFill>
                <a:latin typeface="Georgia"/>
              </a:rPr>
              <a:t>DAVID'S VIEW of Bob</a:t>
            </a:r>
          </a:p>
        </p:txBody>
      </p:sp>
      <p:sp>
        <p:nvSpPr>
          <p:cNvPr id="26" name="Oval 25"/>
          <p:cNvSpPr/>
          <p:nvPr/>
        </p:nvSpPr>
        <p:spPr>
          <a:xfrm>
            <a:off x="6675120" y="2834640"/>
            <a:ext cx="914400" cy="68580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6675120" y="2834640"/>
            <a:ext cx="914400" cy="685800"/>
          </a:xfrm>
          <a:prstGeom prst="rect">
            <a:avLst/>
          </a:prstGeom>
          <a:noFill/>
        </p:spPr>
        <p:txBody>
          <a:bodyPr wrap="square" anchor="ctr" tIns="36576" bIns="36576" lIns="54864" rIns="54864">
            <a:spAutoFit/>
          </a:bodyPr>
          <a:lstStyle/>
          <a:p>
            <a:pPr algn="ctr"/>
            <a:r>
              <a:rPr sz="1100" b="1" i="0">
                <a:solidFill>
                  <a:srgbClr val="FFFFFF"/>
                </a:solidFill>
                <a:latin typeface="Calibri"/>
              </a:rPr>
              <a:t>David</a:t>
            </a:r>
          </a:p>
        </p:txBody>
      </p:sp>
      <p:sp>
        <p:nvSpPr>
          <p:cNvPr id="28" name="Oval 27"/>
          <p:cNvSpPr/>
          <p:nvPr/>
        </p:nvSpPr>
        <p:spPr>
          <a:xfrm>
            <a:off x="8412480" y="2834640"/>
            <a:ext cx="914400" cy="685800"/>
          </a:xfrm>
          <a:prstGeom prst="ellipse">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8412480" y="2834640"/>
            <a:ext cx="914400" cy="685800"/>
          </a:xfrm>
          <a:prstGeom prst="rect">
            <a:avLst/>
          </a:prstGeom>
          <a:noFill/>
        </p:spPr>
        <p:txBody>
          <a:bodyPr wrap="square" anchor="ctr" tIns="36576" bIns="36576" lIns="54864" rIns="54864">
            <a:spAutoFit/>
          </a:bodyPr>
          <a:lstStyle/>
          <a:p>
            <a:pPr algn="ctr"/>
            <a:r>
              <a:rPr sz="1100" b="1" i="0">
                <a:solidFill>
                  <a:srgbClr val="FFFFFF"/>
                </a:solidFill>
                <a:latin typeface="Calibri"/>
              </a:rPr>
              <a:t>Eve</a:t>
            </a:r>
          </a:p>
        </p:txBody>
      </p:sp>
      <p:sp>
        <p:nvSpPr>
          <p:cNvPr id="30" name="Oval 29"/>
          <p:cNvSpPr/>
          <p:nvPr/>
        </p:nvSpPr>
        <p:spPr>
          <a:xfrm>
            <a:off x="10149840" y="2834640"/>
            <a:ext cx="914400" cy="685800"/>
          </a:xfrm>
          <a:prstGeom prst="ellipse">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10149840" y="2834640"/>
            <a:ext cx="914400" cy="685800"/>
          </a:xfrm>
          <a:prstGeom prst="rect">
            <a:avLst/>
          </a:prstGeom>
          <a:noFill/>
        </p:spPr>
        <p:txBody>
          <a:bodyPr wrap="square" anchor="ctr" tIns="36576" bIns="36576" lIns="54864" rIns="54864">
            <a:spAutoFit/>
          </a:bodyPr>
          <a:lstStyle/>
          <a:p>
            <a:pPr algn="ctr"/>
            <a:r>
              <a:rPr sz="1100" b="1" i="0">
                <a:solidFill>
                  <a:srgbClr val="0B1929"/>
                </a:solidFill>
                <a:latin typeface="Calibri"/>
              </a:rPr>
              <a:t>Bob</a:t>
            </a:r>
          </a:p>
        </p:txBody>
      </p:sp>
      <p:cxnSp>
        <p:nvCxnSpPr>
          <p:cNvPr id="32" name="Connector 31"/>
          <p:cNvCxnSpPr/>
          <p:nvPr/>
        </p:nvCxnSpPr>
        <p:spPr>
          <a:xfrm>
            <a:off x="7589520" y="3172968"/>
            <a:ext cx="822960" cy="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cxnSp>
        <p:nvCxnSpPr>
          <p:cNvPr id="33" name="Connector 32"/>
          <p:cNvCxnSpPr/>
          <p:nvPr/>
        </p:nvCxnSpPr>
        <p:spPr>
          <a:xfrm>
            <a:off x="9326880" y="3172968"/>
            <a:ext cx="822960" cy="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34" name="TextBox 33"/>
          <p:cNvSpPr txBox="1"/>
          <p:nvPr/>
        </p:nvSpPr>
        <p:spPr>
          <a:xfrm>
            <a:off x="7589520" y="3520440"/>
            <a:ext cx="822960" cy="274320"/>
          </a:xfrm>
          <a:prstGeom prst="rect">
            <a:avLst/>
          </a:prstGeom>
          <a:noFill/>
        </p:spPr>
        <p:txBody>
          <a:bodyPr wrap="square" anchor="t" tIns="36576" bIns="36576" lIns="54864" rIns="54864">
            <a:spAutoFit/>
          </a:bodyPr>
          <a:lstStyle/>
          <a:p>
            <a:pPr algn="ctr"/>
            <a:r>
              <a:rPr sz="1200" b="1" i="0">
                <a:solidFill>
                  <a:srgbClr val="F59E0B"/>
                </a:solidFill>
                <a:latin typeface="Georgia"/>
              </a:rPr>
              <a:t>0.6</a:t>
            </a:r>
          </a:p>
        </p:txBody>
      </p:sp>
      <p:sp>
        <p:nvSpPr>
          <p:cNvPr id="35" name="TextBox 34"/>
          <p:cNvSpPr txBox="1"/>
          <p:nvPr/>
        </p:nvSpPr>
        <p:spPr>
          <a:xfrm>
            <a:off x="9326880" y="3520440"/>
            <a:ext cx="822960" cy="274320"/>
          </a:xfrm>
          <a:prstGeom prst="rect">
            <a:avLst/>
          </a:prstGeom>
          <a:noFill/>
        </p:spPr>
        <p:txBody>
          <a:bodyPr wrap="square" anchor="t" tIns="36576" bIns="36576" lIns="54864" rIns="54864">
            <a:spAutoFit/>
          </a:bodyPr>
          <a:lstStyle/>
          <a:p>
            <a:pPr algn="ctr"/>
            <a:r>
              <a:rPr sz="1200" b="1" i="0">
                <a:solidFill>
                  <a:srgbClr val="F59E0B"/>
                </a:solidFill>
                <a:latin typeface="Georgia"/>
              </a:rPr>
              <a:t>0.5</a:t>
            </a:r>
          </a:p>
        </p:txBody>
      </p:sp>
      <p:sp>
        <p:nvSpPr>
          <p:cNvPr id="36" name="Rounded Rectangle 35"/>
          <p:cNvSpPr/>
          <p:nvPr/>
        </p:nvSpPr>
        <p:spPr>
          <a:xfrm>
            <a:off x="6675120" y="4114800"/>
            <a:ext cx="4389120" cy="822960"/>
          </a:xfrm>
          <a:prstGeom prst="roundRect">
            <a:avLst>
              <a:gd name="adj" fmla="val 15000"/>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TextBox 36"/>
          <p:cNvSpPr txBox="1"/>
          <p:nvPr/>
        </p:nvSpPr>
        <p:spPr>
          <a:xfrm>
            <a:off x="6675120" y="4114800"/>
            <a:ext cx="4389120" cy="822960"/>
          </a:xfrm>
          <a:prstGeom prst="rect">
            <a:avLst/>
          </a:prstGeom>
          <a:noFill/>
        </p:spPr>
        <p:txBody>
          <a:bodyPr wrap="square" anchor="ctr" tIns="36576" bIns="36576" lIns="54864" rIns="54864">
            <a:spAutoFit/>
          </a:bodyPr>
          <a:lstStyle/>
          <a:p>
            <a:pPr algn="ctr"/>
            <a:r>
              <a:rPr sz="1600" b="1" i="0">
                <a:solidFill>
                  <a:srgbClr val="0B1929"/>
                </a:solidFill>
                <a:latin typeface="Consolas"/>
              </a:rPr>
              <a:t>trust(David → Bob) = 0.30</a:t>
            </a:r>
          </a:p>
        </p:txBody>
      </p:sp>
      <p:sp>
        <p:nvSpPr>
          <p:cNvPr id="38" name="TextBox 37"/>
          <p:cNvSpPr txBox="1"/>
          <p:nvPr/>
        </p:nvSpPr>
        <p:spPr>
          <a:xfrm>
            <a:off x="6537960" y="5120640"/>
            <a:ext cx="5029200" cy="1005840"/>
          </a:xfrm>
          <a:prstGeom prst="rect">
            <a:avLst/>
          </a:prstGeom>
          <a:noFill/>
        </p:spPr>
        <p:txBody>
          <a:bodyPr wrap="square" anchor="t" tIns="36576" bIns="36576" lIns="54864" rIns="54864">
            <a:spAutoFit/>
          </a:bodyPr>
          <a:lstStyle/>
          <a:p>
            <a:pPr algn="l">
              <a:lnSpc>
                <a:spcPct val="125000"/>
              </a:lnSpc>
            </a:pPr>
            <a:r>
              <a:rPr sz="1300" b="0" i="1">
                <a:solidFill>
                  <a:srgbClr val="0B1929"/>
                </a:solidFill>
                <a:latin typeface="Calibri"/>
              </a:rPr>
              <a:t>David's only path reaches Bob through Eve, whom he trusts less, and Eve barely knows Bob.</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OLD → NEW</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The fundamental shift</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17 / 77</a:t>
            </a:r>
          </a:p>
        </p:txBody>
      </p:sp>
      <p:sp>
        <p:nvSpPr>
          <p:cNvPr id="7" name="Rectangle 6"/>
          <p:cNvSpPr/>
          <p:nvPr/>
        </p:nvSpPr>
        <p:spPr>
          <a:xfrm>
            <a:off x="548640" y="1691640"/>
            <a:ext cx="5532120" cy="594360"/>
          </a:xfrm>
          <a:prstGeom prst="rect">
            <a:avLst/>
          </a:prstGeom>
          <a:solidFill>
            <a:srgbClr val="EF44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548640" y="1691640"/>
            <a:ext cx="5532120" cy="594360"/>
          </a:xfrm>
          <a:prstGeom prst="rect">
            <a:avLst/>
          </a:prstGeom>
          <a:noFill/>
        </p:spPr>
        <p:txBody>
          <a:bodyPr wrap="square" anchor="ctr" tIns="36576" bIns="36576" lIns="54864" rIns="54864">
            <a:spAutoFit/>
          </a:bodyPr>
          <a:lstStyle/>
          <a:p>
            <a:pPr algn="ctr"/>
            <a:r>
              <a:rPr sz="1800" b="1" i="0">
                <a:solidFill>
                  <a:srgbClr val="FFFFFF"/>
                </a:solidFill>
                <a:latin typeface="Georgia"/>
              </a:rPr>
              <a:t>OLD  —  Centralized, universal</a:t>
            </a:r>
          </a:p>
        </p:txBody>
      </p:sp>
      <p:sp>
        <p:nvSpPr>
          <p:cNvPr id="9" name="Rectangle 8"/>
          <p:cNvSpPr/>
          <p:nvPr/>
        </p:nvSpPr>
        <p:spPr>
          <a:xfrm>
            <a:off x="6172200" y="1691640"/>
            <a:ext cx="5532120" cy="594360"/>
          </a:xfrm>
          <a:prstGeom prst="rect">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172200" y="1691640"/>
            <a:ext cx="5532120" cy="594360"/>
          </a:xfrm>
          <a:prstGeom prst="rect">
            <a:avLst/>
          </a:prstGeom>
          <a:noFill/>
        </p:spPr>
        <p:txBody>
          <a:bodyPr wrap="square" anchor="ctr" tIns="36576" bIns="36576" lIns="54864" rIns="54864">
            <a:spAutoFit/>
          </a:bodyPr>
          <a:lstStyle/>
          <a:p>
            <a:pPr algn="ctr"/>
            <a:r>
              <a:rPr sz="1800" b="1" i="0">
                <a:solidFill>
                  <a:srgbClr val="FFFFFF"/>
                </a:solidFill>
                <a:latin typeface="Georgia"/>
              </a:rPr>
              <a:t>NEW  —  Relational, per-observer</a:t>
            </a:r>
          </a:p>
        </p:txBody>
      </p:sp>
      <p:sp>
        <p:nvSpPr>
          <p:cNvPr id="11" name="Rectangle 10"/>
          <p:cNvSpPr/>
          <p:nvPr/>
        </p:nvSpPr>
        <p:spPr>
          <a:xfrm>
            <a:off x="548640" y="2331720"/>
            <a:ext cx="5532120" cy="457200"/>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85800" y="2331720"/>
            <a:ext cx="5349240" cy="457200"/>
          </a:xfrm>
          <a:prstGeom prst="rect">
            <a:avLst/>
          </a:prstGeom>
          <a:noFill/>
        </p:spPr>
        <p:txBody>
          <a:bodyPr wrap="square" anchor="ctr" tIns="36576" bIns="36576" lIns="54864" rIns="54864">
            <a:spAutoFit/>
          </a:bodyPr>
          <a:lstStyle/>
          <a:p>
            <a:pPr algn="l"/>
            <a:r>
              <a:rPr sz="1300" b="0" i="0">
                <a:solidFill>
                  <a:srgbClr val="0B1929"/>
                </a:solidFill>
                <a:latin typeface="Calibri"/>
              </a:rPr>
              <a:t>One authority decides</a:t>
            </a:r>
          </a:p>
        </p:txBody>
      </p:sp>
      <p:sp>
        <p:nvSpPr>
          <p:cNvPr id="13" name="Rectangle 12"/>
          <p:cNvSpPr/>
          <p:nvPr/>
        </p:nvSpPr>
        <p:spPr>
          <a:xfrm>
            <a:off x="6172200" y="2331720"/>
            <a:ext cx="5532120" cy="457200"/>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6309360" y="2331720"/>
            <a:ext cx="5349240" cy="457200"/>
          </a:xfrm>
          <a:prstGeom prst="rect">
            <a:avLst/>
          </a:prstGeom>
          <a:noFill/>
        </p:spPr>
        <p:txBody>
          <a:bodyPr wrap="square" anchor="ctr" tIns="36576" bIns="36576" lIns="54864" rIns="54864">
            <a:spAutoFit/>
          </a:bodyPr>
          <a:lstStyle/>
          <a:p>
            <a:pPr algn="l"/>
            <a:r>
              <a:rPr sz="1300" b="1" i="0">
                <a:solidFill>
                  <a:srgbClr val="0B1929"/>
                </a:solidFill>
                <a:latin typeface="Calibri"/>
              </a:rPr>
              <a:t>Every observer decides</a:t>
            </a:r>
          </a:p>
        </p:txBody>
      </p:sp>
      <p:sp>
        <p:nvSpPr>
          <p:cNvPr id="15" name="Rectangle 14"/>
          <p:cNvSpPr/>
          <p:nvPr/>
        </p:nvSpPr>
        <p:spPr>
          <a:xfrm>
            <a:off x="548640" y="2834640"/>
            <a:ext cx="5532120" cy="457200"/>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85800" y="2834640"/>
            <a:ext cx="5349240" cy="457200"/>
          </a:xfrm>
          <a:prstGeom prst="rect">
            <a:avLst/>
          </a:prstGeom>
          <a:noFill/>
        </p:spPr>
        <p:txBody>
          <a:bodyPr wrap="square" anchor="ctr" tIns="36576" bIns="36576" lIns="54864" rIns="54864">
            <a:spAutoFit/>
          </a:bodyPr>
          <a:lstStyle/>
          <a:p>
            <a:pPr algn="l"/>
            <a:r>
              <a:rPr sz="1300" b="0" i="0">
                <a:solidFill>
                  <a:srgbClr val="0B1929"/>
                </a:solidFill>
                <a:latin typeface="Calibri"/>
              </a:rPr>
              <a:t>One universal score</a:t>
            </a:r>
          </a:p>
        </p:txBody>
      </p:sp>
      <p:sp>
        <p:nvSpPr>
          <p:cNvPr id="17" name="Rectangle 16"/>
          <p:cNvSpPr/>
          <p:nvPr/>
        </p:nvSpPr>
        <p:spPr>
          <a:xfrm>
            <a:off x="6172200" y="2834640"/>
            <a:ext cx="5532120" cy="457200"/>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6309360" y="2834640"/>
            <a:ext cx="5349240" cy="457200"/>
          </a:xfrm>
          <a:prstGeom prst="rect">
            <a:avLst/>
          </a:prstGeom>
          <a:noFill/>
        </p:spPr>
        <p:txBody>
          <a:bodyPr wrap="square" anchor="ctr" tIns="36576" bIns="36576" lIns="54864" rIns="54864">
            <a:spAutoFit/>
          </a:bodyPr>
          <a:lstStyle/>
          <a:p>
            <a:pPr algn="l"/>
            <a:r>
              <a:rPr sz="1300" b="1" i="0">
                <a:solidFill>
                  <a:srgbClr val="0B1929"/>
                </a:solidFill>
                <a:latin typeface="Calibri"/>
              </a:rPr>
              <a:t>Many per-domain trust values</a:t>
            </a:r>
          </a:p>
        </p:txBody>
      </p:sp>
      <p:sp>
        <p:nvSpPr>
          <p:cNvPr id="19" name="Rectangle 18"/>
          <p:cNvSpPr/>
          <p:nvPr/>
        </p:nvSpPr>
        <p:spPr>
          <a:xfrm>
            <a:off x="548640" y="3337560"/>
            <a:ext cx="5532120" cy="457200"/>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685800" y="3337560"/>
            <a:ext cx="5349240" cy="457200"/>
          </a:xfrm>
          <a:prstGeom prst="rect">
            <a:avLst/>
          </a:prstGeom>
          <a:noFill/>
        </p:spPr>
        <p:txBody>
          <a:bodyPr wrap="square" anchor="ctr" tIns="36576" bIns="36576" lIns="54864" rIns="54864">
            <a:spAutoFit/>
          </a:bodyPr>
          <a:lstStyle/>
          <a:p>
            <a:pPr algn="l"/>
            <a:r>
              <a:rPr sz="1300" b="0" i="0">
                <a:solidFill>
                  <a:srgbClr val="0B1929"/>
                </a:solidFill>
                <a:latin typeface="Calibri"/>
              </a:rPr>
              <a:t>Opaque formula</a:t>
            </a:r>
          </a:p>
        </p:txBody>
      </p:sp>
      <p:sp>
        <p:nvSpPr>
          <p:cNvPr id="21" name="Rectangle 20"/>
          <p:cNvSpPr/>
          <p:nvPr/>
        </p:nvSpPr>
        <p:spPr>
          <a:xfrm>
            <a:off x="6172200" y="3337560"/>
            <a:ext cx="5532120" cy="457200"/>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6309360" y="3337560"/>
            <a:ext cx="5349240" cy="457200"/>
          </a:xfrm>
          <a:prstGeom prst="rect">
            <a:avLst/>
          </a:prstGeom>
          <a:noFill/>
        </p:spPr>
        <p:txBody>
          <a:bodyPr wrap="square" anchor="ctr" tIns="36576" bIns="36576" lIns="54864" rIns="54864">
            <a:spAutoFit/>
          </a:bodyPr>
          <a:lstStyle/>
          <a:p>
            <a:pPr algn="l"/>
            <a:r>
              <a:rPr sz="1300" b="1" i="0">
                <a:solidFill>
                  <a:srgbClr val="0B1929"/>
                </a:solidFill>
                <a:latin typeface="Calibri"/>
              </a:rPr>
              <a:t>Your own algorithm, with audit</a:t>
            </a:r>
          </a:p>
        </p:txBody>
      </p:sp>
      <p:sp>
        <p:nvSpPr>
          <p:cNvPr id="23" name="Rectangle 22"/>
          <p:cNvSpPr/>
          <p:nvPr/>
        </p:nvSpPr>
        <p:spPr>
          <a:xfrm>
            <a:off x="548640" y="3840480"/>
            <a:ext cx="5532120" cy="457200"/>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685800" y="3840480"/>
            <a:ext cx="5349240" cy="457200"/>
          </a:xfrm>
          <a:prstGeom prst="rect">
            <a:avLst/>
          </a:prstGeom>
          <a:noFill/>
        </p:spPr>
        <p:txBody>
          <a:bodyPr wrap="square" anchor="ctr" tIns="36576" bIns="36576" lIns="54864" rIns="54864">
            <a:spAutoFit/>
          </a:bodyPr>
          <a:lstStyle/>
          <a:p>
            <a:pPr algn="l"/>
            <a:r>
              <a:rPr sz="1300" b="0" i="0">
                <a:solidFill>
                  <a:srgbClr val="0B1929"/>
                </a:solidFill>
                <a:latin typeface="Calibri"/>
              </a:rPr>
              <a:t>Identity = platform-owned</a:t>
            </a:r>
          </a:p>
        </p:txBody>
      </p:sp>
      <p:sp>
        <p:nvSpPr>
          <p:cNvPr id="25" name="Rectangle 24"/>
          <p:cNvSpPr/>
          <p:nvPr/>
        </p:nvSpPr>
        <p:spPr>
          <a:xfrm>
            <a:off x="6172200" y="3840480"/>
            <a:ext cx="5532120" cy="457200"/>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6309360" y="3840480"/>
            <a:ext cx="5349240" cy="457200"/>
          </a:xfrm>
          <a:prstGeom prst="rect">
            <a:avLst/>
          </a:prstGeom>
          <a:noFill/>
        </p:spPr>
        <p:txBody>
          <a:bodyPr wrap="square" anchor="ctr" tIns="36576" bIns="36576" lIns="54864" rIns="54864">
            <a:spAutoFit/>
          </a:bodyPr>
          <a:lstStyle/>
          <a:p>
            <a:pPr algn="l"/>
            <a:r>
              <a:rPr sz="1300" b="1" i="0">
                <a:solidFill>
                  <a:srgbClr val="0B1929"/>
                </a:solidFill>
                <a:latin typeface="Calibri"/>
              </a:rPr>
              <a:t>Identity = user-owned (quid)</a:t>
            </a:r>
          </a:p>
        </p:txBody>
      </p:sp>
      <p:sp>
        <p:nvSpPr>
          <p:cNvPr id="27" name="Rectangle 26"/>
          <p:cNvSpPr/>
          <p:nvPr/>
        </p:nvSpPr>
        <p:spPr>
          <a:xfrm>
            <a:off x="548640" y="4343400"/>
            <a:ext cx="5532120" cy="457200"/>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685800" y="4343400"/>
            <a:ext cx="5349240" cy="457200"/>
          </a:xfrm>
          <a:prstGeom prst="rect">
            <a:avLst/>
          </a:prstGeom>
          <a:noFill/>
        </p:spPr>
        <p:txBody>
          <a:bodyPr wrap="square" anchor="ctr" tIns="36576" bIns="36576" lIns="54864" rIns="54864">
            <a:spAutoFit/>
          </a:bodyPr>
          <a:lstStyle/>
          <a:p>
            <a:pPr algn="l"/>
            <a:r>
              <a:rPr sz="1300" b="0" i="0">
                <a:solidFill>
                  <a:srgbClr val="0B1929"/>
                </a:solidFill>
                <a:latin typeface="Calibri"/>
              </a:rPr>
              <a:t>Keys lost = over</a:t>
            </a:r>
          </a:p>
        </p:txBody>
      </p:sp>
      <p:sp>
        <p:nvSpPr>
          <p:cNvPr id="29" name="Rectangle 28"/>
          <p:cNvSpPr/>
          <p:nvPr/>
        </p:nvSpPr>
        <p:spPr>
          <a:xfrm>
            <a:off x="6172200" y="4343400"/>
            <a:ext cx="5532120" cy="457200"/>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6309360" y="4343400"/>
            <a:ext cx="5349240" cy="457200"/>
          </a:xfrm>
          <a:prstGeom prst="rect">
            <a:avLst/>
          </a:prstGeom>
          <a:noFill/>
        </p:spPr>
        <p:txBody>
          <a:bodyPr wrap="square" anchor="ctr" tIns="36576" bIns="36576" lIns="54864" rIns="54864">
            <a:spAutoFit/>
          </a:bodyPr>
          <a:lstStyle/>
          <a:p>
            <a:pPr algn="l"/>
            <a:r>
              <a:rPr sz="1300" b="1" i="0">
                <a:solidFill>
                  <a:srgbClr val="0B1929"/>
                </a:solidFill>
                <a:latin typeface="Calibri"/>
              </a:rPr>
              <a:t>Guardian M-of-N recovery</a:t>
            </a:r>
          </a:p>
        </p:txBody>
      </p:sp>
      <p:sp>
        <p:nvSpPr>
          <p:cNvPr id="31" name="Rectangle 30"/>
          <p:cNvSpPr/>
          <p:nvPr/>
        </p:nvSpPr>
        <p:spPr>
          <a:xfrm>
            <a:off x="548640" y="4846320"/>
            <a:ext cx="5532120" cy="457200"/>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685800" y="4846320"/>
            <a:ext cx="5349240" cy="457200"/>
          </a:xfrm>
          <a:prstGeom prst="rect">
            <a:avLst/>
          </a:prstGeom>
          <a:noFill/>
        </p:spPr>
        <p:txBody>
          <a:bodyPr wrap="square" anchor="ctr" tIns="36576" bIns="36576" lIns="54864" rIns="54864">
            <a:spAutoFit/>
          </a:bodyPr>
          <a:lstStyle/>
          <a:p>
            <a:pPr algn="l"/>
            <a:r>
              <a:rPr sz="1300" b="0" i="0">
                <a:solidFill>
                  <a:srgbClr val="0B1929"/>
                </a:solidFill>
                <a:latin typeface="Calibri"/>
              </a:rPr>
              <a:t>Errors fix slowly via authority</a:t>
            </a:r>
          </a:p>
        </p:txBody>
      </p:sp>
      <p:sp>
        <p:nvSpPr>
          <p:cNvPr id="33" name="Rectangle 32"/>
          <p:cNvSpPr/>
          <p:nvPr/>
        </p:nvSpPr>
        <p:spPr>
          <a:xfrm>
            <a:off x="6172200" y="4846320"/>
            <a:ext cx="5532120" cy="457200"/>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6309360" y="4846320"/>
            <a:ext cx="5349240" cy="457200"/>
          </a:xfrm>
          <a:prstGeom prst="rect">
            <a:avLst/>
          </a:prstGeom>
          <a:noFill/>
        </p:spPr>
        <p:txBody>
          <a:bodyPr wrap="square" anchor="ctr" tIns="36576" bIns="36576" lIns="54864" rIns="54864">
            <a:spAutoFit/>
          </a:bodyPr>
          <a:lstStyle/>
          <a:p>
            <a:pPr algn="l"/>
            <a:r>
              <a:rPr sz="1300" b="1" i="0">
                <a:solidFill>
                  <a:srgbClr val="0B1929"/>
                </a:solidFill>
                <a:latin typeface="Calibri"/>
              </a:rPr>
              <a:t>Corrections are on-chain events</a:t>
            </a:r>
          </a:p>
        </p:txBody>
      </p:sp>
      <p:sp>
        <p:nvSpPr>
          <p:cNvPr id="35" name="Rectangle 34"/>
          <p:cNvSpPr/>
          <p:nvPr/>
        </p:nvSpPr>
        <p:spPr>
          <a:xfrm>
            <a:off x="548640" y="5349240"/>
            <a:ext cx="5532120" cy="457200"/>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TextBox 35"/>
          <p:cNvSpPr txBox="1"/>
          <p:nvPr/>
        </p:nvSpPr>
        <p:spPr>
          <a:xfrm>
            <a:off x="685800" y="5349240"/>
            <a:ext cx="5349240" cy="457200"/>
          </a:xfrm>
          <a:prstGeom prst="rect">
            <a:avLst/>
          </a:prstGeom>
          <a:noFill/>
        </p:spPr>
        <p:txBody>
          <a:bodyPr wrap="square" anchor="ctr" tIns="36576" bIns="36576" lIns="54864" rIns="54864">
            <a:spAutoFit/>
          </a:bodyPr>
          <a:lstStyle/>
          <a:p>
            <a:pPr algn="l"/>
            <a:r>
              <a:rPr sz="1300" b="0" i="0">
                <a:solidFill>
                  <a:srgbClr val="0B1929"/>
                </a:solidFill>
                <a:latin typeface="Calibri"/>
              </a:rPr>
              <a:t>Single DB = single breach</a:t>
            </a:r>
          </a:p>
        </p:txBody>
      </p:sp>
      <p:sp>
        <p:nvSpPr>
          <p:cNvPr id="37" name="Rectangle 36"/>
          <p:cNvSpPr/>
          <p:nvPr/>
        </p:nvSpPr>
        <p:spPr>
          <a:xfrm>
            <a:off x="6172200" y="5349240"/>
            <a:ext cx="5532120" cy="457200"/>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TextBox 37"/>
          <p:cNvSpPr txBox="1"/>
          <p:nvPr/>
        </p:nvSpPr>
        <p:spPr>
          <a:xfrm>
            <a:off x="6309360" y="5349240"/>
            <a:ext cx="5349240" cy="457200"/>
          </a:xfrm>
          <a:prstGeom prst="rect">
            <a:avLst/>
          </a:prstGeom>
          <a:noFill/>
        </p:spPr>
        <p:txBody>
          <a:bodyPr wrap="square" anchor="ctr" tIns="36576" bIns="36576" lIns="54864" rIns="54864">
            <a:spAutoFit/>
          </a:bodyPr>
          <a:lstStyle/>
          <a:p>
            <a:pPr algn="l"/>
            <a:r>
              <a:rPr sz="1300" b="1" i="0">
                <a:solidFill>
                  <a:srgbClr val="0B1929"/>
                </a:solidFill>
                <a:latin typeface="Calibri"/>
              </a:rPr>
              <a:t>Distributed + encrypted + signed</a:t>
            </a:r>
          </a:p>
        </p:txBody>
      </p:sp>
      <p:sp>
        <p:nvSpPr>
          <p:cNvPr id="39" name="Rectangle 38"/>
          <p:cNvSpPr/>
          <p:nvPr/>
        </p:nvSpPr>
        <p:spPr>
          <a:xfrm>
            <a:off x="548640" y="5852160"/>
            <a:ext cx="5532120" cy="457200"/>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0" name="TextBox 39"/>
          <p:cNvSpPr txBox="1"/>
          <p:nvPr/>
        </p:nvSpPr>
        <p:spPr>
          <a:xfrm>
            <a:off x="685800" y="5852160"/>
            <a:ext cx="5349240" cy="457200"/>
          </a:xfrm>
          <a:prstGeom prst="rect">
            <a:avLst/>
          </a:prstGeom>
          <a:noFill/>
        </p:spPr>
        <p:txBody>
          <a:bodyPr wrap="square" anchor="ctr" tIns="36576" bIns="36576" lIns="54864" rIns="54864">
            <a:spAutoFit/>
          </a:bodyPr>
          <a:lstStyle/>
          <a:p>
            <a:pPr algn="l"/>
            <a:r>
              <a:rPr sz="1300" b="0" i="0">
                <a:solidFill>
                  <a:srgbClr val="0B1929"/>
                </a:solidFill>
                <a:latin typeface="Calibri"/>
              </a:rPr>
              <a:t>Multi-party auth ad-hoc</a:t>
            </a:r>
          </a:p>
        </p:txBody>
      </p:sp>
      <p:sp>
        <p:nvSpPr>
          <p:cNvPr id="41" name="Rectangle 40"/>
          <p:cNvSpPr/>
          <p:nvPr/>
        </p:nvSpPr>
        <p:spPr>
          <a:xfrm>
            <a:off x="6172200" y="5852160"/>
            <a:ext cx="5532120" cy="457200"/>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2" name="TextBox 41"/>
          <p:cNvSpPr txBox="1"/>
          <p:nvPr/>
        </p:nvSpPr>
        <p:spPr>
          <a:xfrm>
            <a:off x="6309360" y="5852160"/>
            <a:ext cx="5349240" cy="457200"/>
          </a:xfrm>
          <a:prstGeom prst="rect">
            <a:avLst/>
          </a:prstGeom>
          <a:noFill/>
        </p:spPr>
        <p:txBody>
          <a:bodyPr wrap="square" anchor="ctr" tIns="36576" bIns="36576" lIns="54864" rIns="54864">
            <a:spAutoFit/>
          </a:bodyPr>
          <a:lstStyle/>
          <a:p>
            <a:pPr algn="l"/>
            <a:r>
              <a:rPr sz="1300" b="1" i="0">
                <a:solidFill>
                  <a:srgbClr val="0B1929"/>
                </a:solidFill>
                <a:latin typeface="Calibri"/>
              </a:rPr>
              <a:t>M-of-N as a protocol primitive</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PRIMITIVES</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What Quidnug provides</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18 / 77</a:t>
            </a:r>
          </a:p>
        </p:txBody>
      </p:sp>
      <p:sp>
        <p:nvSpPr>
          <p:cNvPr id="7" name="Rounded Rectangle 6"/>
          <p:cNvSpPr/>
          <p:nvPr/>
        </p:nvSpPr>
        <p:spPr>
          <a:xfrm>
            <a:off x="548640" y="1691640"/>
            <a:ext cx="3703320" cy="1508760"/>
          </a:xfrm>
          <a:prstGeom prst="roundRect">
            <a:avLst>
              <a:gd name="adj" fmla="val 8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548640" y="1691640"/>
            <a:ext cx="82296" cy="150876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777240" y="1801368"/>
            <a:ext cx="3337560" cy="411480"/>
          </a:xfrm>
          <a:prstGeom prst="rect">
            <a:avLst/>
          </a:prstGeom>
          <a:noFill/>
        </p:spPr>
        <p:txBody>
          <a:bodyPr wrap="square" anchor="t" tIns="36576" bIns="36576" lIns="54864" rIns="54864">
            <a:spAutoFit/>
          </a:bodyPr>
          <a:lstStyle/>
          <a:p>
            <a:pPr algn="l"/>
            <a:r>
              <a:rPr sz="1700" b="1" i="0">
                <a:solidFill>
                  <a:srgbClr val="0B1929"/>
                </a:solidFill>
                <a:latin typeface="Georgia"/>
              </a:rPr>
              <a:t>Quids</a:t>
            </a:r>
          </a:p>
        </p:txBody>
      </p:sp>
      <p:sp>
        <p:nvSpPr>
          <p:cNvPr id="10" name="TextBox 9"/>
          <p:cNvSpPr txBox="1"/>
          <p:nvPr/>
        </p:nvSpPr>
        <p:spPr>
          <a:xfrm>
            <a:off x="777240" y="2240280"/>
            <a:ext cx="3337560" cy="868680"/>
          </a:xfrm>
          <a:prstGeom prst="rect">
            <a:avLst/>
          </a:prstGeom>
          <a:noFill/>
        </p:spPr>
        <p:txBody>
          <a:bodyPr wrap="square" anchor="t" tIns="36576" bIns="36576" lIns="54864" rIns="54864">
            <a:spAutoFit/>
          </a:bodyPr>
          <a:lstStyle/>
          <a:p>
            <a:pPr algn="l">
              <a:lnSpc>
                <a:spcPct val="120000"/>
              </a:lnSpc>
            </a:pPr>
            <a:r>
              <a:rPr sz="1200" b="0" i="0">
                <a:solidFill>
                  <a:srgbClr val="64748B"/>
                </a:solidFill>
                <a:latin typeface="Calibri"/>
              </a:rPr>
              <a:t>Cryptographic identities, user-generated (BYOQ)</a:t>
            </a:r>
          </a:p>
        </p:txBody>
      </p:sp>
      <p:sp>
        <p:nvSpPr>
          <p:cNvPr id="11" name="Rounded Rectangle 10"/>
          <p:cNvSpPr/>
          <p:nvPr/>
        </p:nvSpPr>
        <p:spPr>
          <a:xfrm>
            <a:off x="4407408" y="1691640"/>
            <a:ext cx="3703320" cy="1508760"/>
          </a:xfrm>
          <a:prstGeom prst="roundRect">
            <a:avLst>
              <a:gd name="adj" fmla="val 8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4407408" y="1691640"/>
            <a:ext cx="82296" cy="1508760"/>
          </a:xfrm>
          <a:prstGeom prst="rect">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636008" y="1801368"/>
            <a:ext cx="3337560" cy="411480"/>
          </a:xfrm>
          <a:prstGeom prst="rect">
            <a:avLst/>
          </a:prstGeom>
          <a:noFill/>
        </p:spPr>
        <p:txBody>
          <a:bodyPr wrap="square" anchor="t" tIns="36576" bIns="36576" lIns="54864" rIns="54864">
            <a:spAutoFit/>
          </a:bodyPr>
          <a:lstStyle/>
          <a:p>
            <a:pPr algn="l"/>
            <a:r>
              <a:rPr sz="1700" b="1" i="0">
                <a:solidFill>
                  <a:srgbClr val="0B1929"/>
                </a:solidFill>
                <a:latin typeface="Georgia"/>
              </a:rPr>
              <a:t>Trust edges</a:t>
            </a:r>
          </a:p>
        </p:txBody>
      </p:sp>
      <p:sp>
        <p:nvSpPr>
          <p:cNvPr id="14" name="TextBox 13"/>
          <p:cNvSpPr txBox="1"/>
          <p:nvPr/>
        </p:nvSpPr>
        <p:spPr>
          <a:xfrm>
            <a:off x="4636008" y="2240280"/>
            <a:ext cx="3337560" cy="868680"/>
          </a:xfrm>
          <a:prstGeom prst="rect">
            <a:avLst/>
          </a:prstGeom>
          <a:noFill/>
        </p:spPr>
        <p:txBody>
          <a:bodyPr wrap="square" anchor="t" tIns="36576" bIns="36576" lIns="54864" rIns="54864">
            <a:spAutoFit/>
          </a:bodyPr>
          <a:lstStyle/>
          <a:p>
            <a:pPr algn="l">
              <a:lnSpc>
                <a:spcPct val="120000"/>
              </a:lnSpc>
            </a:pPr>
            <a:r>
              <a:rPr sz="1200" b="0" i="0">
                <a:solidFill>
                  <a:srgbClr val="64748B"/>
                </a:solidFill>
                <a:latin typeface="Calibri"/>
              </a:rPr>
              <a:t>Signed, domain-scoped, time-bounded</a:t>
            </a:r>
          </a:p>
        </p:txBody>
      </p:sp>
      <p:sp>
        <p:nvSpPr>
          <p:cNvPr id="15" name="Rounded Rectangle 14"/>
          <p:cNvSpPr/>
          <p:nvPr/>
        </p:nvSpPr>
        <p:spPr>
          <a:xfrm>
            <a:off x="8275320" y="1691640"/>
            <a:ext cx="3703320" cy="1508760"/>
          </a:xfrm>
          <a:prstGeom prst="roundRect">
            <a:avLst>
              <a:gd name="adj" fmla="val 8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8275320" y="1691640"/>
            <a:ext cx="82296" cy="1508760"/>
          </a:xfrm>
          <a:prstGeom prst="rect">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8503920" y="1801368"/>
            <a:ext cx="3337560" cy="411480"/>
          </a:xfrm>
          <a:prstGeom prst="rect">
            <a:avLst/>
          </a:prstGeom>
          <a:noFill/>
        </p:spPr>
        <p:txBody>
          <a:bodyPr wrap="square" anchor="t" tIns="36576" bIns="36576" lIns="54864" rIns="54864">
            <a:spAutoFit/>
          </a:bodyPr>
          <a:lstStyle/>
          <a:p>
            <a:pPr algn="l"/>
            <a:r>
              <a:rPr sz="1700" b="1" i="0">
                <a:solidFill>
                  <a:srgbClr val="0B1929"/>
                </a:solidFill>
                <a:latin typeface="Georgia"/>
              </a:rPr>
              <a:t>Domains</a:t>
            </a:r>
          </a:p>
        </p:txBody>
      </p:sp>
      <p:sp>
        <p:nvSpPr>
          <p:cNvPr id="18" name="TextBox 17"/>
          <p:cNvSpPr txBox="1"/>
          <p:nvPr/>
        </p:nvSpPr>
        <p:spPr>
          <a:xfrm>
            <a:off x="8503920" y="2240280"/>
            <a:ext cx="3337560" cy="868680"/>
          </a:xfrm>
          <a:prstGeom prst="rect">
            <a:avLst/>
          </a:prstGeom>
          <a:noFill/>
        </p:spPr>
        <p:txBody>
          <a:bodyPr wrap="square" anchor="t" tIns="36576" bIns="36576" lIns="54864" rIns="54864">
            <a:spAutoFit/>
          </a:bodyPr>
          <a:lstStyle/>
          <a:p>
            <a:pPr algn="l">
              <a:lnSpc>
                <a:spcPct val="120000"/>
              </a:lnSpc>
            </a:pPr>
            <a:r>
              <a:rPr sz="1200" b="0" i="0">
                <a:solidFill>
                  <a:srgbClr val="64748B"/>
                </a:solidFill>
                <a:latin typeface="Calibri"/>
              </a:rPr>
              <a:t>Hierarchical trust contexts</a:t>
            </a:r>
          </a:p>
        </p:txBody>
      </p:sp>
      <p:sp>
        <p:nvSpPr>
          <p:cNvPr id="19" name="Rounded Rectangle 18"/>
          <p:cNvSpPr/>
          <p:nvPr/>
        </p:nvSpPr>
        <p:spPr>
          <a:xfrm>
            <a:off x="548640" y="3337560"/>
            <a:ext cx="3703320" cy="1508760"/>
          </a:xfrm>
          <a:prstGeom prst="roundRect">
            <a:avLst>
              <a:gd name="adj" fmla="val 8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Rectangle 19"/>
          <p:cNvSpPr/>
          <p:nvPr/>
        </p:nvSpPr>
        <p:spPr>
          <a:xfrm>
            <a:off x="548640" y="3337560"/>
            <a:ext cx="82296" cy="150876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777240" y="3447288"/>
            <a:ext cx="3337560" cy="411480"/>
          </a:xfrm>
          <a:prstGeom prst="rect">
            <a:avLst/>
          </a:prstGeom>
          <a:noFill/>
        </p:spPr>
        <p:txBody>
          <a:bodyPr wrap="square" anchor="t" tIns="36576" bIns="36576" lIns="54864" rIns="54864">
            <a:spAutoFit/>
          </a:bodyPr>
          <a:lstStyle/>
          <a:p>
            <a:pPr algn="l"/>
            <a:r>
              <a:rPr sz="1700" b="1" i="0">
                <a:solidFill>
                  <a:srgbClr val="0B1929"/>
                </a:solidFill>
                <a:latin typeface="Georgia"/>
              </a:rPr>
              <a:t>Proof-of-Trust consensus</a:t>
            </a:r>
          </a:p>
        </p:txBody>
      </p:sp>
      <p:sp>
        <p:nvSpPr>
          <p:cNvPr id="22" name="TextBox 21"/>
          <p:cNvSpPr txBox="1"/>
          <p:nvPr/>
        </p:nvSpPr>
        <p:spPr>
          <a:xfrm>
            <a:off x="777240" y="3886200"/>
            <a:ext cx="3337560" cy="868680"/>
          </a:xfrm>
          <a:prstGeom prst="rect">
            <a:avLst/>
          </a:prstGeom>
          <a:noFill/>
        </p:spPr>
        <p:txBody>
          <a:bodyPr wrap="square" anchor="t" tIns="36576" bIns="36576" lIns="54864" rIns="54864">
            <a:spAutoFit/>
          </a:bodyPr>
          <a:lstStyle/>
          <a:p>
            <a:pPr algn="l">
              <a:lnSpc>
                <a:spcPct val="120000"/>
              </a:lnSpc>
            </a:pPr>
            <a:r>
              <a:rPr sz="1200" b="0" i="0">
                <a:solidFill>
                  <a:srgbClr val="64748B"/>
                </a:solidFill>
                <a:latin typeface="Calibri"/>
              </a:rPr>
              <a:t>Per-observer block acceptance tiers</a:t>
            </a:r>
          </a:p>
        </p:txBody>
      </p:sp>
      <p:sp>
        <p:nvSpPr>
          <p:cNvPr id="23" name="Rounded Rectangle 22"/>
          <p:cNvSpPr/>
          <p:nvPr/>
        </p:nvSpPr>
        <p:spPr>
          <a:xfrm>
            <a:off x="4407408" y="3337560"/>
            <a:ext cx="3703320" cy="1508760"/>
          </a:xfrm>
          <a:prstGeom prst="roundRect">
            <a:avLst>
              <a:gd name="adj" fmla="val 8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Rectangle 23"/>
          <p:cNvSpPr/>
          <p:nvPr/>
        </p:nvSpPr>
        <p:spPr>
          <a:xfrm>
            <a:off x="4407408" y="3337560"/>
            <a:ext cx="82296" cy="1508760"/>
          </a:xfrm>
          <a:prstGeom prst="rect">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4636008" y="3447288"/>
            <a:ext cx="3337560" cy="411480"/>
          </a:xfrm>
          <a:prstGeom prst="rect">
            <a:avLst/>
          </a:prstGeom>
          <a:noFill/>
        </p:spPr>
        <p:txBody>
          <a:bodyPr wrap="square" anchor="t" tIns="36576" bIns="36576" lIns="54864" rIns="54864">
            <a:spAutoFit/>
          </a:bodyPr>
          <a:lstStyle/>
          <a:p>
            <a:pPr algn="l"/>
            <a:r>
              <a:rPr sz="1700" b="1" i="0">
                <a:solidFill>
                  <a:srgbClr val="0B1929"/>
                </a:solidFill>
                <a:latin typeface="Georgia"/>
              </a:rPr>
              <a:t>Nonce ledger</a:t>
            </a:r>
          </a:p>
        </p:txBody>
      </p:sp>
      <p:sp>
        <p:nvSpPr>
          <p:cNvPr id="26" name="TextBox 25"/>
          <p:cNvSpPr txBox="1"/>
          <p:nvPr/>
        </p:nvSpPr>
        <p:spPr>
          <a:xfrm>
            <a:off x="4636008" y="3886200"/>
            <a:ext cx="3337560" cy="868680"/>
          </a:xfrm>
          <a:prstGeom prst="rect">
            <a:avLst/>
          </a:prstGeom>
          <a:noFill/>
        </p:spPr>
        <p:txBody>
          <a:bodyPr wrap="square" anchor="t" tIns="36576" bIns="36576" lIns="54864" rIns="54864">
            <a:spAutoFit/>
          </a:bodyPr>
          <a:lstStyle/>
          <a:p>
            <a:pPr algn="l">
              <a:lnSpc>
                <a:spcPct val="120000"/>
              </a:lnSpc>
            </a:pPr>
            <a:r>
              <a:rPr sz="1200" b="0" i="0">
                <a:solidFill>
                  <a:srgbClr val="64748B"/>
                </a:solidFill>
                <a:latin typeface="Calibri"/>
              </a:rPr>
              <a:t>Strong replay protection (QDP-0001)</a:t>
            </a:r>
          </a:p>
        </p:txBody>
      </p:sp>
      <p:sp>
        <p:nvSpPr>
          <p:cNvPr id="27" name="Rounded Rectangle 26"/>
          <p:cNvSpPr/>
          <p:nvPr/>
        </p:nvSpPr>
        <p:spPr>
          <a:xfrm>
            <a:off x="8275320" y="3337560"/>
            <a:ext cx="3703320" cy="1508760"/>
          </a:xfrm>
          <a:prstGeom prst="roundRect">
            <a:avLst>
              <a:gd name="adj" fmla="val 8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Rectangle 27"/>
          <p:cNvSpPr/>
          <p:nvPr/>
        </p:nvSpPr>
        <p:spPr>
          <a:xfrm>
            <a:off x="8275320" y="3337560"/>
            <a:ext cx="82296" cy="1508760"/>
          </a:xfrm>
          <a:prstGeom prst="rect">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8503920" y="3447288"/>
            <a:ext cx="3337560" cy="411480"/>
          </a:xfrm>
          <a:prstGeom prst="rect">
            <a:avLst/>
          </a:prstGeom>
          <a:noFill/>
        </p:spPr>
        <p:txBody>
          <a:bodyPr wrap="square" anchor="t" tIns="36576" bIns="36576" lIns="54864" rIns="54864">
            <a:spAutoFit/>
          </a:bodyPr>
          <a:lstStyle/>
          <a:p>
            <a:pPr algn="l"/>
            <a:r>
              <a:rPr sz="1700" b="1" i="0">
                <a:solidFill>
                  <a:srgbClr val="0B1929"/>
                </a:solidFill>
                <a:latin typeface="Georgia"/>
              </a:rPr>
              <a:t>Guardian M-of-N</a:t>
            </a:r>
          </a:p>
        </p:txBody>
      </p:sp>
      <p:sp>
        <p:nvSpPr>
          <p:cNvPr id="30" name="TextBox 29"/>
          <p:cNvSpPr txBox="1"/>
          <p:nvPr/>
        </p:nvSpPr>
        <p:spPr>
          <a:xfrm>
            <a:off x="8503920" y="3886200"/>
            <a:ext cx="3337560" cy="868680"/>
          </a:xfrm>
          <a:prstGeom prst="rect">
            <a:avLst/>
          </a:prstGeom>
          <a:noFill/>
        </p:spPr>
        <p:txBody>
          <a:bodyPr wrap="square" anchor="t" tIns="36576" bIns="36576" lIns="54864" rIns="54864">
            <a:spAutoFit/>
          </a:bodyPr>
          <a:lstStyle/>
          <a:p>
            <a:pPr algn="l">
              <a:lnSpc>
                <a:spcPct val="120000"/>
              </a:lnSpc>
            </a:pPr>
            <a:r>
              <a:rPr sz="1200" b="0" i="0">
                <a:solidFill>
                  <a:srgbClr val="64748B"/>
                </a:solidFill>
                <a:latin typeface="Calibri"/>
              </a:rPr>
              <a:t>Time-locked recovery (QDP-0002)</a:t>
            </a:r>
          </a:p>
        </p:txBody>
      </p:sp>
      <p:sp>
        <p:nvSpPr>
          <p:cNvPr id="31" name="Rounded Rectangle 30"/>
          <p:cNvSpPr/>
          <p:nvPr/>
        </p:nvSpPr>
        <p:spPr>
          <a:xfrm>
            <a:off x="548640" y="4983480"/>
            <a:ext cx="3703320" cy="1508760"/>
          </a:xfrm>
          <a:prstGeom prst="roundRect">
            <a:avLst>
              <a:gd name="adj" fmla="val 8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Rectangle 31"/>
          <p:cNvSpPr/>
          <p:nvPr/>
        </p:nvSpPr>
        <p:spPr>
          <a:xfrm>
            <a:off x="548640" y="4983480"/>
            <a:ext cx="82296" cy="150876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777240" y="5093208"/>
            <a:ext cx="3337560" cy="411480"/>
          </a:xfrm>
          <a:prstGeom prst="rect">
            <a:avLst/>
          </a:prstGeom>
          <a:noFill/>
        </p:spPr>
        <p:txBody>
          <a:bodyPr wrap="square" anchor="t" tIns="36576" bIns="36576" lIns="54864" rIns="54864">
            <a:spAutoFit/>
          </a:bodyPr>
          <a:lstStyle/>
          <a:p>
            <a:pPr algn="l"/>
            <a:r>
              <a:rPr sz="1700" b="1" i="0">
                <a:solidFill>
                  <a:srgbClr val="0B1929"/>
                </a:solidFill>
                <a:latin typeface="Georgia"/>
              </a:rPr>
              <a:t>Cross-domain gossip</a:t>
            </a:r>
          </a:p>
        </p:txBody>
      </p:sp>
      <p:sp>
        <p:nvSpPr>
          <p:cNvPr id="34" name="TextBox 33"/>
          <p:cNvSpPr txBox="1"/>
          <p:nvPr/>
        </p:nvSpPr>
        <p:spPr>
          <a:xfrm>
            <a:off x="777240" y="5532120"/>
            <a:ext cx="3337560" cy="868680"/>
          </a:xfrm>
          <a:prstGeom prst="rect">
            <a:avLst/>
          </a:prstGeom>
          <a:noFill/>
        </p:spPr>
        <p:txBody>
          <a:bodyPr wrap="square" anchor="t" tIns="36576" bIns="36576" lIns="54864" rIns="54864">
            <a:spAutoFit/>
          </a:bodyPr>
          <a:lstStyle/>
          <a:p>
            <a:pPr algn="l">
              <a:lnSpc>
                <a:spcPct val="120000"/>
              </a:lnSpc>
            </a:pPr>
            <a:r>
              <a:rPr sz="1200" b="0" i="0">
                <a:solidFill>
                  <a:srgbClr val="64748B"/>
                </a:solidFill>
                <a:latin typeface="Calibri"/>
              </a:rPr>
              <a:t>Rotations propagate (QDP-0003)</a:t>
            </a:r>
          </a:p>
        </p:txBody>
      </p:sp>
      <p:sp>
        <p:nvSpPr>
          <p:cNvPr id="35" name="Rounded Rectangle 34"/>
          <p:cNvSpPr/>
          <p:nvPr/>
        </p:nvSpPr>
        <p:spPr>
          <a:xfrm>
            <a:off x="4407408" y="4983480"/>
            <a:ext cx="3703320" cy="1508760"/>
          </a:xfrm>
          <a:prstGeom prst="roundRect">
            <a:avLst>
              <a:gd name="adj" fmla="val 8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Rectangle 35"/>
          <p:cNvSpPr/>
          <p:nvPr/>
        </p:nvSpPr>
        <p:spPr>
          <a:xfrm>
            <a:off x="4407408" y="4983480"/>
            <a:ext cx="82296" cy="1508760"/>
          </a:xfrm>
          <a:prstGeom prst="rect">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TextBox 36"/>
          <p:cNvSpPr txBox="1"/>
          <p:nvPr/>
        </p:nvSpPr>
        <p:spPr>
          <a:xfrm>
            <a:off x="4636008" y="5093208"/>
            <a:ext cx="3337560" cy="411480"/>
          </a:xfrm>
          <a:prstGeom prst="rect">
            <a:avLst/>
          </a:prstGeom>
          <a:noFill/>
        </p:spPr>
        <p:txBody>
          <a:bodyPr wrap="square" anchor="t" tIns="36576" bIns="36576" lIns="54864" rIns="54864">
            <a:spAutoFit/>
          </a:bodyPr>
          <a:lstStyle/>
          <a:p>
            <a:pPr algn="l"/>
            <a:r>
              <a:rPr sz="1700" b="1" i="0">
                <a:solidFill>
                  <a:srgbClr val="0B1929"/>
                </a:solidFill>
                <a:latin typeface="Georgia"/>
              </a:rPr>
              <a:t>Push gossip</a:t>
            </a:r>
          </a:p>
        </p:txBody>
      </p:sp>
      <p:sp>
        <p:nvSpPr>
          <p:cNvPr id="38" name="TextBox 37"/>
          <p:cNvSpPr txBox="1"/>
          <p:nvPr/>
        </p:nvSpPr>
        <p:spPr>
          <a:xfrm>
            <a:off x="4636008" y="5532120"/>
            <a:ext cx="3337560" cy="868680"/>
          </a:xfrm>
          <a:prstGeom prst="rect">
            <a:avLst/>
          </a:prstGeom>
          <a:noFill/>
        </p:spPr>
        <p:txBody>
          <a:bodyPr wrap="square" anchor="t" tIns="36576" bIns="36576" lIns="54864" rIns="54864">
            <a:spAutoFit/>
          </a:bodyPr>
          <a:lstStyle/>
          <a:p>
            <a:pPr algn="l">
              <a:lnSpc>
                <a:spcPct val="120000"/>
              </a:lnSpc>
            </a:pPr>
            <a:r>
              <a:rPr sz="1200" b="0" i="0">
                <a:solidFill>
                  <a:srgbClr val="64748B"/>
                </a:solidFill>
                <a:latin typeface="Calibri"/>
              </a:rPr>
              <a:t>Real-time signal delivery (QDP-0005)</a:t>
            </a:r>
          </a:p>
        </p:txBody>
      </p:sp>
      <p:sp>
        <p:nvSpPr>
          <p:cNvPr id="39" name="Rounded Rectangle 38"/>
          <p:cNvSpPr/>
          <p:nvPr/>
        </p:nvSpPr>
        <p:spPr>
          <a:xfrm>
            <a:off x="8275320" y="4983480"/>
            <a:ext cx="3703320" cy="1508760"/>
          </a:xfrm>
          <a:prstGeom prst="roundRect">
            <a:avLst>
              <a:gd name="adj" fmla="val 8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0" name="Rectangle 39"/>
          <p:cNvSpPr/>
          <p:nvPr/>
        </p:nvSpPr>
        <p:spPr>
          <a:xfrm>
            <a:off x="8275320" y="4983480"/>
            <a:ext cx="82296" cy="1508760"/>
          </a:xfrm>
          <a:prstGeom prst="rect">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1" name="TextBox 40"/>
          <p:cNvSpPr txBox="1"/>
          <p:nvPr/>
        </p:nvSpPr>
        <p:spPr>
          <a:xfrm>
            <a:off x="8503920" y="5093208"/>
            <a:ext cx="3337560" cy="411480"/>
          </a:xfrm>
          <a:prstGeom prst="rect">
            <a:avLst/>
          </a:prstGeom>
          <a:noFill/>
        </p:spPr>
        <p:txBody>
          <a:bodyPr wrap="square" anchor="t" tIns="36576" bIns="36576" lIns="54864" rIns="54864">
            <a:spAutoFit/>
          </a:bodyPr>
          <a:lstStyle/>
          <a:p>
            <a:pPr algn="l"/>
            <a:r>
              <a:rPr sz="1700" b="1" i="0">
                <a:solidFill>
                  <a:srgbClr val="0B1929"/>
                </a:solidFill>
                <a:latin typeface="Georgia"/>
              </a:rPr>
              <a:t>K-of-K bootstrap</a:t>
            </a:r>
          </a:p>
        </p:txBody>
      </p:sp>
      <p:sp>
        <p:nvSpPr>
          <p:cNvPr id="42" name="TextBox 41"/>
          <p:cNvSpPr txBox="1"/>
          <p:nvPr/>
        </p:nvSpPr>
        <p:spPr>
          <a:xfrm>
            <a:off x="8503920" y="5532120"/>
            <a:ext cx="3337560" cy="868680"/>
          </a:xfrm>
          <a:prstGeom prst="rect">
            <a:avLst/>
          </a:prstGeom>
          <a:noFill/>
        </p:spPr>
        <p:txBody>
          <a:bodyPr wrap="square" anchor="t" tIns="36576" bIns="36576" lIns="54864" rIns="54864">
            <a:spAutoFit/>
          </a:bodyPr>
          <a:lstStyle/>
          <a:p>
            <a:pPr algn="l">
              <a:lnSpc>
                <a:spcPct val="120000"/>
              </a:lnSpc>
            </a:pPr>
            <a:r>
              <a:rPr sz="1200" b="0" i="0">
                <a:solidFill>
                  <a:srgbClr val="64748B"/>
                </a:solidFill>
                <a:latin typeface="Calibri"/>
              </a:rPr>
              <a:t>Trust-on-first-use solved (QDP-0008)</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bg>
      <p:bgPr>
        <a:solidFill>
          <a:srgbClr val="0B1929"/>
        </a:solidFill>
        <a:effectLst/>
      </p:bgPr>
    </p:bg>
    <p:spTree>
      <p:nvGrpSpPr>
        <p:cNvPr id="1" name=""/>
        <p:cNvGrpSpPr/>
        <p:nvPr/>
      </p:nvGrpSpPr>
      <p:grpSpPr/>
      <p:sp>
        <p:nvSpPr>
          <p:cNvPr id="2" name="TextBox 1"/>
          <p:cNvSpPr txBox="1"/>
          <p:nvPr/>
        </p:nvSpPr>
        <p:spPr>
          <a:xfrm>
            <a:off x="548640" y="1645920"/>
            <a:ext cx="4114800" cy="3657600"/>
          </a:xfrm>
          <a:prstGeom prst="rect">
            <a:avLst/>
          </a:prstGeom>
          <a:noFill/>
        </p:spPr>
        <p:txBody>
          <a:bodyPr wrap="square" anchor="t" tIns="36576" bIns="36576" lIns="54864" rIns="54864">
            <a:spAutoFit/>
          </a:bodyPr>
          <a:lstStyle/>
          <a:p>
            <a:pPr algn="l"/>
            <a:r>
              <a:rPr sz="22000" b="1" i="0">
                <a:solidFill>
                  <a:srgbClr val="14B8A6"/>
                </a:solidFill>
                <a:latin typeface="Georgia"/>
              </a:rPr>
              <a:t>03</a:t>
            </a:r>
          </a:p>
        </p:txBody>
      </p:sp>
      <p:sp>
        <p:nvSpPr>
          <p:cNvPr id="3" name="Hexagon 2"/>
          <p:cNvSpPr/>
          <p:nvPr/>
        </p:nvSpPr>
        <p:spPr>
          <a:xfrm>
            <a:off x="4206240" y="2377440"/>
            <a:ext cx="548640" cy="475488"/>
          </a:xfrm>
          <a:prstGeom prst="hexagon">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Hexagon 3"/>
          <p:cNvSpPr/>
          <p:nvPr/>
        </p:nvSpPr>
        <p:spPr>
          <a:xfrm>
            <a:off x="4663440" y="2926080"/>
            <a:ext cx="411480" cy="365760"/>
          </a:xfrm>
          <a:prstGeom prst="hexagon">
            <a:avLst/>
          </a:prstGeom>
          <a:noFill/>
          <a:ln w="15875">
            <a:solidFill>
              <a:srgbClr val="F59E0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212080" y="2606040"/>
            <a:ext cx="6675120" cy="457200"/>
          </a:xfrm>
          <a:prstGeom prst="rect">
            <a:avLst/>
          </a:prstGeom>
          <a:noFill/>
        </p:spPr>
        <p:txBody>
          <a:bodyPr wrap="square" anchor="t" tIns="36576" bIns="36576" lIns="54864" rIns="54864">
            <a:spAutoFit/>
          </a:bodyPr>
          <a:lstStyle/>
          <a:p>
            <a:pPr algn="l"/>
            <a:r>
              <a:rPr sz="1600" b="1" i="0">
                <a:solidFill>
                  <a:srgbClr val="14B8A6"/>
                </a:solidFill>
                <a:latin typeface="Calibri"/>
              </a:rPr>
              <a:t>PART THREE</a:t>
            </a:r>
          </a:p>
        </p:txBody>
      </p:sp>
      <p:sp>
        <p:nvSpPr>
          <p:cNvPr id="6" name="TextBox 5"/>
          <p:cNvSpPr txBox="1"/>
          <p:nvPr/>
        </p:nvSpPr>
        <p:spPr>
          <a:xfrm>
            <a:off x="5212080" y="2926080"/>
            <a:ext cx="6675120" cy="2743200"/>
          </a:xfrm>
          <a:prstGeom prst="rect">
            <a:avLst/>
          </a:prstGeom>
          <a:noFill/>
        </p:spPr>
        <p:txBody>
          <a:bodyPr wrap="square" anchor="t" tIns="36576" bIns="36576" lIns="54864" rIns="54864">
            <a:spAutoFit/>
          </a:bodyPr>
          <a:lstStyle/>
          <a:p>
            <a:pPr algn="l"/>
            <a:r>
              <a:rPr sz="4400" b="1" i="0">
                <a:solidFill>
                  <a:srgbClr val="FFFFFF"/>
                </a:solidFill>
                <a:latin typeface="Georgia"/>
              </a:rPr>
              <a:t>Core concepts</a:t>
            </a:r>
          </a:p>
        </p:txBody>
      </p:sp>
      <p:sp>
        <p:nvSpPr>
          <p:cNvPr id="7" name="Rectangle 6"/>
          <p:cNvSpPr/>
          <p:nvPr/>
        </p:nvSpPr>
        <p:spPr>
          <a:xfrm>
            <a:off x="5212080" y="4937760"/>
            <a:ext cx="2743200" cy="32004"/>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AGENDA</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What we'll cover</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2 / 77</a:t>
            </a:r>
          </a:p>
        </p:txBody>
      </p:sp>
      <p:sp>
        <p:nvSpPr>
          <p:cNvPr id="7" name="Rounded Rectangle 6"/>
          <p:cNvSpPr/>
          <p:nvPr/>
        </p:nvSpPr>
        <p:spPr>
          <a:xfrm>
            <a:off x="548640" y="1600200"/>
            <a:ext cx="3429000" cy="2148840"/>
          </a:xfrm>
          <a:prstGeom prst="roundRect">
            <a:avLst>
              <a:gd name="adj" fmla="val 8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548640" y="1600200"/>
            <a:ext cx="82296" cy="214884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Oval 8"/>
          <p:cNvSpPr/>
          <p:nvPr/>
        </p:nvSpPr>
        <p:spPr>
          <a:xfrm>
            <a:off x="777240" y="1801368"/>
            <a:ext cx="502920" cy="438912"/>
          </a:xfrm>
          <a:prstGeom prst="ellipse">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77240" y="1801368"/>
            <a:ext cx="502920" cy="438912"/>
          </a:xfrm>
          <a:prstGeom prst="rect">
            <a:avLst/>
          </a:prstGeom>
          <a:noFill/>
        </p:spPr>
        <p:txBody>
          <a:bodyPr wrap="square" anchor="ctr" tIns="36576" bIns="36576" lIns="54864" rIns="54864">
            <a:spAutoFit/>
          </a:bodyPr>
          <a:lstStyle/>
          <a:p>
            <a:pPr algn="ctr"/>
            <a:r>
              <a:rPr sz="1600" b="1" i="0">
                <a:solidFill>
                  <a:srgbClr val="FFFFFF"/>
                </a:solidFill>
                <a:latin typeface="Georgia"/>
              </a:rPr>
              <a:t>01</a:t>
            </a:r>
          </a:p>
        </p:txBody>
      </p:sp>
      <p:sp>
        <p:nvSpPr>
          <p:cNvPr id="11" name="TextBox 10"/>
          <p:cNvSpPr txBox="1"/>
          <p:nvPr/>
        </p:nvSpPr>
        <p:spPr>
          <a:xfrm>
            <a:off x="1417320" y="1801368"/>
            <a:ext cx="2468880" cy="457200"/>
          </a:xfrm>
          <a:prstGeom prst="rect">
            <a:avLst/>
          </a:prstGeom>
          <a:noFill/>
        </p:spPr>
        <p:txBody>
          <a:bodyPr wrap="square" anchor="ctr" tIns="36576" bIns="36576" lIns="54864" rIns="54864">
            <a:spAutoFit/>
          </a:bodyPr>
          <a:lstStyle/>
          <a:p>
            <a:pPr algn="l"/>
            <a:r>
              <a:rPr sz="1700" b="1" i="0">
                <a:solidFill>
                  <a:srgbClr val="0B1929"/>
                </a:solidFill>
                <a:latin typeface="Georgia"/>
              </a:rPr>
              <a:t>Why trust is broken</a:t>
            </a:r>
          </a:p>
        </p:txBody>
      </p:sp>
      <p:sp>
        <p:nvSpPr>
          <p:cNvPr id="12" name="TextBox 11"/>
          <p:cNvSpPr txBox="1"/>
          <p:nvPr/>
        </p:nvSpPr>
        <p:spPr>
          <a:xfrm>
            <a:off x="777240" y="2423160"/>
            <a:ext cx="3017520" cy="1234440"/>
          </a:xfrm>
          <a:prstGeom prst="rect">
            <a:avLst/>
          </a:prstGeom>
          <a:noFill/>
        </p:spPr>
        <p:txBody>
          <a:bodyPr wrap="square" anchor="t" tIns="36576" bIns="36576" lIns="54864" rIns="54864">
            <a:spAutoFit/>
          </a:bodyPr>
          <a:lstStyle/>
          <a:p>
            <a:pPr algn="l">
              <a:lnSpc>
                <a:spcPct val="120000"/>
              </a:lnSpc>
            </a:pPr>
            <a:r>
              <a:rPr sz="1250" b="0" i="0">
                <a:solidFill>
                  <a:srgbClr val="64748B"/>
                </a:solidFill>
                <a:latin typeface="Calibri"/>
              </a:rPr>
              <a:t>The common failure pattern in credit, reputation, and identity</a:t>
            </a:r>
          </a:p>
        </p:txBody>
      </p:sp>
      <p:sp>
        <p:nvSpPr>
          <p:cNvPr id="13" name="Rounded Rectangle 12"/>
          <p:cNvSpPr/>
          <p:nvPr/>
        </p:nvSpPr>
        <p:spPr>
          <a:xfrm>
            <a:off x="4617720" y="1600200"/>
            <a:ext cx="3429000" cy="2148840"/>
          </a:xfrm>
          <a:prstGeom prst="roundRect">
            <a:avLst>
              <a:gd name="adj" fmla="val 8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4617720" y="1600200"/>
            <a:ext cx="82296" cy="214884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Oval 14"/>
          <p:cNvSpPr/>
          <p:nvPr/>
        </p:nvSpPr>
        <p:spPr>
          <a:xfrm>
            <a:off x="4846320" y="1801368"/>
            <a:ext cx="502920" cy="438912"/>
          </a:xfrm>
          <a:prstGeom prst="ellipse">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4846320" y="1801368"/>
            <a:ext cx="502920" cy="438912"/>
          </a:xfrm>
          <a:prstGeom prst="rect">
            <a:avLst/>
          </a:prstGeom>
          <a:noFill/>
        </p:spPr>
        <p:txBody>
          <a:bodyPr wrap="square" anchor="ctr" tIns="36576" bIns="36576" lIns="54864" rIns="54864">
            <a:spAutoFit/>
          </a:bodyPr>
          <a:lstStyle/>
          <a:p>
            <a:pPr algn="ctr"/>
            <a:r>
              <a:rPr sz="1600" b="1" i="0">
                <a:solidFill>
                  <a:srgbClr val="FFFFFF"/>
                </a:solidFill>
                <a:latin typeface="Georgia"/>
              </a:rPr>
              <a:t>02</a:t>
            </a:r>
          </a:p>
        </p:txBody>
      </p:sp>
      <p:sp>
        <p:nvSpPr>
          <p:cNvPr id="17" name="TextBox 16"/>
          <p:cNvSpPr txBox="1"/>
          <p:nvPr/>
        </p:nvSpPr>
        <p:spPr>
          <a:xfrm>
            <a:off x="5486400" y="1801368"/>
            <a:ext cx="2468880" cy="457200"/>
          </a:xfrm>
          <a:prstGeom prst="rect">
            <a:avLst/>
          </a:prstGeom>
          <a:noFill/>
        </p:spPr>
        <p:txBody>
          <a:bodyPr wrap="square" anchor="ctr" tIns="36576" bIns="36576" lIns="54864" rIns="54864">
            <a:spAutoFit/>
          </a:bodyPr>
          <a:lstStyle/>
          <a:p>
            <a:pPr algn="l"/>
            <a:r>
              <a:rPr sz="1700" b="1" i="0">
                <a:solidFill>
                  <a:srgbClr val="0B1929"/>
                </a:solidFill>
                <a:latin typeface="Georgia"/>
              </a:rPr>
              <a:t>The core insight</a:t>
            </a:r>
          </a:p>
        </p:txBody>
      </p:sp>
      <p:sp>
        <p:nvSpPr>
          <p:cNvPr id="18" name="TextBox 17"/>
          <p:cNvSpPr txBox="1"/>
          <p:nvPr/>
        </p:nvSpPr>
        <p:spPr>
          <a:xfrm>
            <a:off x="4846320" y="2423160"/>
            <a:ext cx="3017520" cy="1234440"/>
          </a:xfrm>
          <a:prstGeom prst="rect">
            <a:avLst/>
          </a:prstGeom>
          <a:noFill/>
        </p:spPr>
        <p:txBody>
          <a:bodyPr wrap="square" anchor="t" tIns="36576" bIns="36576" lIns="54864" rIns="54864">
            <a:spAutoFit/>
          </a:bodyPr>
          <a:lstStyle/>
          <a:p>
            <a:pPr algn="l">
              <a:lnSpc>
                <a:spcPct val="120000"/>
              </a:lnSpc>
            </a:pPr>
            <a:r>
              <a:rPr sz="1250" b="0" i="0">
                <a:solidFill>
                  <a:srgbClr val="64748B"/>
                </a:solidFill>
                <a:latin typeface="Calibri"/>
              </a:rPr>
              <a:t>Relational trust instead of universal scores</a:t>
            </a:r>
          </a:p>
        </p:txBody>
      </p:sp>
      <p:sp>
        <p:nvSpPr>
          <p:cNvPr id="19" name="Rounded Rectangle 18"/>
          <p:cNvSpPr/>
          <p:nvPr/>
        </p:nvSpPr>
        <p:spPr>
          <a:xfrm>
            <a:off x="8686800" y="1600200"/>
            <a:ext cx="3429000" cy="2148840"/>
          </a:xfrm>
          <a:prstGeom prst="roundRect">
            <a:avLst>
              <a:gd name="adj" fmla="val 8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Rectangle 19"/>
          <p:cNvSpPr/>
          <p:nvPr/>
        </p:nvSpPr>
        <p:spPr>
          <a:xfrm>
            <a:off x="8686800" y="1600200"/>
            <a:ext cx="82296" cy="214884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Oval 20"/>
          <p:cNvSpPr/>
          <p:nvPr/>
        </p:nvSpPr>
        <p:spPr>
          <a:xfrm>
            <a:off x="8915400" y="1801368"/>
            <a:ext cx="502920" cy="438912"/>
          </a:xfrm>
          <a:prstGeom prst="ellipse">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8915400" y="1801368"/>
            <a:ext cx="502920" cy="438912"/>
          </a:xfrm>
          <a:prstGeom prst="rect">
            <a:avLst/>
          </a:prstGeom>
          <a:noFill/>
        </p:spPr>
        <p:txBody>
          <a:bodyPr wrap="square" anchor="ctr" tIns="36576" bIns="36576" lIns="54864" rIns="54864">
            <a:spAutoFit/>
          </a:bodyPr>
          <a:lstStyle/>
          <a:p>
            <a:pPr algn="ctr"/>
            <a:r>
              <a:rPr sz="1600" b="1" i="0">
                <a:solidFill>
                  <a:srgbClr val="FFFFFF"/>
                </a:solidFill>
                <a:latin typeface="Georgia"/>
              </a:rPr>
              <a:t>03</a:t>
            </a:r>
          </a:p>
        </p:txBody>
      </p:sp>
      <p:sp>
        <p:nvSpPr>
          <p:cNvPr id="23" name="TextBox 22"/>
          <p:cNvSpPr txBox="1"/>
          <p:nvPr/>
        </p:nvSpPr>
        <p:spPr>
          <a:xfrm>
            <a:off x="9555480" y="1801368"/>
            <a:ext cx="2468880" cy="457200"/>
          </a:xfrm>
          <a:prstGeom prst="rect">
            <a:avLst/>
          </a:prstGeom>
          <a:noFill/>
        </p:spPr>
        <p:txBody>
          <a:bodyPr wrap="square" anchor="ctr" tIns="36576" bIns="36576" lIns="54864" rIns="54864">
            <a:spAutoFit/>
          </a:bodyPr>
          <a:lstStyle/>
          <a:p>
            <a:pPr algn="l"/>
            <a:r>
              <a:rPr sz="1700" b="1" i="0">
                <a:solidFill>
                  <a:srgbClr val="0B1929"/>
                </a:solidFill>
                <a:latin typeface="Georgia"/>
              </a:rPr>
              <a:t>Quidnug concepts</a:t>
            </a:r>
          </a:p>
        </p:txBody>
      </p:sp>
      <p:sp>
        <p:nvSpPr>
          <p:cNvPr id="24" name="TextBox 23"/>
          <p:cNvSpPr txBox="1"/>
          <p:nvPr/>
        </p:nvSpPr>
        <p:spPr>
          <a:xfrm>
            <a:off x="8915400" y="2423160"/>
            <a:ext cx="3017520" cy="1234440"/>
          </a:xfrm>
          <a:prstGeom prst="rect">
            <a:avLst/>
          </a:prstGeom>
          <a:noFill/>
        </p:spPr>
        <p:txBody>
          <a:bodyPr wrap="square" anchor="t" tIns="36576" bIns="36576" lIns="54864" rIns="54864">
            <a:spAutoFit/>
          </a:bodyPr>
          <a:lstStyle/>
          <a:p>
            <a:pPr algn="l">
              <a:lnSpc>
                <a:spcPct val="120000"/>
              </a:lnSpc>
            </a:pPr>
            <a:r>
              <a:rPr sz="1250" b="0" i="0">
                <a:solidFill>
                  <a:srgbClr val="64748B"/>
                </a:solidFill>
                <a:latin typeface="Calibri"/>
              </a:rPr>
              <a:t>Quids, trust edges, domains, proof-of-trust</a:t>
            </a:r>
          </a:p>
        </p:txBody>
      </p:sp>
      <p:sp>
        <p:nvSpPr>
          <p:cNvPr id="25" name="Rounded Rectangle 24"/>
          <p:cNvSpPr/>
          <p:nvPr/>
        </p:nvSpPr>
        <p:spPr>
          <a:xfrm>
            <a:off x="548640" y="4023360"/>
            <a:ext cx="3429000" cy="2148840"/>
          </a:xfrm>
          <a:prstGeom prst="roundRect">
            <a:avLst>
              <a:gd name="adj" fmla="val 8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Rectangle 25"/>
          <p:cNvSpPr/>
          <p:nvPr/>
        </p:nvSpPr>
        <p:spPr>
          <a:xfrm>
            <a:off x="548640" y="4023360"/>
            <a:ext cx="82296" cy="214884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Oval 26"/>
          <p:cNvSpPr/>
          <p:nvPr/>
        </p:nvSpPr>
        <p:spPr>
          <a:xfrm>
            <a:off x="777240" y="4224528"/>
            <a:ext cx="502920" cy="438912"/>
          </a:xfrm>
          <a:prstGeom prst="ellipse">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777240" y="4224528"/>
            <a:ext cx="502920" cy="438912"/>
          </a:xfrm>
          <a:prstGeom prst="rect">
            <a:avLst/>
          </a:prstGeom>
          <a:noFill/>
        </p:spPr>
        <p:txBody>
          <a:bodyPr wrap="square" anchor="ctr" tIns="36576" bIns="36576" lIns="54864" rIns="54864">
            <a:spAutoFit/>
          </a:bodyPr>
          <a:lstStyle/>
          <a:p>
            <a:pPr algn="ctr"/>
            <a:r>
              <a:rPr sz="1600" b="1" i="0">
                <a:solidFill>
                  <a:srgbClr val="FFFFFF"/>
                </a:solidFill>
                <a:latin typeface="Georgia"/>
              </a:rPr>
              <a:t>04</a:t>
            </a:r>
          </a:p>
        </p:txBody>
      </p:sp>
      <p:sp>
        <p:nvSpPr>
          <p:cNvPr id="29" name="TextBox 28"/>
          <p:cNvSpPr txBox="1"/>
          <p:nvPr/>
        </p:nvSpPr>
        <p:spPr>
          <a:xfrm>
            <a:off x="1417320" y="4224528"/>
            <a:ext cx="2468880" cy="457200"/>
          </a:xfrm>
          <a:prstGeom prst="rect">
            <a:avLst/>
          </a:prstGeom>
          <a:noFill/>
        </p:spPr>
        <p:txBody>
          <a:bodyPr wrap="square" anchor="ctr" tIns="36576" bIns="36576" lIns="54864" rIns="54864">
            <a:spAutoFit/>
          </a:bodyPr>
          <a:lstStyle/>
          <a:p>
            <a:pPr algn="l"/>
            <a:r>
              <a:rPr sz="1700" b="1" i="0">
                <a:solidFill>
                  <a:srgbClr val="0B1929"/>
                </a:solidFill>
                <a:latin typeface="Georgia"/>
              </a:rPr>
              <a:t>Technical primitives</a:t>
            </a:r>
          </a:p>
        </p:txBody>
      </p:sp>
      <p:sp>
        <p:nvSpPr>
          <p:cNvPr id="30" name="TextBox 29"/>
          <p:cNvSpPr txBox="1"/>
          <p:nvPr/>
        </p:nvSpPr>
        <p:spPr>
          <a:xfrm>
            <a:off x="777240" y="4846320"/>
            <a:ext cx="3017520" cy="1234440"/>
          </a:xfrm>
          <a:prstGeom prst="rect">
            <a:avLst/>
          </a:prstGeom>
          <a:noFill/>
        </p:spPr>
        <p:txBody>
          <a:bodyPr wrap="square" anchor="t" tIns="36576" bIns="36576" lIns="54864" rIns="54864">
            <a:spAutoFit/>
          </a:bodyPr>
          <a:lstStyle/>
          <a:p>
            <a:pPr algn="l">
              <a:lnSpc>
                <a:spcPct val="120000"/>
              </a:lnSpc>
            </a:pPr>
            <a:r>
              <a:rPr sz="1250" b="0" i="0">
                <a:solidFill>
                  <a:srgbClr val="64748B"/>
                </a:solidFill>
                <a:latin typeface="Calibri"/>
              </a:rPr>
              <a:t>Nonces, anchors, guardians, gossip, bootstrap</a:t>
            </a:r>
          </a:p>
        </p:txBody>
      </p:sp>
      <p:sp>
        <p:nvSpPr>
          <p:cNvPr id="31" name="Rounded Rectangle 30"/>
          <p:cNvSpPr/>
          <p:nvPr/>
        </p:nvSpPr>
        <p:spPr>
          <a:xfrm>
            <a:off x="4617720" y="4023360"/>
            <a:ext cx="3429000" cy="2148840"/>
          </a:xfrm>
          <a:prstGeom prst="roundRect">
            <a:avLst>
              <a:gd name="adj" fmla="val 8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Rectangle 31"/>
          <p:cNvSpPr/>
          <p:nvPr/>
        </p:nvSpPr>
        <p:spPr>
          <a:xfrm>
            <a:off x="4617720" y="4023360"/>
            <a:ext cx="82296" cy="214884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Oval 32"/>
          <p:cNvSpPr/>
          <p:nvPr/>
        </p:nvSpPr>
        <p:spPr>
          <a:xfrm>
            <a:off x="4846320" y="4224528"/>
            <a:ext cx="502920" cy="438912"/>
          </a:xfrm>
          <a:prstGeom prst="ellipse">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4846320" y="4224528"/>
            <a:ext cx="502920" cy="438912"/>
          </a:xfrm>
          <a:prstGeom prst="rect">
            <a:avLst/>
          </a:prstGeom>
          <a:noFill/>
        </p:spPr>
        <p:txBody>
          <a:bodyPr wrap="square" anchor="ctr" tIns="36576" bIns="36576" lIns="54864" rIns="54864">
            <a:spAutoFit/>
          </a:bodyPr>
          <a:lstStyle/>
          <a:p>
            <a:pPr algn="ctr"/>
            <a:r>
              <a:rPr sz="1600" b="1" i="0">
                <a:solidFill>
                  <a:srgbClr val="FFFFFF"/>
                </a:solidFill>
                <a:latin typeface="Georgia"/>
              </a:rPr>
              <a:t>05</a:t>
            </a:r>
          </a:p>
        </p:txBody>
      </p:sp>
      <p:sp>
        <p:nvSpPr>
          <p:cNvPr id="35" name="TextBox 34"/>
          <p:cNvSpPr txBox="1"/>
          <p:nvPr/>
        </p:nvSpPr>
        <p:spPr>
          <a:xfrm>
            <a:off x="5486400" y="4224528"/>
            <a:ext cx="2468880" cy="457200"/>
          </a:xfrm>
          <a:prstGeom prst="rect">
            <a:avLst/>
          </a:prstGeom>
          <a:noFill/>
        </p:spPr>
        <p:txBody>
          <a:bodyPr wrap="square" anchor="ctr" tIns="36576" bIns="36576" lIns="54864" rIns="54864">
            <a:spAutoFit/>
          </a:bodyPr>
          <a:lstStyle/>
          <a:p>
            <a:pPr algn="l"/>
            <a:r>
              <a:rPr sz="1700" b="1" i="0">
                <a:solidFill>
                  <a:srgbClr val="0B1929"/>
                </a:solidFill>
                <a:latin typeface="Georgia"/>
              </a:rPr>
              <a:t>14 use cases</a:t>
            </a:r>
          </a:p>
        </p:txBody>
      </p:sp>
      <p:sp>
        <p:nvSpPr>
          <p:cNvPr id="36" name="TextBox 35"/>
          <p:cNvSpPr txBox="1"/>
          <p:nvPr/>
        </p:nvSpPr>
        <p:spPr>
          <a:xfrm>
            <a:off x="4846320" y="4846320"/>
            <a:ext cx="3017520" cy="1234440"/>
          </a:xfrm>
          <a:prstGeom prst="rect">
            <a:avLst/>
          </a:prstGeom>
          <a:noFill/>
        </p:spPr>
        <p:txBody>
          <a:bodyPr wrap="square" anchor="t" tIns="36576" bIns="36576" lIns="54864" rIns="54864">
            <a:spAutoFit/>
          </a:bodyPr>
          <a:lstStyle/>
          <a:p>
            <a:pPr algn="l">
              <a:lnSpc>
                <a:spcPct val="120000"/>
              </a:lnSpc>
            </a:pPr>
            <a:r>
              <a:rPr sz="1250" b="0" i="0">
                <a:solidFill>
                  <a:srgbClr val="64748B"/>
                </a:solidFill>
                <a:latin typeface="Calibri"/>
              </a:rPr>
              <a:t>FinTech, AI, Elections, Credit, Healthcare…</a:t>
            </a:r>
          </a:p>
        </p:txBody>
      </p:sp>
      <p:sp>
        <p:nvSpPr>
          <p:cNvPr id="37" name="Rounded Rectangle 36"/>
          <p:cNvSpPr/>
          <p:nvPr/>
        </p:nvSpPr>
        <p:spPr>
          <a:xfrm>
            <a:off x="8686800" y="4023360"/>
            <a:ext cx="3429000" cy="2148840"/>
          </a:xfrm>
          <a:prstGeom prst="roundRect">
            <a:avLst>
              <a:gd name="adj" fmla="val 8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Rectangle 37"/>
          <p:cNvSpPr/>
          <p:nvPr/>
        </p:nvSpPr>
        <p:spPr>
          <a:xfrm>
            <a:off x="8686800" y="4023360"/>
            <a:ext cx="82296" cy="214884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9" name="Oval 38"/>
          <p:cNvSpPr/>
          <p:nvPr/>
        </p:nvSpPr>
        <p:spPr>
          <a:xfrm>
            <a:off x="8915400" y="4224528"/>
            <a:ext cx="502920" cy="438912"/>
          </a:xfrm>
          <a:prstGeom prst="ellipse">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0" name="TextBox 39"/>
          <p:cNvSpPr txBox="1"/>
          <p:nvPr/>
        </p:nvSpPr>
        <p:spPr>
          <a:xfrm>
            <a:off x="8915400" y="4224528"/>
            <a:ext cx="502920" cy="438912"/>
          </a:xfrm>
          <a:prstGeom prst="rect">
            <a:avLst/>
          </a:prstGeom>
          <a:noFill/>
        </p:spPr>
        <p:txBody>
          <a:bodyPr wrap="square" anchor="ctr" tIns="36576" bIns="36576" lIns="54864" rIns="54864">
            <a:spAutoFit/>
          </a:bodyPr>
          <a:lstStyle/>
          <a:p>
            <a:pPr algn="ctr"/>
            <a:r>
              <a:rPr sz="1600" b="1" i="0">
                <a:solidFill>
                  <a:srgbClr val="FFFFFF"/>
                </a:solidFill>
                <a:latin typeface="Georgia"/>
              </a:rPr>
              <a:t>06</a:t>
            </a:r>
          </a:p>
        </p:txBody>
      </p:sp>
      <p:sp>
        <p:nvSpPr>
          <p:cNvPr id="41" name="TextBox 40"/>
          <p:cNvSpPr txBox="1"/>
          <p:nvPr/>
        </p:nvSpPr>
        <p:spPr>
          <a:xfrm>
            <a:off x="9555480" y="4224528"/>
            <a:ext cx="2468880" cy="457200"/>
          </a:xfrm>
          <a:prstGeom prst="rect">
            <a:avLst/>
          </a:prstGeom>
          <a:noFill/>
        </p:spPr>
        <p:txBody>
          <a:bodyPr wrap="square" anchor="ctr" tIns="36576" bIns="36576" lIns="54864" rIns="54864">
            <a:spAutoFit/>
          </a:bodyPr>
          <a:lstStyle/>
          <a:p>
            <a:pPr algn="l"/>
            <a:r>
              <a:rPr sz="1700" b="1" i="0">
                <a:solidFill>
                  <a:srgbClr val="0B1929"/>
                </a:solidFill>
                <a:latin typeface="Georgia"/>
              </a:rPr>
              <a:t>Getting started</a:t>
            </a:r>
          </a:p>
        </p:txBody>
      </p:sp>
      <p:sp>
        <p:nvSpPr>
          <p:cNvPr id="42" name="TextBox 41"/>
          <p:cNvSpPr txBox="1"/>
          <p:nvPr/>
        </p:nvSpPr>
        <p:spPr>
          <a:xfrm>
            <a:off x="8915400" y="4846320"/>
            <a:ext cx="3017520" cy="1234440"/>
          </a:xfrm>
          <a:prstGeom prst="rect">
            <a:avLst/>
          </a:prstGeom>
          <a:noFill/>
        </p:spPr>
        <p:txBody>
          <a:bodyPr wrap="square" anchor="t" tIns="36576" bIns="36576" lIns="54864" rIns="54864">
            <a:spAutoFit/>
          </a:bodyPr>
          <a:lstStyle/>
          <a:p>
            <a:pPr algn="l">
              <a:lnSpc>
                <a:spcPct val="120000"/>
              </a:lnSpc>
            </a:pPr>
            <a:r>
              <a:rPr sz="1250" b="0" i="0">
                <a:solidFill>
                  <a:srgbClr val="64748B"/>
                </a:solidFill>
                <a:latin typeface="Calibri"/>
              </a:rPr>
              <a:t>Code, deployment, integration</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YOU ALREADY KNOW THE REST</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Five concepts — that's the whole model</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20 / 77</a:t>
            </a:r>
          </a:p>
        </p:txBody>
      </p:sp>
      <p:sp>
        <p:nvSpPr>
          <p:cNvPr id="7" name="Rounded Rectangle 6"/>
          <p:cNvSpPr/>
          <p:nvPr/>
        </p:nvSpPr>
        <p:spPr>
          <a:xfrm>
            <a:off x="548640" y="1691640"/>
            <a:ext cx="11064240" cy="731520"/>
          </a:xfrm>
          <a:prstGeom prst="roundRect">
            <a:avLst>
              <a:gd name="adj" fmla="val 8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548640" y="1691640"/>
            <a:ext cx="82296" cy="73152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Oval 8"/>
          <p:cNvSpPr/>
          <p:nvPr/>
        </p:nvSpPr>
        <p:spPr>
          <a:xfrm>
            <a:off x="777240" y="1810512"/>
            <a:ext cx="502920" cy="50292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77240" y="1810512"/>
            <a:ext cx="502920" cy="502920"/>
          </a:xfrm>
          <a:prstGeom prst="rect">
            <a:avLst/>
          </a:prstGeom>
          <a:noFill/>
        </p:spPr>
        <p:txBody>
          <a:bodyPr wrap="square" anchor="ctr" tIns="36576" bIns="36576" lIns="54864" rIns="54864">
            <a:spAutoFit/>
          </a:bodyPr>
          <a:lstStyle/>
          <a:p>
            <a:pPr algn="ctr"/>
            <a:r>
              <a:rPr sz="1800" b="1" i="0">
                <a:solidFill>
                  <a:srgbClr val="FFFFFF"/>
                </a:solidFill>
                <a:latin typeface="Georgia"/>
              </a:rPr>
              <a:t>1</a:t>
            </a:r>
          </a:p>
        </p:txBody>
      </p:sp>
      <p:sp>
        <p:nvSpPr>
          <p:cNvPr id="11" name="TextBox 10"/>
          <p:cNvSpPr txBox="1"/>
          <p:nvPr/>
        </p:nvSpPr>
        <p:spPr>
          <a:xfrm>
            <a:off x="1463040" y="1764792"/>
            <a:ext cx="2743200" cy="594360"/>
          </a:xfrm>
          <a:prstGeom prst="rect">
            <a:avLst/>
          </a:prstGeom>
          <a:noFill/>
        </p:spPr>
        <p:txBody>
          <a:bodyPr wrap="square" anchor="ctr" tIns="36576" bIns="36576" lIns="54864" rIns="54864">
            <a:spAutoFit/>
          </a:bodyPr>
          <a:lstStyle/>
          <a:p>
            <a:pPr algn="l"/>
            <a:r>
              <a:rPr sz="2000" b="1" i="0">
                <a:solidFill>
                  <a:srgbClr val="0B1929"/>
                </a:solidFill>
                <a:latin typeface="Georgia"/>
              </a:rPr>
              <a:t>Quids</a:t>
            </a:r>
          </a:p>
        </p:txBody>
      </p:sp>
      <p:sp>
        <p:nvSpPr>
          <p:cNvPr id="12" name="TextBox 11"/>
          <p:cNvSpPr txBox="1"/>
          <p:nvPr/>
        </p:nvSpPr>
        <p:spPr>
          <a:xfrm>
            <a:off x="4389120" y="1764792"/>
            <a:ext cx="7040880" cy="594360"/>
          </a:xfrm>
          <a:prstGeom prst="rect">
            <a:avLst/>
          </a:prstGeom>
          <a:noFill/>
        </p:spPr>
        <p:txBody>
          <a:bodyPr wrap="square" anchor="ctr" tIns="36576" bIns="36576" lIns="54864" rIns="54864">
            <a:spAutoFit/>
          </a:bodyPr>
          <a:lstStyle/>
          <a:p>
            <a:pPr algn="l"/>
            <a:r>
              <a:rPr sz="1400" b="0" i="1">
                <a:solidFill>
                  <a:srgbClr val="64748B"/>
                </a:solidFill>
                <a:latin typeface="Calibri"/>
              </a:rPr>
              <a:t>User-generated cryptographic identities</a:t>
            </a:r>
          </a:p>
        </p:txBody>
      </p:sp>
      <p:sp>
        <p:nvSpPr>
          <p:cNvPr id="13" name="Rounded Rectangle 12"/>
          <p:cNvSpPr/>
          <p:nvPr/>
        </p:nvSpPr>
        <p:spPr>
          <a:xfrm>
            <a:off x="548640" y="2560320"/>
            <a:ext cx="11064240" cy="731520"/>
          </a:xfrm>
          <a:prstGeom prst="roundRect">
            <a:avLst>
              <a:gd name="adj" fmla="val 8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548640" y="2560320"/>
            <a:ext cx="82296" cy="731520"/>
          </a:xfrm>
          <a:prstGeom prst="rect">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Oval 14"/>
          <p:cNvSpPr/>
          <p:nvPr/>
        </p:nvSpPr>
        <p:spPr>
          <a:xfrm>
            <a:off x="777240" y="2679192"/>
            <a:ext cx="502920" cy="502920"/>
          </a:xfrm>
          <a:prstGeom prst="ellipse">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77240" y="2679192"/>
            <a:ext cx="502920" cy="502920"/>
          </a:xfrm>
          <a:prstGeom prst="rect">
            <a:avLst/>
          </a:prstGeom>
          <a:noFill/>
        </p:spPr>
        <p:txBody>
          <a:bodyPr wrap="square" anchor="ctr" tIns="36576" bIns="36576" lIns="54864" rIns="54864">
            <a:spAutoFit/>
          </a:bodyPr>
          <a:lstStyle/>
          <a:p>
            <a:pPr algn="ctr"/>
            <a:r>
              <a:rPr sz="1800" b="1" i="0">
                <a:solidFill>
                  <a:srgbClr val="FFFFFF"/>
                </a:solidFill>
                <a:latin typeface="Georgia"/>
              </a:rPr>
              <a:t>2</a:t>
            </a:r>
          </a:p>
        </p:txBody>
      </p:sp>
      <p:sp>
        <p:nvSpPr>
          <p:cNvPr id="17" name="TextBox 16"/>
          <p:cNvSpPr txBox="1"/>
          <p:nvPr/>
        </p:nvSpPr>
        <p:spPr>
          <a:xfrm>
            <a:off x="1463040" y="2633472"/>
            <a:ext cx="2743200" cy="594360"/>
          </a:xfrm>
          <a:prstGeom prst="rect">
            <a:avLst/>
          </a:prstGeom>
          <a:noFill/>
        </p:spPr>
        <p:txBody>
          <a:bodyPr wrap="square" anchor="ctr" tIns="36576" bIns="36576" lIns="54864" rIns="54864">
            <a:spAutoFit/>
          </a:bodyPr>
          <a:lstStyle/>
          <a:p>
            <a:pPr algn="l"/>
            <a:r>
              <a:rPr sz="2000" b="1" i="0">
                <a:solidFill>
                  <a:srgbClr val="0B1929"/>
                </a:solidFill>
                <a:latin typeface="Georgia"/>
              </a:rPr>
              <a:t>Trust edges</a:t>
            </a:r>
          </a:p>
        </p:txBody>
      </p:sp>
      <p:sp>
        <p:nvSpPr>
          <p:cNvPr id="18" name="TextBox 17"/>
          <p:cNvSpPr txBox="1"/>
          <p:nvPr/>
        </p:nvSpPr>
        <p:spPr>
          <a:xfrm>
            <a:off x="4389120" y="2633472"/>
            <a:ext cx="7040880" cy="594360"/>
          </a:xfrm>
          <a:prstGeom prst="rect">
            <a:avLst/>
          </a:prstGeom>
          <a:noFill/>
        </p:spPr>
        <p:txBody>
          <a:bodyPr wrap="square" anchor="ctr" tIns="36576" bIns="36576" lIns="54864" rIns="54864">
            <a:spAutoFit/>
          </a:bodyPr>
          <a:lstStyle/>
          <a:p>
            <a:pPr algn="l"/>
            <a:r>
              <a:rPr sz="1400" b="0" i="1">
                <a:solidFill>
                  <a:srgbClr val="64748B"/>
                </a:solidFill>
                <a:latin typeface="Calibri"/>
              </a:rPr>
              <a:t>Signed, scoped, time-bounded claims</a:t>
            </a:r>
          </a:p>
        </p:txBody>
      </p:sp>
      <p:sp>
        <p:nvSpPr>
          <p:cNvPr id="19" name="Rounded Rectangle 18"/>
          <p:cNvSpPr/>
          <p:nvPr/>
        </p:nvSpPr>
        <p:spPr>
          <a:xfrm>
            <a:off x="548640" y="3429000"/>
            <a:ext cx="11064240" cy="731520"/>
          </a:xfrm>
          <a:prstGeom prst="roundRect">
            <a:avLst>
              <a:gd name="adj" fmla="val 8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Rectangle 19"/>
          <p:cNvSpPr/>
          <p:nvPr/>
        </p:nvSpPr>
        <p:spPr>
          <a:xfrm>
            <a:off x="548640" y="3429000"/>
            <a:ext cx="82296" cy="731520"/>
          </a:xfrm>
          <a:prstGeom prst="rect">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Oval 20"/>
          <p:cNvSpPr/>
          <p:nvPr/>
        </p:nvSpPr>
        <p:spPr>
          <a:xfrm>
            <a:off x="777240" y="3547872"/>
            <a:ext cx="502920" cy="502920"/>
          </a:xfrm>
          <a:prstGeom prst="ellipse">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777240" y="3547872"/>
            <a:ext cx="502920" cy="502920"/>
          </a:xfrm>
          <a:prstGeom prst="rect">
            <a:avLst/>
          </a:prstGeom>
          <a:noFill/>
        </p:spPr>
        <p:txBody>
          <a:bodyPr wrap="square" anchor="ctr" tIns="36576" bIns="36576" lIns="54864" rIns="54864">
            <a:spAutoFit/>
          </a:bodyPr>
          <a:lstStyle/>
          <a:p>
            <a:pPr algn="ctr"/>
            <a:r>
              <a:rPr sz="1800" b="1" i="0">
                <a:solidFill>
                  <a:srgbClr val="FFFFFF"/>
                </a:solidFill>
                <a:latin typeface="Georgia"/>
              </a:rPr>
              <a:t>3</a:t>
            </a:r>
          </a:p>
        </p:txBody>
      </p:sp>
      <p:sp>
        <p:nvSpPr>
          <p:cNvPr id="23" name="TextBox 22"/>
          <p:cNvSpPr txBox="1"/>
          <p:nvPr/>
        </p:nvSpPr>
        <p:spPr>
          <a:xfrm>
            <a:off x="1463040" y="3502152"/>
            <a:ext cx="2743200" cy="594360"/>
          </a:xfrm>
          <a:prstGeom prst="rect">
            <a:avLst/>
          </a:prstGeom>
          <a:noFill/>
        </p:spPr>
        <p:txBody>
          <a:bodyPr wrap="square" anchor="ctr" tIns="36576" bIns="36576" lIns="54864" rIns="54864">
            <a:spAutoFit/>
          </a:bodyPr>
          <a:lstStyle/>
          <a:p>
            <a:pPr algn="l"/>
            <a:r>
              <a:rPr sz="2000" b="1" i="0">
                <a:solidFill>
                  <a:srgbClr val="0B1929"/>
                </a:solidFill>
                <a:latin typeface="Georgia"/>
              </a:rPr>
              <a:t>Domains</a:t>
            </a:r>
          </a:p>
        </p:txBody>
      </p:sp>
      <p:sp>
        <p:nvSpPr>
          <p:cNvPr id="24" name="TextBox 23"/>
          <p:cNvSpPr txBox="1"/>
          <p:nvPr/>
        </p:nvSpPr>
        <p:spPr>
          <a:xfrm>
            <a:off x="4389120" y="3502152"/>
            <a:ext cx="7040880" cy="594360"/>
          </a:xfrm>
          <a:prstGeom prst="rect">
            <a:avLst/>
          </a:prstGeom>
          <a:noFill/>
        </p:spPr>
        <p:txBody>
          <a:bodyPr wrap="square" anchor="ctr" tIns="36576" bIns="36576" lIns="54864" rIns="54864">
            <a:spAutoFit/>
          </a:bodyPr>
          <a:lstStyle/>
          <a:p>
            <a:pPr algn="l"/>
            <a:r>
              <a:rPr sz="1400" b="0" i="1">
                <a:solidFill>
                  <a:srgbClr val="64748B"/>
                </a:solidFill>
                <a:latin typeface="Calibri"/>
              </a:rPr>
              <a:t>Hierarchical context (like DNS)</a:t>
            </a:r>
          </a:p>
        </p:txBody>
      </p:sp>
      <p:sp>
        <p:nvSpPr>
          <p:cNvPr id="25" name="Rounded Rectangle 24"/>
          <p:cNvSpPr/>
          <p:nvPr/>
        </p:nvSpPr>
        <p:spPr>
          <a:xfrm>
            <a:off x="548640" y="4297679"/>
            <a:ext cx="11064240" cy="731520"/>
          </a:xfrm>
          <a:prstGeom prst="roundRect">
            <a:avLst>
              <a:gd name="adj" fmla="val 8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Rectangle 25"/>
          <p:cNvSpPr/>
          <p:nvPr/>
        </p:nvSpPr>
        <p:spPr>
          <a:xfrm>
            <a:off x="548640" y="4297679"/>
            <a:ext cx="82296" cy="73152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Oval 26"/>
          <p:cNvSpPr/>
          <p:nvPr/>
        </p:nvSpPr>
        <p:spPr>
          <a:xfrm>
            <a:off x="777240" y="4416551"/>
            <a:ext cx="502920" cy="50292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777240" y="4416551"/>
            <a:ext cx="502920" cy="502920"/>
          </a:xfrm>
          <a:prstGeom prst="rect">
            <a:avLst/>
          </a:prstGeom>
          <a:noFill/>
        </p:spPr>
        <p:txBody>
          <a:bodyPr wrap="square" anchor="ctr" tIns="36576" bIns="36576" lIns="54864" rIns="54864">
            <a:spAutoFit/>
          </a:bodyPr>
          <a:lstStyle/>
          <a:p>
            <a:pPr algn="ctr"/>
            <a:r>
              <a:rPr sz="1800" b="1" i="0">
                <a:solidFill>
                  <a:srgbClr val="FFFFFF"/>
                </a:solidFill>
                <a:latin typeface="Georgia"/>
              </a:rPr>
              <a:t>4</a:t>
            </a:r>
          </a:p>
        </p:txBody>
      </p:sp>
      <p:sp>
        <p:nvSpPr>
          <p:cNvPr id="29" name="TextBox 28"/>
          <p:cNvSpPr txBox="1"/>
          <p:nvPr/>
        </p:nvSpPr>
        <p:spPr>
          <a:xfrm>
            <a:off x="1463040" y="4370831"/>
            <a:ext cx="2743200" cy="594360"/>
          </a:xfrm>
          <a:prstGeom prst="rect">
            <a:avLst/>
          </a:prstGeom>
          <a:noFill/>
        </p:spPr>
        <p:txBody>
          <a:bodyPr wrap="square" anchor="ctr" tIns="36576" bIns="36576" lIns="54864" rIns="54864">
            <a:spAutoFit/>
          </a:bodyPr>
          <a:lstStyle/>
          <a:p>
            <a:pPr algn="l"/>
            <a:r>
              <a:rPr sz="2000" b="1" i="0">
                <a:solidFill>
                  <a:srgbClr val="0B1929"/>
                </a:solidFill>
                <a:latin typeface="Georgia"/>
              </a:rPr>
              <a:t>Proof-of-Trust</a:t>
            </a:r>
          </a:p>
        </p:txBody>
      </p:sp>
      <p:sp>
        <p:nvSpPr>
          <p:cNvPr id="30" name="TextBox 29"/>
          <p:cNvSpPr txBox="1"/>
          <p:nvPr/>
        </p:nvSpPr>
        <p:spPr>
          <a:xfrm>
            <a:off x="4389120" y="4370831"/>
            <a:ext cx="7040880" cy="594360"/>
          </a:xfrm>
          <a:prstGeom prst="rect">
            <a:avLst/>
          </a:prstGeom>
          <a:noFill/>
        </p:spPr>
        <p:txBody>
          <a:bodyPr wrap="square" anchor="ctr" tIns="36576" bIns="36576" lIns="54864" rIns="54864">
            <a:spAutoFit/>
          </a:bodyPr>
          <a:lstStyle/>
          <a:p>
            <a:pPr algn="l"/>
            <a:r>
              <a:rPr sz="1400" b="0" i="1">
                <a:solidFill>
                  <a:srgbClr val="64748B"/>
                </a:solidFill>
                <a:latin typeface="Calibri"/>
              </a:rPr>
              <a:t>Per-observer block acceptance</a:t>
            </a:r>
          </a:p>
        </p:txBody>
      </p:sp>
      <p:sp>
        <p:nvSpPr>
          <p:cNvPr id="31" name="Rounded Rectangle 30"/>
          <p:cNvSpPr/>
          <p:nvPr/>
        </p:nvSpPr>
        <p:spPr>
          <a:xfrm>
            <a:off x="548640" y="5166360"/>
            <a:ext cx="11064240" cy="731520"/>
          </a:xfrm>
          <a:prstGeom prst="roundRect">
            <a:avLst>
              <a:gd name="adj" fmla="val 8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Rectangle 31"/>
          <p:cNvSpPr/>
          <p:nvPr/>
        </p:nvSpPr>
        <p:spPr>
          <a:xfrm>
            <a:off x="548640" y="5166360"/>
            <a:ext cx="82296" cy="731520"/>
          </a:xfrm>
          <a:prstGeom prst="rect">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Oval 32"/>
          <p:cNvSpPr/>
          <p:nvPr/>
        </p:nvSpPr>
        <p:spPr>
          <a:xfrm>
            <a:off x="777240" y="5285232"/>
            <a:ext cx="502920" cy="502920"/>
          </a:xfrm>
          <a:prstGeom prst="ellipse">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777240" y="5285232"/>
            <a:ext cx="502920" cy="502920"/>
          </a:xfrm>
          <a:prstGeom prst="rect">
            <a:avLst/>
          </a:prstGeom>
          <a:noFill/>
        </p:spPr>
        <p:txBody>
          <a:bodyPr wrap="square" anchor="ctr" tIns="36576" bIns="36576" lIns="54864" rIns="54864">
            <a:spAutoFit/>
          </a:bodyPr>
          <a:lstStyle/>
          <a:p>
            <a:pPr algn="ctr"/>
            <a:r>
              <a:rPr sz="1800" b="1" i="0">
                <a:solidFill>
                  <a:srgbClr val="FFFFFF"/>
                </a:solidFill>
                <a:latin typeface="Georgia"/>
              </a:rPr>
              <a:t>5</a:t>
            </a:r>
          </a:p>
        </p:txBody>
      </p:sp>
      <p:sp>
        <p:nvSpPr>
          <p:cNvPr id="35" name="TextBox 34"/>
          <p:cNvSpPr txBox="1"/>
          <p:nvPr/>
        </p:nvSpPr>
        <p:spPr>
          <a:xfrm>
            <a:off x="1463040" y="5239512"/>
            <a:ext cx="2743200" cy="594360"/>
          </a:xfrm>
          <a:prstGeom prst="rect">
            <a:avLst/>
          </a:prstGeom>
          <a:noFill/>
        </p:spPr>
        <p:txBody>
          <a:bodyPr wrap="square" anchor="ctr" tIns="36576" bIns="36576" lIns="54864" rIns="54864">
            <a:spAutoFit/>
          </a:bodyPr>
          <a:lstStyle/>
          <a:p>
            <a:pPr algn="l"/>
            <a:r>
              <a:rPr sz="2000" b="1" i="0">
                <a:solidFill>
                  <a:srgbClr val="0B1929"/>
                </a:solidFill>
                <a:latin typeface="Georgia"/>
              </a:rPr>
              <a:t>Transactions</a:t>
            </a:r>
          </a:p>
        </p:txBody>
      </p:sp>
      <p:sp>
        <p:nvSpPr>
          <p:cNvPr id="36" name="TextBox 35"/>
          <p:cNvSpPr txBox="1"/>
          <p:nvPr/>
        </p:nvSpPr>
        <p:spPr>
          <a:xfrm>
            <a:off x="4389120" y="5239512"/>
            <a:ext cx="7040880" cy="594360"/>
          </a:xfrm>
          <a:prstGeom prst="rect">
            <a:avLst/>
          </a:prstGeom>
          <a:noFill/>
        </p:spPr>
        <p:txBody>
          <a:bodyPr wrap="square" anchor="ctr" tIns="36576" bIns="36576" lIns="54864" rIns="54864">
            <a:spAutoFit/>
          </a:bodyPr>
          <a:lstStyle/>
          <a:p>
            <a:pPr algn="l"/>
            <a:r>
              <a:rPr sz="1400" b="0" i="1">
                <a:solidFill>
                  <a:srgbClr val="64748B"/>
                </a:solidFill>
                <a:latin typeface="Calibri"/>
              </a:rPr>
              <a:t>Typed, signed, appended to blocks</a:t>
            </a: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CONCEPT 1</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Quids: cryptographic identities</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21 / 77</a:t>
            </a:r>
          </a:p>
        </p:txBody>
      </p:sp>
      <p:sp>
        <p:nvSpPr>
          <p:cNvPr id="7" name="Rounded Rectangle 6"/>
          <p:cNvSpPr/>
          <p:nvPr/>
        </p:nvSpPr>
        <p:spPr>
          <a:xfrm>
            <a:off x="548640" y="1691640"/>
            <a:ext cx="5486400" cy="457200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77240" y="1828800"/>
            <a:ext cx="5029200" cy="365760"/>
          </a:xfrm>
          <a:prstGeom prst="rect">
            <a:avLst/>
          </a:prstGeom>
          <a:noFill/>
        </p:spPr>
        <p:txBody>
          <a:bodyPr wrap="square" anchor="t" tIns="36576" bIns="36576" lIns="54864" rIns="54864">
            <a:spAutoFit/>
          </a:bodyPr>
          <a:lstStyle/>
          <a:p>
            <a:pPr algn="l"/>
            <a:r>
              <a:rPr sz="1100" b="1" i="0">
                <a:solidFill>
                  <a:srgbClr val="64748B"/>
                </a:solidFill>
                <a:latin typeface="Calibri"/>
              </a:rPr>
              <a:t>ANATOMY OF A QUID</a:t>
            </a:r>
          </a:p>
        </p:txBody>
      </p:sp>
      <p:sp>
        <p:nvSpPr>
          <p:cNvPr id="9" name="TextBox 8"/>
          <p:cNvSpPr txBox="1"/>
          <p:nvPr/>
        </p:nvSpPr>
        <p:spPr>
          <a:xfrm>
            <a:off x="777240" y="2194560"/>
            <a:ext cx="5029200" cy="502920"/>
          </a:xfrm>
          <a:prstGeom prst="rect">
            <a:avLst/>
          </a:prstGeom>
          <a:noFill/>
        </p:spPr>
        <p:txBody>
          <a:bodyPr wrap="square" anchor="t" tIns="36576" bIns="36576" lIns="54864" rIns="54864">
            <a:spAutoFit/>
          </a:bodyPr>
          <a:lstStyle/>
          <a:p>
            <a:pPr algn="l"/>
            <a:r>
              <a:rPr sz="1800" b="1" i="0">
                <a:solidFill>
                  <a:srgbClr val="1E3A5F"/>
                </a:solidFill>
                <a:latin typeface="Consolas"/>
              </a:rPr>
              <a:t>quid-a1b2c3d4e5f67890</a:t>
            </a:r>
          </a:p>
        </p:txBody>
      </p:sp>
      <p:sp>
        <p:nvSpPr>
          <p:cNvPr id="10" name="Rounded Rectangle 9"/>
          <p:cNvSpPr/>
          <p:nvPr/>
        </p:nvSpPr>
        <p:spPr>
          <a:xfrm>
            <a:off x="777240" y="2834640"/>
            <a:ext cx="5029200" cy="3246120"/>
          </a:xfrm>
          <a:prstGeom prst="roundRect">
            <a:avLst>
              <a:gd name="adj" fmla="val 5000"/>
            </a:avLst>
          </a:prstGeom>
          <a:solidFill>
            <a:srgbClr val="FFFFFF"/>
          </a:solidFill>
          <a:ln w="9525">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1005840" y="3017520"/>
            <a:ext cx="137160" cy="41148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1280160" y="3017520"/>
            <a:ext cx="1463040" cy="411480"/>
          </a:xfrm>
          <a:prstGeom prst="rect">
            <a:avLst/>
          </a:prstGeom>
          <a:noFill/>
        </p:spPr>
        <p:txBody>
          <a:bodyPr wrap="square" anchor="ctr" tIns="36576" bIns="36576" lIns="54864" rIns="54864">
            <a:spAutoFit/>
          </a:bodyPr>
          <a:lstStyle/>
          <a:p>
            <a:pPr algn="l"/>
            <a:r>
              <a:rPr sz="1200" b="1" i="0">
                <a:solidFill>
                  <a:srgbClr val="0B1929"/>
                </a:solidFill>
                <a:latin typeface="Calibri"/>
              </a:rPr>
              <a:t>QuidID</a:t>
            </a:r>
          </a:p>
        </p:txBody>
      </p:sp>
      <p:sp>
        <p:nvSpPr>
          <p:cNvPr id="13" name="TextBox 12"/>
          <p:cNvSpPr txBox="1"/>
          <p:nvPr/>
        </p:nvSpPr>
        <p:spPr>
          <a:xfrm>
            <a:off x="2834640" y="3017520"/>
            <a:ext cx="2834640" cy="411480"/>
          </a:xfrm>
          <a:prstGeom prst="rect">
            <a:avLst/>
          </a:prstGeom>
          <a:noFill/>
        </p:spPr>
        <p:txBody>
          <a:bodyPr wrap="square" anchor="ctr" tIns="36576" bIns="36576" lIns="54864" rIns="54864">
            <a:spAutoFit/>
          </a:bodyPr>
          <a:lstStyle/>
          <a:p>
            <a:pPr algn="l"/>
            <a:r>
              <a:rPr sz="1100" b="0" i="0">
                <a:solidFill>
                  <a:srgbClr val="64748B"/>
                </a:solidFill>
                <a:latin typeface="Consolas"/>
              </a:rPr>
              <a:t>sha256(publicKey)[:16]</a:t>
            </a:r>
          </a:p>
        </p:txBody>
      </p:sp>
      <p:sp>
        <p:nvSpPr>
          <p:cNvPr id="14" name="Rectangle 13"/>
          <p:cNvSpPr/>
          <p:nvPr/>
        </p:nvSpPr>
        <p:spPr>
          <a:xfrm>
            <a:off x="1005840" y="3584448"/>
            <a:ext cx="137160" cy="411480"/>
          </a:xfrm>
          <a:prstGeom prst="rect">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1280160" y="3584448"/>
            <a:ext cx="1463040" cy="411480"/>
          </a:xfrm>
          <a:prstGeom prst="rect">
            <a:avLst/>
          </a:prstGeom>
          <a:noFill/>
        </p:spPr>
        <p:txBody>
          <a:bodyPr wrap="square" anchor="ctr" tIns="36576" bIns="36576" lIns="54864" rIns="54864">
            <a:spAutoFit/>
          </a:bodyPr>
          <a:lstStyle/>
          <a:p>
            <a:pPr algn="l"/>
            <a:r>
              <a:rPr sz="1200" b="1" i="0">
                <a:solidFill>
                  <a:srgbClr val="0B1929"/>
                </a:solidFill>
                <a:latin typeface="Calibri"/>
              </a:rPr>
              <a:t>PublicKey</a:t>
            </a:r>
          </a:p>
        </p:txBody>
      </p:sp>
      <p:sp>
        <p:nvSpPr>
          <p:cNvPr id="16" name="TextBox 15"/>
          <p:cNvSpPr txBox="1"/>
          <p:nvPr/>
        </p:nvSpPr>
        <p:spPr>
          <a:xfrm>
            <a:off x="2834640" y="3584448"/>
            <a:ext cx="2834640" cy="411480"/>
          </a:xfrm>
          <a:prstGeom prst="rect">
            <a:avLst/>
          </a:prstGeom>
          <a:noFill/>
        </p:spPr>
        <p:txBody>
          <a:bodyPr wrap="square" anchor="ctr" tIns="36576" bIns="36576" lIns="54864" rIns="54864">
            <a:spAutoFit/>
          </a:bodyPr>
          <a:lstStyle/>
          <a:p>
            <a:pPr algn="l"/>
            <a:r>
              <a:rPr sz="1100" b="0" i="0">
                <a:solidFill>
                  <a:srgbClr val="64748B"/>
                </a:solidFill>
                <a:latin typeface="Consolas"/>
              </a:rPr>
              <a:t>ECDSA P-256 (compressed)</a:t>
            </a:r>
          </a:p>
        </p:txBody>
      </p:sp>
      <p:sp>
        <p:nvSpPr>
          <p:cNvPr id="17" name="Rectangle 16"/>
          <p:cNvSpPr/>
          <p:nvPr/>
        </p:nvSpPr>
        <p:spPr>
          <a:xfrm>
            <a:off x="1005840" y="4151376"/>
            <a:ext cx="137160" cy="411480"/>
          </a:xfrm>
          <a:prstGeom prst="rect">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1280160" y="4151376"/>
            <a:ext cx="1463040" cy="411480"/>
          </a:xfrm>
          <a:prstGeom prst="rect">
            <a:avLst/>
          </a:prstGeom>
          <a:noFill/>
        </p:spPr>
        <p:txBody>
          <a:bodyPr wrap="square" anchor="ctr" tIns="36576" bIns="36576" lIns="54864" rIns="54864">
            <a:spAutoFit/>
          </a:bodyPr>
          <a:lstStyle/>
          <a:p>
            <a:pPr algn="l"/>
            <a:r>
              <a:rPr sz="1200" b="1" i="0">
                <a:solidFill>
                  <a:srgbClr val="0B1929"/>
                </a:solidFill>
                <a:latin typeface="Calibri"/>
              </a:rPr>
              <a:t>Creator</a:t>
            </a:r>
          </a:p>
        </p:txBody>
      </p:sp>
      <p:sp>
        <p:nvSpPr>
          <p:cNvPr id="19" name="TextBox 18"/>
          <p:cNvSpPr txBox="1"/>
          <p:nvPr/>
        </p:nvSpPr>
        <p:spPr>
          <a:xfrm>
            <a:off x="2834640" y="4151376"/>
            <a:ext cx="2834640" cy="411480"/>
          </a:xfrm>
          <a:prstGeom prst="rect">
            <a:avLst/>
          </a:prstGeom>
          <a:noFill/>
        </p:spPr>
        <p:txBody>
          <a:bodyPr wrap="square" anchor="ctr" tIns="36576" bIns="36576" lIns="54864" rIns="54864">
            <a:spAutoFit/>
          </a:bodyPr>
          <a:lstStyle/>
          <a:p>
            <a:pPr algn="l"/>
            <a:r>
              <a:rPr sz="1100" b="0" i="0">
                <a:solidFill>
                  <a:srgbClr val="64748B"/>
                </a:solidFill>
                <a:latin typeface="Consolas"/>
              </a:rPr>
              <a:t>Usually self (BYOQ)</a:t>
            </a:r>
          </a:p>
        </p:txBody>
      </p:sp>
      <p:sp>
        <p:nvSpPr>
          <p:cNvPr id="20" name="Rectangle 19"/>
          <p:cNvSpPr/>
          <p:nvPr/>
        </p:nvSpPr>
        <p:spPr>
          <a:xfrm>
            <a:off x="1005840" y="4718304"/>
            <a:ext cx="137160" cy="41148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1280160" y="4718304"/>
            <a:ext cx="1463040" cy="411480"/>
          </a:xfrm>
          <a:prstGeom prst="rect">
            <a:avLst/>
          </a:prstGeom>
          <a:noFill/>
        </p:spPr>
        <p:txBody>
          <a:bodyPr wrap="square" anchor="ctr" tIns="36576" bIns="36576" lIns="54864" rIns="54864">
            <a:spAutoFit/>
          </a:bodyPr>
          <a:lstStyle/>
          <a:p>
            <a:pPr algn="l"/>
            <a:r>
              <a:rPr sz="1200" b="1" i="0">
                <a:solidFill>
                  <a:srgbClr val="0B1929"/>
                </a:solidFill>
                <a:latin typeface="Calibri"/>
              </a:rPr>
              <a:t>Attributes</a:t>
            </a:r>
          </a:p>
        </p:txBody>
      </p:sp>
      <p:sp>
        <p:nvSpPr>
          <p:cNvPr id="22" name="TextBox 21"/>
          <p:cNvSpPr txBox="1"/>
          <p:nvPr/>
        </p:nvSpPr>
        <p:spPr>
          <a:xfrm>
            <a:off x="2834640" y="4718304"/>
            <a:ext cx="2834640" cy="411480"/>
          </a:xfrm>
          <a:prstGeom prst="rect">
            <a:avLst/>
          </a:prstGeom>
          <a:noFill/>
        </p:spPr>
        <p:txBody>
          <a:bodyPr wrap="square" anchor="ctr" tIns="36576" bIns="36576" lIns="54864" rIns="54864">
            <a:spAutoFit/>
          </a:bodyPr>
          <a:lstStyle/>
          <a:p>
            <a:pPr algn="l"/>
            <a:r>
              <a:rPr sz="1100" b="0" i="0">
                <a:solidFill>
                  <a:srgbClr val="64748B"/>
                </a:solidFill>
                <a:latin typeface="Consolas"/>
              </a:rPr>
              <a:t>Free-form metadata</a:t>
            </a:r>
          </a:p>
        </p:txBody>
      </p:sp>
      <p:sp>
        <p:nvSpPr>
          <p:cNvPr id="23" name="Rectangle 22"/>
          <p:cNvSpPr/>
          <p:nvPr/>
        </p:nvSpPr>
        <p:spPr>
          <a:xfrm>
            <a:off x="1005840" y="5285231"/>
            <a:ext cx="137160" cy="411480"/>
          </a:xfrm>
          <a:prstGeom prst="rect">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1280160" y="5285231"/>
            <a:ext cx="1463040" cy="411480"/>
          </a:xfrm>
          <a:prstGeom prst="rect">
            <a:avLst/>
          </a:prstGeom>
          <a:noFill/>
        </p:spPr>
        <p:txBody>
          <a:bodyPr wrap="square" anchor="ctr" tIns="36576" bIns="36576" lIns="54864" rIns="54864">
            <a:spAutoFit/>
          </a:bodyPr>
          <a:lstStyle/>
          <a:p>
            <a:pPr algn="l"/>
            <a:r>
              <a:rPr sz="1200" b="1" i="0">
                <a:solidFill>
                  <a:srgbClr val="0B1929"/>
                </a:solidFill>
                <a:latin typeface="Calibri"/>
              </a:rPr>
              <a:t>Created</a:t>
            </a:r>
          </a:p>
        </p:txBody>
      </p:sp>
      <p:sp>
        <p:nvSpPr>
          <p:cNvPr id="25" name="TextBox 24"/>
          <p:cNvSpPr txBox="1"/>
          <p:nvPr/>
        </p:nvSpPr>
        <p:spPr>
          <a:xfrm>
            <a:off x="2834640" y="5285231"/>
            <a:ext cx="2834640" cy="411480"/>
          </a:xfrm>
          <a:prstGeom prst="rect">
            <a:avLst/>
          </a:prstGeom>
          <a:noFill/>
        </p:spPr>
        <p:txBody>
          <a:bodyPr wrap="square" anchor="ctr" tIns="36576" bIns="36576" lIns="54864" rIns="54864">
            <a:spAutoFit/>
          </a:bodyPr>
          <a:lstStyle/>
          <a:p>
            <a:pPr algn="l"/>
            <a:r>
              <a:rPr sz="1100" b="0" i="0">
                <a:solidFill>
                  <a:srgbClr val="64748B"/>
                </a:solidFill>
                <a:latin typeface="Consolas"/>
              </a:rPr>
              <a:t>Unix timestamp</a:t>
            </a:r>
          </a:p>
        </p:txBody>
      </p:sp>
      <p:sp>
        <p:nvSpPr>
          <p:cNvPr id="26" name="TextBox 25"/>
          <p:cNvSpPr txBox="1"/>
          <p:nvPr/>
        </p:nvSpPr>
        <p:spPr>
          <a:xfrm>
            <a:off x="6400800" y="1691640"/>
            <a:ext cx="5212080" cy="365760"/>
          </a:xfrm>
          <a:prstGeom prst="rect">
            <a:avLst/>
          </a:prstGeom>
          <a:noFill/>
        </p:spPr>
        <p:txBody>
          <a:bodyPr wrap="square" anchor="t" tIns="36576" bIns="36576" lIns="54864" rIns="54864">
            <a:spAutoFit/>
          </a:bodyPr>
          <a:lstStyle/>
          <a:p>
            <a:pPr algn="l"/>
            <a:r>
              <a:rPr sz="1100" b="1" i="0">
                <a:solidFill>
                  <a:srgbClr val="64748B"/>
                </a:solidFill>
                <a:latin typeface="Calibri"/>
              </a:rPr>
              <a:t>WHAT A QUID CAN REPRESENT</a:t>
            </a:r>
          </a:p>
        </p:txBody>
      </p:sp>
      <p:sp>
        <p:nvSpPr>
          <p:cNvPr id="27" name="Rounded Rectangle 26"/>
          <p:cNvSpPr/>
          <p:nvPr/>
        </p:nvSpPr>
        <p:spPr>
          <a:xfrm>
            <a:off x="6400800" y="2103120"/>
            <a:ext cx="5212080" cy="594360"/>
          </a:xfrm>
          <a:prstGeom prst="roundRect">
            <a:avLst>
              <a:gd name="adj" fmla="val 8000"/>
            </a:avLst>
          </a:prstGeom>
          <a:solidFill>
            <a:srgbClr val="CCFBF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6629400" y="2103120"/>
            <a:ext cx="2103120" cy="594360"/>
          </a:xfrm>
          <a:prstGeom prst="rect">
            <a:avLst/>
          </a:prstGeom>
          <a:noFill/>
        </p:spPr>
        <p:txBody>
          <a:bodyPr wrap="square" anchor="ctr" tIns="36576" bIns="36576" lIns="54864" rIns="54864">
            <a:spAutoFit/>
          </a:bodyPr>
          <a:lstStyle/>
          <a:p>
            <a:pPr algn="l"/>
            <a:r>
              <a:rPr sz="1400" b="1" i="0">
                <a:solidFill>
                  <a:srgbClr val="0B1929"/>
                </a:solidFill>
                <a:latin typeface="Georgia"/>
              </a:rPr>
              <a:t>Person</a:t>
            </a:r>
          </a:p>
        </p:txBody>
      </p:sp>
      <p:sp>
        <p:nvSpPr>
          <p:cNvPr id="29" name="TextBox 28"/>
          <p:cNvSpPr txBox="1"/>
          <p:nvPr/>
        </p:nvSpPr>
        <p:spPr>
          <a:xfrm>
            <a:off x="8321040" y="2103120"/>
            <a:ext cx="3108960" cy="594360"/>
          </a:xfrm>
          <a:prstGeom prst="rect">
            <a:avLst/>
          </a:prstGeom>
          <a:noFill/>
        </p:spPr>
        <p:txBody>
          <a:bodyPr wrap="square" anchor="ctr" tIns="36576" bIns="36576" lIns="54864" rIns="54864">
            <a:spAutoFit/>
          </a:bodyPr>
          <a:lstStyle/>
          <a:p>
            <a:pPr algn="l"/>
            <a:r>
              <a:rPr sz="1200" b="0" i="1">
                <a:solidFill>
                  <a:srgbClr val="64748B"/>
                </a:solidFill>
                <a:latin typeface="Calibri"/>
              </a:rPr>
              <a:t>Alice, voter, patient</a:t>
            </a:r>
          </a:p>
        </p:txBody>
      </p:sp>
      <p:sp>
        <p:nvSpPr>
          <p:cNvPr id="30" name="Rounded Rectangle 29"/>
          <p:cNvSpPr/>
          <p:nvPr/>
        </p:nvSpPr>
        <p:spPr>
          <a:xfrm>
            <a:off x="6400800" y="2788920"/>
            <a:ext cx="5212080" cy="594360"/>
          </a:xfrm>
          <a:prstGeom prst="roundRect">
            <a:avLst>
              <a:gd name="adj" fmla="val 8000"/>
            </a:avLst>
          </a:prstGeom>
          <a:solidFill>
            <a:srgbClr val="CCFBF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6629400" y="2788920"/>
            <a:ext cx="2103120" cy="594360"/>
          </a:xfrm>
          <a:prstGeom prst="rect">
            <a:avLst/>
          </a:prstGeom>
          <a:noFill/>
        </p:spPr>
        <p:txBody>
          <a:bodyPr wrap="square" anchor="ctr" tIns="36576" bIns="36576" lIns="54864" rIns="54864">
            <a:spAutoFit/>
          </a:bodyPr>
          <a:lstStyle/>
          <a:p>
            <a:pPr algn="l"/>
            <a:r>
              <a:rPr sz="1400" b="1" i="0">
                <a:solidFill>
                  <a:srgbClr val="0B1929"/>
                </a:solidFill>
                <a:latin typeface="Georgia"/>
              </a:rPr>
              <a:t>Organization</a:t>
            </a:r>
          </a:p>
        </p:txBody>
      </p:sp>
      <p:sp>
        <p:nvSpPr>
          <p:cNvPr id="32" name="TextBox 31"/>
          <p:cNvSpPr txBox="1"/>
          <p:nvPr/>
        </p:nvSpPr>
        <p:spPr>
          <a:xfrm>
            <a:off x="8321040" y="2788920"/>
            <a:ext cx="3108960" cy="594360"/>
          </a:xfrm>
          <a:prstGeom prst="rect">
            <a:avLst/>
          </a:prstGeom>
          <a:noFill/>
        </p:spPr>
        <p:txBody>
          <a:bodyPr wrap="square" anchor="ctr" tIns="36576" bIns="36576" lIns="54864" rIns="54864">
            <a:spAutoFit/>
          </a:bodyPr>
          <a:lstStyle/>
          <a:p>
            <a:pPr algn="l"/>
            <a:r>
              <a:rPr sz="1200" b="0" i="1">
                <a:solidFill>
                  <a:srgbClr val="64748B"/>
                </a:solidFill>
                <a:latin typeface="Calibri"/>
              </a:rPr>
              <a:t>Bank, university, utility co.</a:t>
            </a:r>
          </a:p>
        </p:txBody>
      </p:sp>
      <p:sp>
        <p:nvSpPr>
          <p:cNvPr id="33" name="Rounded Rectangle 32"/>
          <p:cNvSpPr/>
          <p:nvPr/>
        </p:nvSpPr>
        <p:spPr>
          <a:xfrm>
            <a:off x="6400800" y="3474720"/>
            <a:ext cx="5212080" cy="594360"/>
          </a:xfrm>
          <a:prstGeom prst="roundRect">
            <a:avLst>
              <a:gd name="adj" fmla="val 8000"/>
            </a:avLst>
          </a:prstGeom>
          <a:solidFill>
            <a:srgbClr val="CCFBF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6629400" y="3474720"/>
            <a:ext cx="2103120" cy="594360"/>
          </a:xfrm>
          <a:prstGeom prst="rect">
            <a:avLst/>
          </a:prstGeom>
          <a:noFill/>
        </p:spPr>
        <p:txBody>
          <a:bodyPr wrap="square" anchor="ctr" tIns="36576" bIns="36576" lIns="54864" rIns="54864">
            <a:spAutoFit/>
          </a:bodyPr>
          <a:lstStyle/>
          <a:p>
            <a:pPr algn="l"/>
            <a:r>
              <a:rPr sz="1400" b="1" i="0">
                <a:solidFill>
                  <a:srgbClr val="0B1929"/>
                </a:solidFill>
                <a:latin typeface="Georgia"/>
              </a:rPr>
              <a:t>AI agent</a:t>
            </a:r>
          </a:p>
        </p:txBody>
      </p:sp>
      <p:sp>
        <p:nvSpPr>
          <p:cNvPr id="35" name="TextBox 34"/>
          <p:cNvSpPr txBox="1"/>
          <p:nvPr/>
        </p:nvSpPr>
        <p:spPr>
          <a:xfrm>
            <a:off x="8321040" y="3474720"/>
            <a:ext cx="3108960" cy="594360"/>
          </a:xfrm>
          <a:prstGeom prst="rect">
            <a:avLst/>
          </a:prstGeom>
          <a:noFill/>
        </p:spPr>
        <p:txBody>
          <a:bodyPr wrap="square" anchor="ctr" tIns="36576" bIns="36576" lIns="54864" rIns="54864">
            <a:spAutoFit/>
          </a:bodyPr>
          <a:lstStyle/>
          <a:p>
            <a:pPr algn="l"/>
            <a:r>
              <a:rPr sz="1200" b="0" i="1">
                <a:solidFill>
                  <a:srgbClr val="64748B"/>
                </a:solidFill>
                <a:latin typeface="Calibri"/>
              </a:rPr>
              <a:t>Autonomous agent, inference endpoint</a:t>
            </a:r>
          </a:p>
        </p:txBody>
      </p:sp>
      <p:sp>
        <p:nvSpPr>
          <p:cNvPr id="36" name="Rounded Rectangle 35"/>
          <p:cNvSpPr/>
          <p:nvPr/>
        </p:nvSpPr>
        <p:spPr>
          <a:xfrm>
            <a:off x="6400800" y="4160520"/>
            <a:ext cx="5212080" cy="594360"/>
          </a:xfrm>
          <a:prstGeom prst="roundRect">
            <a:avLst>
              <a:gd name="adj" fmla="val 8000"/>
            </a:avLst>
          </a:prstGeom>
          <a:solidFill>
            <a:srgbClr val="CCFBF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TextBox 36"/>
          <p:cNvSpPr txBox="1"/>
          <p:nvPr/>
        </p:nvSpPr>
        <p:spPr>
          <a:xfrm>
            <a:off x="6629400" y="4160520"/>
            <a:ext cx="2103120" cy="594360"/>
          </a:xfrm>
          <a:prstGeom prst="rect">
            <a:avLst/>
          </a:prstGeom>
          <a:noFill/>
        </p:spPr>
        <p:txBody>
          <a:bodyPr wrap="square" anchor="ctr" tIns="36576" bIns="36576" lIns="54864" rIns="54864">
            <a:spAutoFit/>
          </a:bodyPr>
          <a:lstStyle/>
          <a:p>
            <a:pPr algn="l"/>
            <a:r>
              <a:rPr sz="1400" b="1" i="0">
                <a:solidFill>
                  <a:srgbClr val="0B1929"/>
                </a:solidFill>
                <a:latin typeface="Georgia"/>
              </a:rPr>
              <a:t>Device</a:t>
            </a:r>
          </a:p>
        </p:txBody>
      </p:sp>
      <p:sp>
        <p:nvSpPr>
          <p:cNvPr id="38" name="TextBox 37"/>
          <p:cNvSpPr txBox="1"/>
          <p:nvPr/>
        </p:nvSpPr>
        <p:spPr>
          <a:xfrm>
            <a:off x="8321040" y="4160520"/>
            <a:ext cx="3108960" cy="594360"/>
          </a:xfrm>
          <a:prstGeom prst="rect">
            <a:avLst/>
          </a:prstGeom>
          <a:noFill/>
        </p:spPr>
        <p:txBody>
          <a:bodyPr wrap="square" anchor="ctr" tIns="36576" bIns="36576" lIns="54864" rIns="54864">
            <a:spAutoFit/>
          </a:bodyPr>
          <a:lstStyle/>
          <a:p>
            <a:pPr algn="l"/>
            <a:r>
              <a:rPr sz="1200" b="0" i="1">
                <a:solidFill>
                  <a:srgbClr val="64748B"/>
                </a:solidFill>
                <a:latin typeface="Calibri"/>
              </a:rPr>
              <a:t>Camera, IoT sensor, HSM</a:t>
            </a:r>
          </a:p>
        </p:txBody>
      </p:sp>
      <p:sp>
        <p:nvSpPr>
          <p:cNvPr id="39" name="Rounded Rectangle 38"/>
          <p:cNvSpPr/>
          <p:nvPr/>
        </p:nvSpPr>
        <p:spPr>
          <a:xfrm>
            <a:off x="6400800" y="4846320"/>
            <a:ext cx="5212080" cy="594360"/>
          </a:xfrm>
          <a:prstGeom prst="roundRect">
            <a:avLst>
              <a:gd name="adj" fmla="val 8000"/>
            </a:avLst>
          </a:prstGeom>
          <a:solidFill>
            <a:srgbClr val="CCFBF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0" name="TextBox 39"/>
          <p:cNvSpPr txBox="1"/>
          <p:nvPr/>
        </p:nvSpPr>
        <p:spPr>
          <a:xfrm>
            <a:off x="6629400" y="4846320"/>
            <a:ext cx="2103120" cy="594360"/>
          </a:xfrm>
          <a:prstGeom prst="rect">
            <a:avLst/>
          </a:prstGeom>
          <a:noFill/>
        </p:spPr>
        <p:txBody>
          <a:bodyPr wrap="square" anchor="ctr" tIns="36576" bIns="36576" lIns="54864" rIns="54864">
            <a:spAutoFit/>
          </a:bodyPr>
          <a:lstStyle/>
          <a:p>
            <a:pPr algn="l"/>
            <a:r>
              <a:rPr sz="1400" b="1" i="0">
                <a:solidFill>
                  <a:srgbClr val="0B1929"/>
                </a:solidFill>
                <a:latin typeface="Georgia"/>
              </a:rPr>
              <a:t>Asset</a:t>
            </a:r>
          </a:p>
        </p:txBody>
      </p:sp>
      <p:sp>
        <p:nvSpPr>
          <p:cNvPr id="41" name="TextBox 40"/>
          <p:cNvSpPr txBox="1"/>
          <p:nvPr/>
        </p:nvSpPr>
        <p:spPr>
          <a:xfrm>
            <a:off x="8321040" y="4846320"/>
            <a:ext cx="3108960" cy="594360"/>
          </a:xfrm>
          <a:prstGeom prst="rect">
            <a:avLst/>
          </a:prstGeom>
          <a:noFill/>
        </p:spPr>
        <p:txBody>
          <a:bodyPr wrap="square" anchor="ctr" tIns="36576" bIns="36576" lIns="54864" rIns="54864">
            <a:spAutoFit/>
          </a:bodyPr>
          <a:lstStyle/>
          <a:p>
            <a:pPr algn="l"/>
            <a:r>
              <a:rPr sz="1200" b="0" i="1">
                <a:solidFill>
                  <a:srgbClr val="64748B"/>
                </a:solidFill>
                <a:latin typeface="Calibri"/>
              </a:rPr>
              <a:t>Vehicle, property, model weights</a:t>
            </a:r>
          </a:p>
        </p:txBody>
      </p:sp>
      <p:sp>
        <p:nvSpPr>
          <p:cNvPr id="42" name="Rounded Rectangle 41"/>
          <p:cNvSpPr/>
          <p:nvPr/>
        </p:nvSpPr>
        <p:spPr>
          <a:xfrm>
            <a:off x="6400800" y="5532120"/>
            <a:ext cx="5212080" cy="594360"/>
          </a:xfrm>
          <a:prstGeom prst="roundRect">
            <a:avLst>
              <a:gd name="adj" fmla="val 8000"/>
            </a:avLst>
          </a:prstGeom>
          <a:solidFill>
            <a:srgbClr val="CCFBF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3" name="TextBox 42"/>
          <p:cNvSpPr txBox="1"/>
          <p:nvPr/>
        </p:nvSpPr>
        <p:spPr>
          <a:xfrm>
            <a:off x="6629400" y="5532120"/>
            <a:ext cx="2103120" cy="594360"/>
          </a:xfrm>
          <a:prstGeom prst="rect">
            <a:avLst/>
          </a:prstGeom>
          <a:noFill/>
        </p:spPr>
        <p:txBody>
          <a:bodyPr wrap="square" anchor="ctr" tIns="36576" bIns="36576" lIns="54864" rIns="54864">
            <a:spAutoFit/>
          </a:bodyPr>
          <a:lstStyle/>
          <a:p>
            <a:pPr algn="l"/>
            <a:r>
              <a:rPr sz="1400" b="1" i="0">
                <a:solidFill>
                  <a:srgbClr val="0B1929"/>
                </a:solidFill>
                <a:latin typeface="Georgia"/>
              </a:rPr>
              <a:t>Contract</a:t>
            </a:r>
          </a:p>
        </p:txBody>
      </p:sp>
      <p:sp>
        <p:nvSpPr>
          <p:cNvPr id="44" name="TextBox 43"/>
          <p:cNvSpPr txBox="1"/>
          <p:nvPr/>
        </p:nvSpPr>
        <p:spPr>
          <a:xfrm>
            <a:off x="8321040" y="5532120"/>
            <a:ext cx="3108960" cy="594360"/>
          </a:xfrm>
          <a:prstGeom prst="rect">
            <a:avLst/>
          </a:prstGeom>
          <a:noFill/>
        </p:spPr>
        <p:txBody>
          <a:bodyPr wrap="square" anchor="ctr" tIns="36576" bIns="36576" lIns="54864" rIns="54864">
            <a:spAutoFit/>
          </a:bodyPr>
          <a:lstStyle/>
          <a:p>
            <a:pPr algn="l"/>
            <a:r>
              <a:rPr sz="1200" b="0" i="1">
                <a:solidFill>
                  <a:srgbClr val="64748B"/>
                </a:solidFill>
                <a:latin typeface="Calibri"/>
              </a:rPr>
              <a:t>Agreement, policy, configuration</a:t>
            </a: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CONCEPT 2</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Trust edges: signed claims between quids</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22 / 77</a:t>
            </a:r>
          </a:p>
        </p:txBody>
      </p:sp>
      <p:sp>
        <p:nvSpPr>
          <p:cNvPr id="7" name="Oval 6"/>
          <p:cNvSpPr/>
          <p:nvPr/>
        </p:nvSpPr>
        <p:spPr>
          <a:xfrm>
            <a:off x="731520" y="1691640"/>
            <a:ext cx="1645920" cy="123444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31520" y="1691640"/>
            <a:ext cx="1645920" cy="1234440"/>
          </a:xfrm>
          <a:prstGeom prst="rect">
            <a:avLst/>
          </a:prstGeom>
          <a:noFill/>
        </p:spPr>
        <p:txBody>
          <a:bodyPr wrap="square" anchor="ctr" tIns="36576" bIns="36576" lIns="54864" rIns="54864">
            <a:spAutoFit/>
          </a:bodyPr>
          <a:lstStyle/>
          <a:p>
            <a:pPr algn="ctr"/>
            <a:r>
              <a:rPr sz="1800" b="1" i="0">
                <a:solidFill>
                  <a:srgbClr val="FFFFFF"/>
                </a:solidFill>
                <a:latin typeface="Georgia"/>
              </a:rPr>
              <a:t>Alice</a:t>
            </a:r>
          </a:p>
        </p:txBody>
      </p:sp>
      <p:cxnSp>
        <p:nvCxnSpPr>
          <p:cNvPr id="9" name="Connector 8"/>
          <p:cNvCxnSpPr/>
          <p:nvPr/>
        </p:nvCxnSpPr>
        <p:spPr>
          <a:xfrm>
            <a:off x="2423160" y="2286000"/>
            <a:ext cx="2011680" cy="0"/>
          </a:xfrm>
          <a:prstGeom prst="line">
            <a:avLst/>
          </a:prstGeom>
          <a:ln w="38100">
            <a:solidFill>
              <a:srgbClr val="1E3A5F"/>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10" name="Oval 9"/>
          <p:cNvSpPr/>
          <p:nvPr/>
        </p:nvSpPr>
        <p:spPr>
          <a:xfrm>
            <a:off x="4480560" y="1691640"/>
            <a:ext cx="1645920" cy="1234440"/>
          </a:xfrm>
          <a:prstGeom prst="ellipse">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480560" y="1691640"/>
            <a:ext cx="1645920" cy="1234440"/>
          </a:xfrm>
          <a:prstGeom prst="rect">
            <a:avLst/>
          </a:prstGeom>
          <a:noFill/>
        </p:spPr>
        <p:txBody>
          <a:bodyPr wrap="square" anchor="ctr" tIns="36576" bIns="36576" lIns="54864" rIns="54864">
            <a:spAutoFit/>
          </a:bodyPr>
          <a:lstStyle/>
          <a:p>
            <a:pPr algn="ctr"/>
            <a:r>
              <a:rPr sz="1800" b="1" i="0">
                <a:solidFill>
                  <a:srgbClr val="0B1929"/>
                </a:solidFill>
                <a:latin typeface="Georgia"/>
              </a:rPr>
              <a:t>Bob</a:t>
            </a:r>
          </a:p>
        </p:txBody>
      </p:sp>
      <p:sp>
        <p:nvSpPr>
          <p:cNvPr id="12" name="Rounded Rectangle 11"/>
          <p:cNvSpPr/>
          <p:nvPr/>
        </p:nvSpPr>
        <p:spPr>
          <a:xfrm>
            <a:off x="2880360" y="1463040"/>
            <a:ext cx="1097280" cy="457200"/>
          </a:xfrm>
          <a:prstGeom prst="roundRect">
            <a:avLst>
              <a:gd name="adj" fmla="val 30000"/>
            </a:avLst>
          </a:prstGeom>
          <a:solidFill>
            <a:srgbClr val="0B192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2880360" y="1463040"/>
            <a:ext cx="1097280" cy="457200"/>
          </a:xfrm>
          <a:prstGeom prst="rect">
            <a:avLst/>
          </a:prstGeom>
          <a:noFill/>
        </p:spPr>
        <p:txBody>
          <a:bodyPr wrap="square" anchor="ctr" tIns="36576" bIns="36576" lIns="54864" rIns="54864">
            <a:spAutoFit/>
          </a:bodyPr>
          <a:lstStyle/>
          <a:p>
            <a:pPr algn="ctr"/>
            <a:r>
              <a:rPr sz="1400" b="1" i="0">
                <a:solidFill>
                  <a:srgbClr val="14B8A6"/>
                </a:solidFill>
                <a:latin typeface="Consolas"/>
              </a:rPr>
              <a:t>0.9</a:t>
            </a:r>
          </a:p>
        </p:txBody>
      </p:sp>
      <p:sp>
        <p:nvSpPr>
          <p:cNvPr id="14" name="Rounded Rectangle 13"/>
          <p:cNvSpPr/>
          <p:nvPr/>
        </p:nvSpPr>
        <p:spPr>
          <a:xfrm>
            <a:off x="6583680" y="1691640"/>
            <a:ext cx="5029200" cy="3017520"/>
          </a:xfrm>
          <a:prstGeom prst="roundRect">
            <a:avLst>
              <a:gd name="adj" fmla="val 4000"/>
            </a:avLst>
          </a:prstGeom>
          <a:solidFill>
            <a:srgbClr val="0B192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6766560" y="1828800"/>
            <a:ext cx="4572000" cy="365760"/>
          </a:xfrm>
          <a:prstGeom prst="rect">
            <a:avLst/>
          </a:prstGeom>
          <a:noFill/>
        </p:spPr>
        <p:txBody>
          <a:bodyPr wrap="square" anchor="t" tIns="36576" bIns="36576" lIns="54864" rIns="54864">
            <a:spAutoFit/>
          </a:bodyPr>
          <a:lstStyle/>
          <a:p>
            <a:pPr algn="l"/>
            <a:r>
              <a:rPr sz="1100" b="1" i="0">
                <a:solidFill>
                  <a:srgbClr val="14B8A6"/>
                </a:solidFill>
                <a:latin typeface="Calibri"/>
              </a:rPr>
              <a:t>TRUST EDGE SCHEMA</a:t>
            </a:r>
          </a:p>
        </p:txBody>
      </p:sp>
      <p:sp>
        <p:nvSpPr>
          <p:cNvPr id="16" name="TextBox 15"/>
          <p:cNvSpPr txBox="1"/>
          <p:nvPr/>
        </p:nvSpPr>
        <p:spPr>
          <a:xfrm>
            <a:off x="6766560" y="2240280"/>
            <a:ext cx="1280160" cy="320040"/>
          </a:xfrm>
          <a:prstGeom prst="rect">
            <a:avLst/>
          </a:prstGeom>
          <a:noFill/>
        </p:spPr>
        <p:txBody>
          <a:bodyPr wrap="square" anchor="ctr" tIns="36576" bIns="36576" lIns="54864" rIns="54864">
            <a:spAutoFit/>
          </a:bodyPr>
          <a:lstStyle/>
          <a:p>
            <a:pPr algn="l"/>
            <a:r>
              <a:rPr sz="1100" b="0" i="0">
                <a:solidFill>
                  <a:srgbClr val="E2E8F0"/>
                </a:solidFill>
                <a:latin typeface="Consolas"/>
              </a:rPr>
              <a:t>truster:</a:t>
            </a:r>
          </a:p>
        </p:txBody>
      </p:sp>
      <p:sp>
        <p:nvSpPr>
          <p:cNvPr id="17" name="TextBox 16"/>
          <p:cNvSpPr txBox="1"/>
          <p:nvPr/>
        </p:nvSpPr>
        <p:spPr>
          <a:xfrm>
            <a:off x="7955279" y="2240280"/>
            <a:ext cx="3566160" cy="320040"/>
          </a:xfrm>
          <a:prstGeom prst="rect">
            <a:avLst/>
          </a:prstGeom>
          <a:noFill/>
        </p:spPr>
        <p:txBody>
          <a:bodyPr wrap="square" anchor="ctr" tIns="36576" bIns="36576" lIns="54864" rIns="54864">
            <a:spAutoFit/>
          </a:bodyPr>
          <a:lstStyle/>
          <a:p>
            <a:pPr algn="l"/>
            <a:r>
              <a:rPr sz="1100" b="1" i="0">
                <a:solidFill>
                  <a:srgbClr val="14B8A6"/>
                </a:solidFill>
                <a:latin typeface="Consolas"/>
              </a:rPr>
              <a:t>alice-quid</a:t>
            </a:r>
          </a:p>
        </p:txBody>
      </p:sp>
      <p:sp>
        <p:nvSpPr>
          <p:cNvPr id="18" name="TextBox 17"/>
          <p:cNvSpPr txBox="1"/>
          <p:nvPr/>
        </p:nvSpPr>
        <p:spPr>
          <a:xfrm>
            <a:off x="6766560" y="2587752"/>
            <a:ext cx="1280160" cy="320040"/>
          </a:xfrm>
          <a:prstGeom prst="rect">
            <a:avLst/>
          </a:prstGeom>
          <a:noFill/>
        </p:spPr>
        <p:txBody>
          <a:bodyPr wrap="square" anchor="ctr" tIns="36576" bIns="36576" lIns="54864" rIns="54864">
            <a:spAutoFit/>
          </a:bodyPr>
          <a:lstStyle/>
          <a:p>
            <a:pPr algn="l"/>
            <a:r>
              <a:rPr sz="1100" b="0" i="0">
                <a:solidFill>
                  <a:srgbClr val="E2E8F0"/>
                </a:solidFill>
                <a:latin typeface="Consolas"/>
              </a:rPr>
              <a:t>trustee:</a:t>
            </a:r>
          </a:p>
        </p:txBody>
      </p:sp>
      <p:sp>
        <p:nvSpPr>
          <p:cNvPr id="19" name="TextBox 18"/>
          <p:cNvSpPr txBox="1"/>
          <p:nvPr/>
        </p:nvSpPr>
        <p:spPr>
          <a:xfrm>
            <a:off x="7955279" y="2587752"/>
            <a:ext cx="3566160" cy="320040"/>
          </a:xfrm>
          <a:prstGeom prst="rect">
            <a:avLst/>
          </a:prstGeom>
          <a:noFill/>
        </p:spPr>
        <p:txBody>
          <a:bodyPr wrap="square" anchor="ctr" tIns="36576" bIns="36576" lIns="54864" rIns="54864">
            <a:spAutoFit/>
          </a:bodyPr>
          <a:lstStyle/>
          <a:p>
            <a:pPr algn="l"/>
            <a:r>
              <a:rPr sz="1100" b="1" i="0">
                <a:solidFill>
                  <a:srgbClr val="F59E0B"/>
                </a:solidFill>
                <a:latin typeface="Consolas"/>
              </a:rPr>
              <a:t>bob-quid</a:t>
            </a:r>
          </a:p>
        </p:txBody>
      </p:sp>
      <p:sp>
        <p:nvSpPr>
          <p:cNvPr id="20" name="TextBox 19"/>
          <p:cNvSpPr txBox="1"/>
          <p:nvPr/>
        </p:nvSpPr>
        <p:spPr>
          <a:xfrm>
            <a:off x="6766560" y="2935224"/>
            <a:ext cx="1280160" cy="320040"/>
          </a:xfrm>
          <a:prstGeom prst="rect">
            <a:avLst/>
          </a:prstGeom>
          <a:noFill/>
        </p:spPr>
        <p:txBody>
          <a:bodyPr wrap="square" anchor="ctr" tIns="36576" bIns="36576" lIns="54864" rIns="54864">
            <a:spAutoFit/>
          </a:bodyPr>
          <a:lstStyle/>
          <a:p>
            <a:pPr algn="l"/>
            <a:r>
              <a:rPr sz="1100" b="0" i="0">
                <a:solidFill>
                  <a:srgbClr val="E2E8F0"/>
                </a:solidFill>
                <a:latin typeface="Consolas"/>
              </a:rPr>
              <a:t>trustLevel:</a:t>
            </a:r>
          </a:p>
        </p:txBody>
      </p:sp>
      <p:sp>
        <p:nvSpPr>
          <p:cNvPr id="21" name="TextBox 20"/>
          <p:cNvSpPr txBox="1"/>
          <p:nvPr/>
        </p:nvSpPr>
        <p:spPr>
          <a:xfrm>
            <a:off x="7955279" y="2935224"/>
            <a:ext cx="3566160" cy="320040"/>
          </a:xfrm>
          <a:prstGeom prst="rect">
            <a:avLst/>
          </a:prstGeom>
          <a:noFill/>
        </p:spPr>
        <p:txBody>
          <a:bodyPr wrap="square" anchor="ctr" tIns="36576" bIns="36576" lIns="54864" rIns="54864">
            <a:spAutoFit/>
          </a:bodyPr>
          <a:lstStyle/>
          <a:p>
            <a:pPr algn="l"/>
            <a:r>
              <a:rPr sz="1100" b="1" i="0">
                <a:solidFill>
                  <a:srgbClr val="10B981"/>
                </a:solidFill>
                <a:latin typeface="Consolas"/>
              </a:rPr>
              <a:t>0.9</a:t>
            </a:r>
          </a:p>
        </p:txBody>
      </p:sp>
      <p:sp>
        <p:nvSpPr>
          <p:cNvPr id="22" name="TextBox 21"/>
          <p:cNvSpPr txBox="1"/>
          <p:nvPr/>
        </p:nvSpPr>
        <p:spPr>
          <a:xfrm>
            <a:off x="6766560" y="3282696"/>
            <a:ext cx="1280160" cy="320040"/>
          </a:xfrm>
          <a:prstGeom prst="rect">
            <a:avLst/>
          </a:prstGeom>
          <a:noFill/>
        </p:spPr>
        <p:txBody>
          <a:bodyPr wrap="square" anchor="ctr" tIns="36576" bIns="36576" lIns="54864" rIns="54864">
            <a:spAutoFit/>
          </a:bodyPr>
          <a:lstStyle/>
          <a:p>
            <a:pPr algn="l"/>
            <a:r>
              <a:rPr sz="1100" b="0" i="0">
                <a:solidFill>
                  <a:srgbClr val="E2E8F0"/>
                </a:solidFill>
                <a:latin typeface="Consolas"/>
              </a:rPr>
              <a:t>domain:</a:t>
            </a:r>
          </a:p>
        </p:txBody>
      </p:sp>
      <p:sp>
        <p:nvSpPr>
          <p:cNvPr id="23" name="TextBox 22"/>
          <p:cNvSpPr txBox="1"/>
          <p:nvPr/>
        </p:nvSpPr>
        <p:spPr>
          <a:xfrm>
            <a:off x="7955279" y="3282696"/>
            <a:ext cx="3566160" cy="320040"/>
          </a:xfrm>
          <a:prstGeom prst="rect">
            <a:avLst/>
          </a:prstGeom>
          <a:noFill/>
        </p:spPr>
        <p:txBody>
          <a:bodyPr wrap="square" anchor="ctr" tIns="36576" bIns="36576" lIns="54864" rIns="54864">
            <a:spAutoFit/>
          </a:bodyPr>
          <a:lstStyle/>
          <a:p>
            <a:pPr algn="l"/>
            <a:r>
              <a:rPr sz="1100" b="1" i="0">
                <a:solidFill>
                  <a:srgbClr val="FFFFFF"/>
                </a:solidFill>
                <a:latin typeface="Consolas"/>
              </a:rPr>
              <a:t>contractors.home.services</a:t>
            </a:r>
          </a:p>
        </p:txBody>
      </p:sp>
      <p:sp>
        <p:nvSpPr>
          <p:cNvPr id="24" name="TextBox 23"/>
          <p:cNvSpPr txBox="1"/>
          <p:nvPr/>
        </p:nvSpPr>
        <p:spPr>
          <a:xfrm>
            <a:off x="6766560" y="3630168"/>
            <a:ext cx="1280160" cy="320040"/>
          </a:xfrm>
          <a:prstGeom prst="rect">
            <a:avLst/>
          </a:prstGeom>
          <a:noFill/>
        </p:spPr>
        <p:txBody>
          <a:bodyPr wrap="square" anchor="ctr" tIns="36576" bIns="36576" lIns="54864" rIns="54864">
            <a:spAutoFit/>
          </a:bodyPr>
          <a:lstStyle/>
          <a:p>
            <a:pPr algn="l"/>
            <a:r>
              <a:rPr sz="1100" b="0" i="0">
                <a:solidFill>
                  <a:srgbClr val="E2E8F0"/>
                </a:solidFill>
                <a:latin typeface="Consolas"/>
              </a:rPr>
              <a:t>validUntil:</a:t>
            </a:r>
          </a:p>
        </p:txBody>
      </p:sp>
      <p:sp>
        <p:nvSpPr>
          <p:cNvPr id="25" name="TextBox 24"/>
          <p:cNvSpPr txBox="1"/>
          <p:nvPr/>
        </p:nvSpPr>
        <p:spPr>
          <a:xfrm>
            <a:off x="7955279" y="3630168"/>
            <a:ext cx="3566160" cy="320040"/>
          </a:xfrm>
          <a:prstGeom prst="rect">
            <a:avLst/>
          </a:prstGeom>
          <a:noFill/>
        </p:spPr>
        <p:txBody>
          <a:bodyPr wrap="square" anchor="ctr" tIns="36576" bIns="36576" lIns="54864" rIns="54864">
            <a:spAutoFit/>
          </a:bodyPr>
          <a:lstStyle/>
          <a:p>
            <a:pPr algn="l"/>
            <a:r>
              <a:rPr sz="1100" b="1" i="0">
                <a:solidFill>
                  <a:srgbClr val="FFFFFF"/>
                </a:solidFill>
                <a:latin typeface="Consolas"/>
              </a:rPr>
              <a:t>&lt;now + 2 years&gt;</a:t>
            </a:r>
          </a:p>
        </p:txBody>
      </p:sp>
      <p:sp>
        <p:nvSpPr>
          <p:cNvPr id="26" name="TextBox 25"/>
          <p:cNvSpPr txBox="1"/>
          <p:nvPr/>
        </p:nvSpPr>
        <p:spPr>
          <a:xfrm>
            <a:off x="6766560" y="3977639"/>
            <a:ext cx="1280160" cy="320040"/>
          </a:xfrm>
          <a:prstGeom prst="rect">
            <a:avLst/>
          </a:prstGeom>
          <a:noFill/>
        </p:spPr>
        <p:txBody>
          <a:bodyPr wrap="square" anchor="ctr" tIns="36576" bIns="36576" lIns="54864" rIns="54864">
            <a:spAutoFit/>
          </a:bodyPr>
          <a:lstStyle/>
          <a:p>
            <a:pPr algn="l"/>
            <a:r>
              <a:rPr sz="1100" b="0" i="0">
                <a:solidFill>
                  <a:srgbClr val="E2E8F0"/>
                </a:solidFill>
                <a:latin typeface="Consolas"/>
              </a:rPr>
              <a:t>nonce:</a:t>
            </a:r>
          </a:p>
        </p:txBody>
      </p:sp>
      <p:sp>
        <p:nvSpPr>
          <p:cNvPr id="27" name="TextBox 26"/>
          <p:cNvSpPr txBox="1"/>
          <p:nvPr/>
        </p:nvSpPr>
        <p:spPr>
          <a:xfrm>
            <a:off x="7955279" y="3977639"/>
            <a:ext cx="3566160" cy="320040"/>
          </a:xfrm>
          <a:prstGeom prst="rect">
            <a:avLst/>
          </a:prstGeom>
          <a:noFill/>
        </p:spPr>
        <p:txBody>
          <a:bodyPr wrap="square" anchor="ctr" tIns="36576" bIns="36576" lIns="54864" rIns="54864">
            <a:spAutoFit/>
          </a:bodyPr>
          <a:lstStyle/>
          <a:p>
            <a:pPr algn="l"/>
            <a:r>
              <a:rPr sz="1100" b="1" i="0">
                <a:solidFill>
                  <a:srgbClr val="FFFFFF"/>
                </a:solidFill>
                <a:latin typeface="Consolas"/>
              </a:rPr>
              <a:t>47</a:t>
            </a:r>
          </a:p>
        </p:txBody>
      </p:sp>
      <p:sp>
        <p:nvSpPr>
          <p:cNvPr id="28" name="TextBox 27"/>
          <p:cNvSpPr txBox="1"/>
          <p:nvPr/>
        </p:nvSpPr>
        <p:spPr>
          <a:xfrm>
            <a:off x="6766560" y="4325112"/>
            <a:ext cx="1280160" cy="320040"/>
          </a:xfrm>
          <a:prstGeom prst="rect">
            <a:avLst/>
          </a:prstGeom>
          <a:noFill/>
        </p:spPr>
        <p:txBody>
          <a:bodyPr wrap="square" anchor="ctr" tIns="36576" bIns="36576" lIns="54864" rIns="54864">
            <a:spAutoFit/>
          </a:bodyPr>
          <a:lstStyle/>
          <a:p>
            <a:pPr algn="l"/>
            <a:r>
              <a:rPr sz="1100" b="0" i="0">
                <a:solidFill>
                  <a:srgbClr val="E2E8F0"/>
                </a:solidFill>
                <a:latin typeface="Consolas"/>
              </a:rPr>
              <a:t>signature:</a:t>
            </a:r>
          </a:p>
        </p:txBody>
      </p:sp>
      <p:sp>
        <p:nvSpPr>
          <p:cNvPr id="29" name="TextBox 28"/>
          <p:cNvSpPr txBox="1"/>
          <p:nvPr/>
        </p:nvSpPr>
        <p:spPr>
          <a:xfrm>
            <a:off x="7955279" y="4325112"/>
            <a:ext cx="3566160" cy="320040"/>
          </a:xfrm>
          <a:prstGeom prst="rect">
            <a:avLst/>
          </a:prstGeom>
          <a:noFill/>
        </p:spPr>
        <p:txBody>
          <a:bodyPr wrap="square" anchor="ctr" tIns="36576" bIns="36576" lIns="54864" rIns="54864">
            <a:spAutoFit/>
          </a:bodyPr>
          <a:lstStyle/>
          <a:p>
            <a:pPr algn="l"/>
            <a:r>
              <a:rPr sz="1100" b="1" i="0">
                <a:solidFill>
                  <a:srgbClr val="FFFFFF"/>
                </a:solidFill>
                <a:latin typeface="Consolas"/>
              </a:rPr>
              <a:t>&lt;alice's ECDSA sig&gt;</a:t>
            </a:r>
          </a:p>
        </p:txBody>
      </p:sp>
      <p:sp>
        <p:nvSpPr>
          <p:cNvPr id="30" name="Rounded Rectangle 29"/>
          <p:cNvSpPr/>
          <p:nvPr/>
        </p:nvSpPr>
        <p:spPr>
          <a:xfrm>
            <a:off x="548640" y="4892040"/>
            <a:ext cx="11064240" cy="155448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777240" y="5029200"/>
            <a:ext cx="10607040" cy="365760"/>
          </a:xfrm>
          <a:prstGeom prst="rect">
            <a:avLst/>
          </a:prstGeom>
          <a:noFill/>
        </p:spPr>
        <p:txBody>
          <a:bodyPr wrap="square" anchor="t" tIns="36576" bIns="36576" lIns="54864" rIns="54864">
            <a:spAutoFit/>
          </a:bodyPr>
          <a:lstStyle/>
          <a:p>
            <a:pPr algn="l"/>
            <a:r>
              <a:rPr sz="1100" b="1" i="0">
                <a:solidFill>
                  <a:srgbClr val="64748B"/>
                </a:solidFill>
                <a:latin typeface="Calibri"/>
              </a:rPr>
              <a:t>FIVE PROPERTIES OF EVERY TRUST EDGE</a:t>
            </a:r>
          </a:p>
        </p:txBody>
      </p:sp>
      <p:sp>
        <p:nvSpPr>
          <p:cNvPr id="32" name="Oval 31"/>
          <p:cNvSpPr/>
          <p:nvPr/>
        </p:nvSpPr>
        <p:spPr>
          <a:xfrm>
            <a:off x="777240" y="5394960"/>
            <a:ext cx="365760" cy="36576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1234440" y="5349240"/>
            <a:ext cx="1645920" cy="411480"/>
          </a:xfrm>
          <a:prstGeom prst="rect">
            <a:avLst/>
          </a:prstGeom>
          <a:noFill/>
        </p:spPr>
        <p:txBody>
          <a:bodyPr wrap="square" anchor="ctr" tIns="36576" bIns="36576" lIns="54864" rIns="54864">
            <a:spAutoFit/>
          </a:bodyPr>
          <a:lstStyle/>
          <a:p>
            <a:pPr algn="l"/>
            <a:r>
              <a:rPr sz="1300" b="1" i="0">
                <a:solidFill>
                  <a:srgbClr val="0B1929"/>
                </a:solidFill>
                <a:latin typeface="Georgia"/>
              </a:rPr>
              <a:t>Signed</a:t>
            </a:r>
          </a:p>
        </p:txBody>
      </p:sp>
      <p:sp>
        <p:nvSpPr>
          <p:cNvPr id="34" name="TextBox 33"/>
          <p:cNvSpPr txBox="1"/>
          <p:nvPr/>
        </p:nvSpPr>
        <p:spPr>
          <a:xfrm>
            <a:off x="777240" y="5897880"/>
            <a:ext cx="2103120" cy="411480"/>
          </a:xfrm>
          <a:prstGeom prst="rect">
            <a:avLst/>
          </a:prstGeom>
          <a:noFill/>
        </p:spPr>
        <p:txBody>
          <a:bodyPr wrap="square" anchor="t" tIns="36576" bIns="36576" lIns="54864" rIns="54864">
            <a:spAutoFit/>
          </a:bodyPr>
          <a:lstStyle/>
          <a:p>
            <a:pPr algn="l">
              <a:lnSpc>
                <a:spcPct val="120000"/>
              </a:lnSpc>
            </a:pPr>
            <a:r>
              <a:rPr sz="1100" b="0" i="1">
                <a:solidFill>
                  <a:srgbClr val="64748B"/>
                </a:solidFill>
                <a:latin typeface="Calibri"/>
              </a:rPr>
              <a:t>By truster's key</a:t>
            </a:r>
          </a:p>
        </p:txBody>
      </p:sp>
      <p:sp>
        <p:nvSpPr>
          <p:cNvPr id="35" name="Oval 34"/>
          <p:cNvSpPr/>
          <p:nvPr/>
        </p:nvSpPr>
        <p:spPr>
          <a:xfrm>
            <a:off x="2980944" y="5394960"/>
            <a:ext cx="365760" cy="36576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TextBox 35"/>
          <p:cNvSpPr txBox="1"/>
          <p:nvPr/>
        </p:nvSpPr>
        <p:spPr>
          <a:xfrm>
            <a:off x="3438144" y="5349240"/>
            <a:ext cx="1645920" cy="411480"/>
          </a:xfrm>
          <a:prstGeom prst="rect">
            <a:avLst/>
          </a:prstGeom>
          <a:noFill/>
        </p:spPr>
        <p:txBody>
          <a:bodyPr wrap="square" anchor="ctr" tIns="36576" bIns="36576" lIns="54864" rIns="54864">
            <a:spAutoFit/>
          </a:bodyPr>
          <a:lstStyle/>
          <a:p>
            <a:pPr algn="l"/>
            <a:r>
              <a:rPr sz="1300" b="1" i="0">
                <a:solidFill>
                  <a:srgbClr val="0B1929"/>
                </a:solidFill>
                <a:latin typeface="Georgia"/>
              </a:rPr>
              <a:t>Scoped</a:t>
            </a:r>
          </a:p>
        </p:txBody>
      </p:sp>
      <p:sp>
        <p:nvSpPr>
          <p:cNvPr id="37" name="TextBox 36"/>
          <p:cNvSpPr txBox="1"/>
          <p:nvPr/>
        </p:nvSpPr>
        <p:spPr>
          <a:xfrm>
            <a:off x="2980944" y="5897880"/>
            <a:ext cx="2103120" cy="411480"/>
          </a:xfrm>
          <a:prstGeom prst="rect">
            <a:avLst/>
          </a:prstGeom>
          <a:noFill/>
        </p:spPr>
        <p:txBody>
          <a:bodyPr wrap="square" anchor="t" tIns="36576" bIns="36576" lIns="54864" rIns="54864">
            <a:spAutoFit/>
          </a:bodyPr>
          <a:lstStyle/>
          <a:p>
            <a:pPr algn="l">
              <a:lnSpc>
                <a:spcPct val="120000"/>
              </a:lnSpc>
            </a:pPr>
            <a:r>
              <a:rPr sz="1100" b="0" i="1">
                <a:solidFill>
                  <a:srgbClr val="64748B"/>
                </a:solidFill>
                <a:latin typeface="Calibri"/>
              </a:rPr>
              <a:t>Per-domain</a:t>
            </a:r>
          </a:p>
        </p:txBody>
      </p:sp>
      <p:sp>
        <p:nvSpPr>
          <p:cNvPr id="38" name="Oval 37"/>
          <p:cNvSpPr/>
          <p:nvPr/>
        </p:nvSpPr>
        <p:spPr>
          <a:xfrm>
            <a:off x="5184648" y="5394960"/>
            <a:ext cx="365760" cy="36576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9" name="TextBox 38"/>
          <p:cNvSpPr txBox="1"/>
          <p:nvPr/>
        </p:nvSpPr>
        <p:spPr>
          <a:xfrm>
            <a:off x="5641848" y="5349240"/>
            <a:ext cx="1645920" cy="411480"/>
          </a:xfrm>
          <a:prstGeom prst="rect">
            <a:avLst/>
          </a:prstGeom>
          <a:noFill/>
        </p:spPr>
        <p:txBody>
          <a:bodyPr wrap="square" anchor="ctr" tIns="36576" bIns="36576" lIns="54864" rIns="54864">
            <a:spAutoFit/>
          </a:bodyPr>
          <a:lstStyle/>
          <a:p>
            <a:pPr algn="l"/>
            <a:r>
              <a:rPr sz="1300" b="1" i="0">
                <a:solidFill>
                  <a:srgbClr val="0B1929"/>
                </a:solidFill>
                <a:latin typeface="Georgia"/>
              </a:rPr>
              <a:t>Quantified</a:t>
            </a:r>
          </a:p>
        </p:txBody>
      </p:sp>
      <p:sp>
        <p:nvSpPr>
          <p:cNvPr id="40" name="TextBox 39"/>
          <p:cNvSpPr txBox="1"/>
          <p:nvPr/>
        </p:nvSpPr>
        <p:spPr>
          <a:xfrm>
            <a:off x="5184648" y="5897880"/>
            <a:ext cx="2103120" cy="411480"/>
          </a:xfrm>
          <a:prstGeom prst="rect">
            <a:avLst/>
          </a:prstGeom>
          <a:noFill/>
        </p:spPr>
        <p:txBody>
          <a:bodyPr wrap="square" anchor="t" tIns="36576" bIns="36576" lIns="54864" rIns="54864">
            <a:spAutoFit/>
          </a:bodyPr>
          <a:lstStyle/>
          <a:p>
            <a:pPr algn="l">
              <a:lnSpc>
                <a:spcPct val="120000"/>
              </a:lnSpc>
            </a:pPr>
            <a:r>
              <a:rPr sz="1100" b="0" i="1">
                <a:solidFill>
                  <a:srgbClr val="64748B"/>
                </a:solidFill>
                <a:latin typeface="Calibri"/>
              </a:rPr>
              <a:t>0.0–1.0</a:t>
            </a:r>
          </a:p>
        </p:txBody>
      </p:sp>
      <p:sp>
        <p:nvSpPr>
          <p:cNvPr id="41" name="Oval 40"/>
          <p:cNvSpPr/>
          <p:nvPr/>
        </p:nvSpPr>
        <p:spPr>
          <a:xfrm>
            <a:off x="7388352" y="5394960"/>
            <a:ext cx="365760" cy="36576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2" name="TextBox 41"/>
          <p:cNvSpPr txBox="1"/>
          <p:nvPr/>
        </p:nvSpPr>
        <p:spPr>
          <a:xfrm>
            <a:off x="7845552" y="5349240"/>
            <a:ext cx="1645920" cy="411480"/>
          </a:xfrm>
          <a:prstGeom prst="rect">
            <a:avLst/>
          </a:prstGeom>
          <a:noFill/>
        </p:spPr>
        <p:txBody>
          <a:bodyPr wrap="square" anchor="ctr" tIns="36576" bIns="36576" lIns="54864" rIns="54864">
            <a:spAutoFit/>
          </a:bodyPr>
          <a:lstStyle/>
          <a:p>
            <a:pPr algn="l"/>
            <a:r>
              <a:rPr sz="1300" b="1" i="0">
                <a:solidFill>
                  <a:srgbClr val="0B1929"/>
                </a:solidFill>
                <a:latin typeface="Georgia"/>
              </a:rPr>
              <a:t>Expirable</a:t>
            </a:r>
          </a:p>
        </p:txBody>
      </p:sp>
      <p:sp>
        <p:nvSpPr>
          <p:cNvPr id="43" name="TextBox 42"/>
          <p:cNvSpPr txBox="1"/>
          <p:nvPr/>
        </p:nvSpPr>
        <p:spPr>
          <a:xfrm>
            <a:off x="7388352" y="5897880"/>
            <a:ext cx="2103120" cy="411480"/>
          </a:xfrm>
          <a:prstGeom prst="rect">
            <a:avLst/>
          </a:prstGeom>
          <a:noFill/>
        </p:spPr>
        <p:txBody>
          <a:bodyPr wrap="square" anchor="t" tIns="36576" bIns="36576" lIns="54864" rIns="54864">
            <a:spAutoFit/>
          </a:bodyPr>
          <a:lstStyle/>
          <a:p>
            <a:pPr algn="l">
              <a:lnSpc>
                <a:spcPct val="120000"/>
              </a:lnSpc>
            </a:pPr>
            <a:r>
              <a:rPr sz="1100" b="0" i="1">
                <a:solidFill>
                  <a:srgbClr val="64748B"/>
                </a:solidFill>
                <a:latin typeface="Calibri"/>
              </a:rPr>
              <a:t>validUntil field</a:t>
            </a:r>
          </a:p>
        </p:txBody>
      </p:sp>
      <p:sp>
        <p:nvSpPr>
          <p:cNvPr id="44" name="Oval 43"/>
          <p:cNvSpPr/>
          <p:nvPr/>
        </p:nvSpPr>
        <p:spPr>
          <a:xfrm>
            <a:off x="9592056" y="5394960"/>
            <a:ext cx="365760" cy="36576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5" name="TextBox 44"/>
          <p:cNvSpPr txBox="1"/>
          <p:nvPr/>
        </p:nvSpPr>
        <p:spPr>
          <a:xfrm>
            <a:off x="10049256" y="5349240"/>
            <a:ext cx="1645920" cy="411480"/>
          </a:xfrm>
          <a:prstGeom prst="rect">
            <a:avLst/>
          </a:prstGeom>
          <a:noFill/>
        </p:spPr>
        <p:txBody>
          <a:bodyPr wrap="square" anchor="ctr" tIns="36576" bIns="36576" lIns="54864" rIns="54864">
            <a:spAutoFit/>
          </a:bodyPr>
          <a:lstStyle/>
          <a:p>
            <a:pPr algn="l"/>
            <a:r>
              <a:rPr sz="1300" b="1" i="0">
                <a:solidFill>
                  <a:srgbClr val="0B1929"/>
                </a:solidFill>
                <a:latin typeface="Georgia"/>
              </a:rPr>
              <a:t>Replay-safe</a:t>
            </a:r>
          </a:p>
        </p:txBody>
      </p:sp>
      <p:sp>
        <p:nvSpPr>
          <p:cNvPr id="46" name="TextBox 45"/>
          <p:cNvSpPr txBox="1"/>
          <p:nvPr/>
        </p:nvSpPr>
        <p:spPr>
          <a:xfrm>
            <a:off x="9592056" y="5897880"/>
            <a:ext cx="2103120" cy="411480"/>
          </a:xfrm>
          <a:prstGeom prst="rect">
            <a:avLst/>
          </a:prstGeom>
          <a:noFill/>
        </p:spPr>
        <p:txBody>
          <a:bodyPr wrap="square" anchor="t" tIns="36576" bIns="36576" lIns="54864" rIns="54864">
            <a:spAutoFit/>
          </a:bodyPr>
          <a:lstStyle/>
          <a:p>
            <a:pPr algn="l">
              <a:lnSpc>
                <a:spcPct val="120000"/>
              </a:lnSpc>
            </a:pPr>
            <a:r>
              <a:rPr sz="1100" b="0" i="1">
                <a:solidFill>
                  <a:srgbClr val="64748B"/>
                </a:solidFill>
                <a:latin typeface="Calibri"/>
              </a:rPr>
              <a:t>Monotonic nonce</a:t>
            </a:r>
          </a:p>
        </p:txBody>
      </p:sp>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CONCEPT 2 cont'd</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Transitive trust — how paths compose</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23 / 77</a:t>
            </a:r>
          </a:p>
        </p:txBody>
      </p:sp>
      <p:sp>
        <p:nvSpPr>
          <p:cNvPr id="7" name="Rounded Rectangle 6"/>
          <p:cNvSpPr/>
          <p:nvPr/>
        </p:nvSpPr>
        <p:spPr>
          <a:xfrm>
            <a:off x="548640" y="1645920"/>
            <a:ext cx="11064240" cy="320040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77240" y="1783080"/>
            <a:ext cx="10607040" cy="365760"/>
          </a:xfrm>
          <a:prstGeom prst="rect">
            <a:avLst/>
          </a:prstGeom>
          <a:noFill/>
        </p:spPr>
        <p:txBody>
          <a:bodyPr wrap="square" anchor="t" tIns="36576" bIns="36576" lIns="54864" rIns="54864">
            <a:spAutoFit/>
          </a:bodyPr>
          <a:lstStyle/>
          <a:p>
            <a:pPr algn="l"/>
            <a:r>
              <a:rPr sz="1100" b="1" i="0">
                <a:solidFill>
                  <a:srgbClr val="64748B"/>
                </a:solidFill>
                <a:latin typeface="Calibri"/>
              </a:rPr>
              <a:t>FOUR-NODE PATH: A → B → C → D</a:t>
            </a:r>
          </a:p>
        </p:txBody>
      </p:sp>
      <p:sp>
        <p:nvSpPr>
          <p:cNvPr id="9" name="Oval 8"/>
          <p:cNvSpPr/>
          <p:nvPr/>
        </p:nvSpPr>
        <p:spPr>
          <a:xfrm>
            <a:off x="1097280" y="2743200"/>
            <a:ext cx="1371600" cy="1097280"/>
          </a:xfrm>
          <a:prstGeom prst="ellipse">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1097280" y="2743200"/>
            <a:ext cx="1371600" cy="1097280"/>
          </a:xfrm>
          <a:prstGeom prst="rect">
            <a:avLst/>
          </a:prstGeom>
          <a:noFill/>
        </p:spPr>
        <p:txBody>
          <a:bodyPr wrap="square" anchor="ctr" tIns="36576" bIns="36576" lIns="54864" rIns="54864">
            <a:spAutoFit/>
          </a:bodyPr>
          <a:lstStyle/>
          <a:p>
            <a:pPr algn="ctr"/>
            <a:r>
              <a:rPr sz="2800" b="1" i="0">
                <a:solidFill>
                  <a:srgbClr val="FFFFFF"/>
                </a:solidFill>
                <a:latin typeface="Georgia"/>
              </a:rPr>
              <a:t>A</a:t>
            </a:r>
          </a:p>
        </p:txBody>
      </p:sp>
      <p:sp>
        <p:nvSpPr>
          <p:cNvPr id="11" name="Oval 10"/>
          <p:cNvSpPr/>
          <p:nvPr/>
        </p:nvSpPr>
        <p:spPr>
          <a:xfrm>
            <a:off x="4023360" y="2743200"/>
            <a:ext cx="1371600" cy="109728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4023360" y="2743200"/>
            <a:ext cx="1371600" cy="1097280"/>
          </a:xfrm>
          <a:prstGeom prst="rect">
            <a:avLst/>
          </a:prstGeom>
          <a:noFill/>
        </p:spPr>
        <p:txBody>
          <a:bodyPr wrap="square" anchor="ctr" tIns="36576" bIns="36576" lIns="54864" rIns="54864">
            <a:spAutoFit/>
          </a:bodyPr>
          <a:lstStyle/>
          <a:p>
            <a:pPr algn="ctr"/>
            <a:r>
              <a:rPr sz="2800" b="1" i="0">
                <a:solidFill>
                  <a:srgbClr val="FFFFFF"/>
                </a:solidFill>
                <a:latin typeface="Georgia"/>
              </a:rPr>
              <a:t>B</a:t>
            </a:r>
          </a:p>
        </p:txBody>
      </p:sp>
      <p:sp>
        <p:nvSpPr>
          <p:cNvPr id="13" name="Oval 12"/>
          <p:cNvSpPr/>
          <p:nvPr/>
        </p:nvSpPr>
        <p:spPr>
          <a:xfrm>
            <a:off x="6949440" y="2743200"/>
            <a:ext cx="1371600" cy="109728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6949440" y="2743200"/>
            <a:ext cx="1371600" cy="1097280"/>
          </a:xfrm>
          <a:prstGeom prst="rect">
            <a:avLst/>
          </a:prstGeom>
          <a:noFill/>
        </p:spPr>
        <p:txBody>
          <a:bodyPr wrap="square" anchor="ctr" tIns="36576" bIns="36576" lIns="54864" rIns="54864">
            <a:spAutoFit/>
          </a:bodyPr>
          <a:lstStyle/>
          <a:p>
            <a:pPr algn="ctr"/>
            <a:r>
              <a:rPr sz="2800" b="1" i="0">
                <a:solidFill>
                  <a:srgbClr val="FFFFFF"/>
                </a:solidFill>
                <a:latin typeface="Georgia"/>
              </a:rPr>
              <a:t>C</a:t>
            </a:r>
          </a:p>
        </p:txBody>
      </p:sp>
      <p:sp>
        <p:nvSpPr>
          <p:cNvPr id="15" name="Oval 14"/>
          <p:cNvSpPr/>
          <p:nvPr/>
        </p:nvSpPr>
        <p:spPr>
          <a:xfrm>
            <a:off x="9875520" y="2743200"/>
            <a:ext cx="1371600" cy="1097280"/>
          </a:xfrm>
          <a:prstGeom prst="ellipse">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9875520" y="2743200"/>
            <a:ext cx="1371600" cy="1097280"/>
          </a:xfrm>
          <a:prstGeom prst="rect">
            <a:avLst/>
          </a:prstGeom>
          <a:noFill/>
        </p:spPr>
        <p:txBody>
          <a:bodyPr wrap="square" anchor="ctr" tIns="36576" bIns="36576" lIns="54864" rIns="54864">
            <a:spAutoFit/>
          </a:bodyPr>
          <a:lstStyle/>
          <a:p>
            <a:pPr algn="ctr"/>
            <a:r>
              <a:rPr sz="2800" b="1" i="0">
                <a:solidFill>
                  <a:srgbClr val="0B1929"/>
                </a:solidFill>
                <a:latin typeface="Georgia"/>
              </a:rPr>
              <a:t>D</a:t>
            </a:r>
          </a:p>
        </p:txBody>
      </p:sp>
      <p:cxnSp>
        <p:nvCxnSpPr>
          <p:cNvPr id="17" name="Connector 16"/>
          <p:cNvCxnSpPr/>
          <p:nvPr/>
        </p:nvCxnSpPr>
        <p:spPr>
          <a:xfrm>
            <a:off x="2468880" y="3291840"/>
            <a:ext cx="1554480" cy="0"/>
          </a:xfrm>
          <a:prstGeom prst="line">
            <a:avLst/>
          </a:prstGeom>
          <a:ln w="2540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18" name="Rounded Rectangle 17"/>
          <p:cNvSpPr/>
          <p:nvPr/>
        </p:nvSpPr>
        <p:spPr>
          <a:xfrm>
            <a:off x="2743200" y="3886200"/>
            <a:ext cx="731520" cy="411480"/>
          </a:xfrm>
          <a:prstGeom prst="roundRect">
            <a:avLst>
              <a:gd name="adj" fmla="val 25000"/>
            </a:avLst>
          </a:prstGeom>
          <a:solidFill>
            <a:srgbClr val="0B192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2743200" y="3886200"/>
            <a:ext cx="731520" cy="411480"/>
          </a:xfrm>
          <a:prstGeom prst="rect">
            <a:avLst/>
          </a:prstGeom>
          <a:noFill/>
        </p:spPr>
        <p:txBody>
          <a:bodyPr wrap="square" anchor="ctr" tIns="36576" bIns="36576" lIns="54864" rIns="54864">
            <a:spAutoFit/>
          </a:bodyPr>
          <a:lstStyle/>
          <a:p>
            <a:pPr algn="ctr"/>
            <a:r>
              <a:rPr sz="1300" b="1" i="0">
                <a:solidFill>
                  <a:srgbClr val="14B8A6"/>
                </a:solidFill>
                <a:latin typeface="Consolas"/>
              </a:rPr>
              <a:t>0.9</a:t>
            </a:r>
          </a:p>
        </p:txBody>
      </p:sp>
      <p:cxnSp>
        <p:nvCxnSpPr>
          <p:cNvPr id="20" name="Connector 19"/>
          <p:cNvCxnSpPr/>
          <p:nvPr/>
        </p:nvCxnSpPr>
        <p:spPr>
          <a:xfrm>
            <a:off x="5394960" y="3291840"/>
            <a:ext cx="1554480" cy="0"/>
          </a:xfrm>
          <a:prstGeom prst="line">
            <a:avLst/>
          </a:prstGeom>
          <a:ln w="2540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21" name="Rounded Rectangle 20"/>
          <p:cNvSpPr/>
          <p:nvPr/>
        </p:nvSpPr>
        <p:spPr>
          <a:xfrm>
            <a:off x="5669280" y="3886200"/>
            <a:ext cx="731520" cy="411480"/>
          </a:xfrm>
          <a:prstGeom prst="roundRect">
            <a:avLst>
              <a:gd name="adj" fmla="val 25000"/>
            </a:avLst>
          </a:prstGeom>
          <a:solidFill>
            <a:srgbClr val="0B192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5669280" y="3886200"/>
            <a:ext cx="731520" cy="411480"/>
          </a:xfrm>
          <a:prstGeom prst="rect">
            <a:avLst/>
          </a:prstGeom>
          <a:noFill/>
        </p:spPr>
        <p:txBody>
          <a:bodyPr wrap="square" anchor="ctr" tIns="36576" bIns="36576" lIns="54864" rIns="54864">
            <a:spAutoFit/>
          </a:bodyPr>
          <a:lstStyle/>
          <a:p>
            <a:pPr algn="ctr"/>
            <a:r>
              <a:rPr sz="1300" b="1" i="0">
                <a:solidFill>
                  <a:srgbClr val="14B8A6"/>
                </a:solidFill>
                <a:latin typeface="Consolas"/>
              </a:rPr>
              <a:t>0.8</a:t>
            </a:r>
          </a:p>
        </p:txBody>
      </p:sp>
      <p:cxnSp>
        <p:nvCxnSpPr>
          <p:cNvPr id="23" name="Connector 22"/>
          <p:cNvCxnSpPr/>
          <p:nvPr/>
        </p:nvCxnSpPr>
        <p:spPr>
          <a:xfrm>
            <a:off x="8321040" y="3291840"/>
            <a:ext cx="1554480" cy="0"/>
          </a:xfrm>
          <a:prstGeom prst="line">
            <a:avLst/>
          </a:prstGeom>
          <a:ln w="2540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24" name="Rounded Rectangle 23"/>
          <p:cNvSpPr/>
          <p:nvPr/>
        </p:nvSpPr>
        <p:spPr>
          <a:xfrm>
            <a:off x="8595360" y="3886200"/>
            <a:ext cx="731520" cy="411480"/>
          </a:xfrm>
          <a:prstGeom prst="roundRect">
            <a:avLst>
              <a:gd name="adj" fmla="val 25000"/>
            </a:avLst>
          </a:prstGeom>
          <a:solidFill>
            <a:srgbClr val="0B192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8595360" y="3886200"/>
            <a:ext cx="731520" cy="411480"/>
          </a:xfrm>
          <a:prstGeom prst="rect">
            <a:avLst/>
          </a:prstGeom>
          <a:noFill/>
        </p:spPr>
        <p:txBody>
          <a:bodyPr wrap="square" anchor="ctr" tIns="36576" bIns="36576" lIns="54864" rIns="54864">
            <a:spAutoFit/>
          </a:bodyPr>
          <a:lstStyle/>
          <a:p>
            <a:pPr algn="ctr"/>
            <a:r>
              <a:rPr sz="1300" b="1" i="0">
                <a:solidFill>
                  <a:srgbClr val="14B8A6"/>
                </a:solidFill>
                <a:latin typeface="Consolas"/>
              </a:rPr>
              <a:t>0.7</a:t>
            </a:r>
          </a:p>
        </p:txBody>
      </p:sp>
      <p:sp>
        <p:nvSpPr>
          <p:cNvPr id="26" name="TextBox 25"/>
          <p:cNvSpPr txBox="1"/>
          <p:nvPr/>
        </p:nvSpPr>
        <p:spPr>
          <a:xfrm>
            <a:off x="777240" y="4434840"/>
            <a:ext cx="10607040" cy="365760"/>
          </a:xfrm>
          <a:prstGeom prst="rect">
            <a:avLst/>
          </a:prstGeom>
          <a:noFill/>
        </p:spPr>
        <p:txBody>
          <a:bodyPr wrap="square" anchor="t" tIns="36576" bIns="36576" lIns="54864" rIns="54864">
            <a:spAutoFit/>
          </a:bodyPr>
          <a:lstStyle/>
          <a:p>
            <a:pPr algn="ctr"/>
            <a:r>
              <a:rPr sz="2200" b="1" i="0">
                <a:solidFill>
                  <a:srgbClr val="0B1929"/>
                </a:solidFill>
                <a:latin typeface="Consolas"/>
              </a:rPr>
              <a:t>trust(A → D) =  0.9  ×  0.8  ×  0.7  =  0.504</a:t>
            </a:r>
          </a:p>
        </p:txBody>
      </p:sp>
      <p:sp>
        <p:nvSpPr>
          <p:cNvPr id="27" name="Rounded Rectangle 26"/>
          <p:cNvSpPr/>
          <p:nvPr/>
        </p:nvSpPr>
        <p:spPr>
          <a:xfrm>
            <a:off x="548640" y="4937760"/>
            <a:ext cx="5486400" cy="1417320"/>
          </a:xfrm>
          <a:prstGeom prst="roundRect">
            <a:avLst>
              <a:gd name="adj" fmla="val 5000"/>
            </a:avLst>
          </a:prstGeom>
          <a:solidFill>
            <a:srgbClr val="CCFBF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777240" y="5074920"/>
            <a:ext cx="5029200" cy="365760"/>
          </a:xfrm>
          <a:prstGeom prst="rect">
            <a:avLst/>
          </a:prstGeom>
          <a:noFill/>
        </p:spPr>
        <p:txBody>
          <a:bodyPr wrap="square" anchor="t" tIns="36576" bIns="36576" lIns="54864" rIns="54864">
            <a:spAutoFit/>
          </a:bodyPr>
          <a:lstStyle/>
          <a:p>
            <a:pPr algn="l"/>
            <a:r>
              <a:rPr sz="1100" b="1" i="0">
                <a:solidFill>
                  <a:srgbClr val="0B1929"/>
                </a:solidFill>
                <a:latin typeface="Calibri"/>
              </a:rPr>
              <a:t>WHY MULTIPLY?</a:t>
            </a:r>
          </a:p>
        </p:txBody>
      </p:sp>
      <p:sp>
        <p:nvSpPr>
          <p:cNvPr id="29" name="TextBox 28"/>
          <p:cNvSpPr txBox="1"/>
          <p:nvPr/>
        </p:nvSpPr>
        <p:spPr>
          <a:xfrm>
            <a:off x="777240" y="5394960"/>
            <a:ext cx="5029200" cy="914400"/>
          </a:xfrm>
          <a:prstGeom prst="rect">
            <a:avLst/>
          </a:prstGeom>
          <a:noFill/>
        </p:spPr>
        <p:txBody>
          <a:bodyPr wrap="square" anchor="t" tIns="36576" bIns="36576" lIns="54864" rIns="54864">
            <a:spAutoFit/>
          </a:bodyPr>
          <a:lstStyle/>
          <a:p>
            <a:pPr algn="l">
              <a:lnSpc>
                <a:spcPct val="130000"/>
              </a:lnSpc>
            </a:pPr>
            <a:r>
              <a:rPr sz="1200" b="0" i="0">
                <a:solidFill>
                  <a:srgbClr val="0B1929"/>
                </a:solidFill>
                <a:latin typeface="Calibri"/>
              </a:rPr>
              <a:t>Each hop compounds uncertainty. A 90% confidence in B, times B's 80% confidence in C, can't produce more than 72%. It's a monotonically decaying AND.</a:t>
            </a:r>
          </a:p>
        </p:txBody>
      </p:sp>
      <p:sp>
        <p:nvSpPr>
          <p:cNvPr id="30" name="Rounded Rectangle 29"/>
          <p:cNvSpPr/>
          <p:nvPr/>
        </p:nvSpPr>
        <p:spPr>
          <a:xfrm>
            <a:off x="6217920" y="4937760"/>
            <a:ext cx="5394960" cy="1417320"/>
          </a:xfrm>
          <a:prstGeom prst="roundRect">
            <a:avLst>
              <a:gd name="adj" fmla="val 5000"/>
            </a:avLst>
          </a:prstGeom>
          <a:solidFill>
            <a:srgbClr val="FEF3C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6400800" y="5074920"/>
            <a:ext cx="5029200" cy="365760"/>
          </a:xfrm>
          <a:prstGeom prst="rect">
            <a:avLst/>
          </a:prstGeom>
          <a:noFill/>
        </p:spPr>
        <p:txBody>
          <a:bodyPr wrap="square" anchor="t" tIns="36576" bIns="36576" lIns="54864" rIns="54864">
            <a:spAutoFit/>
          </a:bodyPr>
          <a:lstStyle/>
          <a:p>
            <a:pPr algn="l"/>
            <a:r>
              <a:rPr sz="1100" b="1" i="0">
                <a:solidFill>
                  <a:srgbClr val="0B1929"/>
                </a:solidFill>
                <a:latin typeface="Calibri"/>
              </a:rPr>
              <a:t>DEPTH LIMIT</a:t>
            </a:r>
          </a:p>
        </p:txBody>
      </p:sp>
      <p:sp>
        <p:nvSpPr>
          <p:cNvPr id="32" name="TextBox 31"/>
          <p:cNvSpPr txBox="1"/>
          <p:nvPr/>
        </p:nvSpPr>
        <p:spPr>
          <a:xfrm>
            <a:off x="6400800" y="5394960"/>
            <a:ext cx="5029200" cy="914400"/>
          </a:xfrm>
          <a:prstGeom prst="rect">
            <a:avLst/>
          </a:prstGeom>
          <a:noFill/>
        </p:spPr>
        <p:txBody>
          <a:bodyPr wrap="square" anchor="t" tIns="36576" bIns="36576" lIns="54864" rIns="54864">
            <a:spAutoFit/>
          </a:bodyPr>
          <a:lstStyle/>
          <a:p>
            <a:pPr algn="l">
              <a:lnSpc>
                <a:spcPct val="130000"/>
              </a:lnSpc>
            </a:pPr>
            <a:r>
              <a:rPr sz="1200" b="0" i="0">
                <a:solidFill>
                  <a:srgbClr val="0B1929"/>
                </a:solidFill>
                <a:latin typeface="Calibri"/>
              </a:rPr>
              <a:t>Default max depth: 5 hops. After 5-hop decay at realistic trust values, remaining trust is negligible (&lt;0.5^5 = 0.03125).</a:t>
            </a:r>
          </a:p>
        </p:txBody>
      </p:sp>
    </p:spTree>
  </p:cSld>
  <p:clrMapOvr>
    <a:masterClrMapping/>
  </p:clrMapOvr>
</p:sld>
</file>

<file path=ppt/slides/slide24.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CONCEPT 2 cont'd</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Multiple paths — take the MAX</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24 / 77</a:t>
            </a:r>
          </a:p>
        </p:txBody>
      </p:sp>
      <p:sp>
        <p:nvSpPr>
          <p:cNvPr id="7" name="Rounded Rectangle 6"/>
          <p:cNvSpPr/>
          <p:nvPr/>
        </p:nvSpPr>
        <p:spPr>
          <a:xfrm>
            <a:off x="548640" y="1691640"/>
            <a:ext cx="11064240" cy="457200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Oval 7"/>
          <p:cNvSpPr/>
          <p:nvPr/>
        </p:nvSpPr>
        <p:spPr>
          <a:xfrm>
            <a:off x="914400" y="3566160"/>
            <a:ext cx="1097280" cy="914400"/>
          </a:xfrm>
          <a:prstGeom prst="ellipse">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914400" y="3566160"/>
            <a:ext cx="1097280" cy="914400"/>
          </a:xfrm>
          <a:prstGeom prst="rect">
            <a:avLst/>
          </a:prstGeom>
          <a:noFill/>
        </p:spPr>
        <p:txBody>
          <a:bodyPr wrap="square" anchor="ctr" tIns="36576" bIns="36576" lIns="54864" rIns="54864">
            <a:spAutoFit/>
          </a:bodyPr>
          <a:lstStyle/>
          <a:p>
            <a:pPr algn="ctr"/>
            <a:r>
              <a:rPr sz="2600" b="1" i="0">
                <a:solidFill>
                  <a:srgbClr val="FFFFFF"/>
                </a:solidFill>
                <a:latin typeface="Georgia"/>
              </a:rPr>
              <a:t>A</a:t>
            </a:r>
          </a:p>
        </p:txBody>
      </p:sp>
      <p:sp>
        <p:nvSpPr>
          <p:cNvPr id="10" name="Oval 9"/>
          <p:cNvSpPr/>
          <p:nvPr/>
        </p:nvSpPr>
        <p:spPr>
          <a:xfrm>
            <a:off x="10241280" y="3566160"/>
            <a:ext cx="1097280" cy="914400"/>
          </a:xfrm>
          <a:prstGeom prst="ellipse">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10241280" y="3566160"/>
            <a:ext cx="1097280" cy="914400"/>
          </a:xfrm>
          <a:prstGeom prst="rect">
            <a:avLst/>
          </a:prstGeom>
          <a:noFill/>
        </p:spPr>
        <p:txBody>
          <a:bodyPr wrap="square" anchor="ctr" tIns="36576" bIns="36576" lIns="54864" rIns="54864">
            <a:spAutoFit/>
          </a:bodyPr>
          <a:lstStyle/>
          <a:p>
            <a:pPr algn="ctr"/>
            <a:r>
              <a:rPr sz="2600" b="1" i="0">
                <a:solidFill>
                  <a:srgbClr val="0B1929"/>
                </a:solidFill>
                <a:latin typeface="Georgia"/>
              </a:rPr>
              <a:t>D</a:t>
            </a:r>
          </a:p>
        </p:txBody>
      </p:sp>
      <p:sp>
        <p:nvSpPr>
          <p:cNvPr id="12" name="Oval 11"/>
          <p:cNvSpPr/>
          <p:nvPr/>
        </p:nvSpPr>
        <p:spPr>
          <a:xfrm>
            <a:off x="5486400" y="2011680"/>
            <a:ext cx="914400" cy="77724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5486400" y="2011680"/>
            <a:ext cx="914400" cy="777240"/>
          </a:xfrm>
          <a:prstGeom prst="rect">
            <a:avLst/>
          </a:prstGeom>
          <a:noFill/>
        </p:spPr>
        <p:txBody>
          <a:bodyPr wrap="square" anchor="ctr" tIns="36576" bIns="36576" lIns="54864" rIns="54864">
            <a:spAutoFit/>
          </a:bodyPr>
          <a:lstStyle/>
          <a:p>
            <a:pPr algn="ctr"/>
            <a:r>
              <a:rPr sz="2000" b="1" i="0">
                <a:solidFill>
                  <a:srgbClr val="FFFFFF"/>
                </a:solidFill>
                <a:latin typeface="Georgia"/>
              </a:rPr>
              <a:t>B</a:t>
            </a:r>
          </a:p>
        </p:txBody>
      </p:sp>
      <p:cxnSp>
        <p:nvCxnSpPr>
          <p:cNvPr id="14" name="Connector 13"/>
          <p:cNvCxnSpPr/>
          <p:nvPr/>
        </p:nvCxnSpPr>
        <p:spPr>
          <a:xfrm flipV="1">
            <a:off x="2011680" y="2423160"/>
            <a:ext cx="3474720" cy="1508760"/>
          </a:xfrm>
          <a:prstGeom prst="line">
            <a:avLst/>
          </a:prstGeom>
          <a:ln w="31750">
            <a:solidFill>
              <a:srgbClr val="10B981"/>
            </a:solidFill>
            <a:headEnd type="none"/>
            <a:tailEnd type="triangle" w="med" h="med"/>
          </a:ln>
        </p:spPr>
        <p:style>
          <a:lnRef idx="2">
            <a:schemeClr val="accent1"/>
          </a:lnRef>
          <a:fillRef idx="0">
            <a:schemeClr val="accent1"/>
          </a:fillRef>
          <a:effectRef idx="1">
            <a:schemeClr val="accent1"/>
          </a:effectRef>
          <a:fontRef idx="minor">
            <a:schemeClr val="tx1"/>
          </a:fontRef>
        </p:style>
      </p:cxnSp>
      <p:cxnSp>
        <p:nvCxnSpPr>
          <p:cNvPr id="15" name="Connector 14"/>
          <p:cNvCxnSpPr/>
          <p:nvPr/>
        </p:nvCxnSpPr>
        <p:spPr>
          <a:xfrm>
            <a:off x="6400800" y="2423160"/>
            <a:ext cx="3840480" cy="1508760"/>
          </a:xfrm>
          <a:prstGeom prst="line">
            <a:avLst/>
          </a:prstGeom>
          <a:ln w="31750">
            <a:solidFill>
              <a:srgbClr val="10B981"/>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16" name="TextBox 15"/>
          <p:cNvSpPr txBox="1"/>
          <p:nvPr/>
        </p:nvSpPr>
        <p:spPr>
          <a:xfrm>
            <a:off x="2834640" y="2514600"/>
            <a:ext cx="1828800" cy="274320"/>
          </a:xfrm>
          <a:prstGeom prst="rect">
            <a:avLst/>
          </a:prstGeom>
          <a:noFill/>
        </p:spPr>
        <p:txBody>
          <a:bodyPr wrap="square" anchor="t" tIns="36576" bIns="36576" lIns="54864" rIns="54864">
            <a:spAutoFit/>
          </a:bodyPr>
          <a:lstStyle/>
          <a:p>
            <a:pPr algn="l"/>
            <a:r>
              <a:rPr sz="1200" b="1" i="0">
                <a:solidFill>
                  <a:srgbClr val="10B981"/>
                </a:solidFill>
                <a:latin typeface="Georgia"/>
              </a:rPr>
              <a:t>0.9</a:t>
            </a:r>
          </a:p>
        </p:txBody>
      </p:sp>
      <p:sp>
        <p:nvSpPr>
          <p:cNvPr id="17" name="TextBox 16"/>
          <p:cNvSpPr txBox="1"/>
          <p:nvPr/>
        </p:nvSpPr>
        <p:spPr>
          <a:xfrm>
            <a:off x="7498079" y="2514600"/>
            <a:ext cx="1828800" cy="274320"/>
          </a:xfrm>
          <a:prstGeom prst="rect">
            <a:avLst/>
          </a:prstGeom>
          <a:noFill/>
        </p:spPr>
        <p:txBody>
          <a:bodyPr wrap="square" anchor="t" tIns="36576" bIns="36576" lIns="54864" rIns="54864">
            <a:spAutoFit/>
          </a:bodyPr>
          <a:lstStyle/>
          <a:p>
            <a:pPr algn="l"/>
            <a:r>
              <a:rPr sz="1200" b="1" i="0">
                <a:solidFill>
                  <a:srgbClr val="10B981"/>
                </a:solidFill>
                <a:latin typeface="Georgia"/>
              </a:rPr>
              <a:t>0.8</a:t>
            </a:r>
          </a:p>
        </p:txBody>
      </p:sp>
      <p:sp>
        <p:nvSpPr>
          <p:cNvPr id="18" name="Rounded Rectangle 17"/>
          <p:cNvSpPr/>
          <p:nvPr/>
        </p:nvSpPr>
        <p:spPr>
          <a:xfrm>
            <a:off x="4114800" y="1188720"/>
            <a:ext cx="3840480" cy="548640"/>
          </a:xfrm>
          <a:prstGeom prst="roundRect">
            <a:avLst>
              <a:gd name="adj" fmla="val 20000"/>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114800" y="1188720"/>
            <a:ext cx="3840480" cy="548640"/>
          </a:xfrm>
          <a:prstGeom prst="rect">
            <a:avLst/>
          </a:prstGeom>
          <a:noFill/>
        </p:spPr>
        <p:txBody>
          <a:bodyPr wrap="square" anchor="ctr" tIns="36576" bIns="36576" lIns="54864" rIns="54864">
            <a:spAutoFit/>
          </a:bodyPr>
          <a:lstStyle/>
          <a:p>
            <a:pPr algn="ctr"/>
            <a:r>
              <a:rPr sz="1400" b="1" i="0">
                <a:solidFill>
                  <a:srgbClr val="FFFFFF"/>
                </a:solidFill>
                <a:latin typeface="Consolas"/>
              </a:rPr>
              <a:t>Path 1: 0.9 × 0.8 = 0.72</a:t>
            </a:r>
          </a:p>
        </p:txBody>
      </p:sp>
      <p:sp>
        <p:nvSpPr>
          <p:cNvPr id="20" name="Oval 19"/>
          <p:cNvSpPr/>
          <p:nvPr/>
        </p:nvSpPr>
        <p:spPr>
          <a:xfrm>
            <a:off x="5486400" y="3611880"/>
            <a:ext cx="914400" cy="77724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5486400" y="3611880"/>
            <a:ext cx="914400" cy="777240"/>
          </a:xfrm>
          <a:prstGeom prst="rect">
            <a:avLst/>
          </a:prstGeom>
          <a:noFill/>
        </p:spPr>
        <p:txBody>
          <a:bodyPr wrap="square" anchor="ctr" tIns="36576" bIns="36576" lIns="54864" rIns="54864">
            <a:spAutoFit/>
          </a:bodyPr>
          <a:lstStyle/>
          <a:p>
            <a:pPr algn="ctr"/>
            <a:r>
              <a:rPr sz="2000" b="1" i="0">
                <a:solidFill>
                  <a:srgbClr val="FFFFFF"/>
                </a:solidFill>
                <a:latin typeface="Georgia"/>
              </a:rPr>
              <a:t>C</a:t>
            </a:r>
          </a:p>
        </p:txBody>
      </p:sp>
      <p:cxnSp>
        <p:nvCxnSpPr>
          <p:cNvPr id="22" name="Connector 21"/>
          <p:cNvCxnSpPr/>
          <p:nvPr/>
        </p:nvCxnSpPr>
        <p:spPr>
          <a:xfrm>
            <a:off x="2011680" y="4023360"/>
            <a:ext cx="3474720" cy="0"/>
          </a:xfrm>
          <a:prstGeom prst="line">
            <a:avLst/>
          </a:prstGeom>
          <a:ln w="25400">
            <a:solidFill>
              <a:srgbClr val="F59E0B"/>
            </a:solidFill>
            <a:headEnd type="none"/>
            <a:tailEnd type="triangle" w="med" h="med"/>
          </a:ln>
        </p:spPr>
        <p:style>
          <a:lnRef idx="2">
            <a:schemeClr val="accent1"/>
          </a:lnRef>
          <a:fillRef idx="0">
            <a:schemeClr val="accent1"/>
          </a:fillRef>
          <a:effectRef idx="1">
            <a:schemeClr val="accent1"/>
          </a:effectRef>
          <a:fontRef idx="minor">
            <a:schemeClr val="tx1"/>
          </a:fontRef>
        </p:style>
      </p:cxnSp>
      <p:cxnSp>
        <p:nvCxnSpPr>
          <p:cNvPr id="23" name="Connector 22"/>
          <p:cNvCxnSpPr/>
          <p:nvPr/>
        </p:nvCxnSpPr>
        <p:spPr>
          <a:xfrm>
            <a:off x="6400800" y="4023360"/>
            <a:ext cx="3840480" cy="0"/>
          </a:xfrm>
          <a:prstGeom prst="line">
            <a:avLst/>
          </a:prstGeom>
          <a:ln w="25400">
            <a:solidFill>
              <a:srgbClr val="F59E0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24" name="TextBox 23"/>
          <p:cNvSpPr txBox="1"/>
          <p:nvPr/>
        </p:nvSpPr>
        <p:spPr>
          <a:xfrm>
            <a:off x="3200400" y="4160520"/>
            <a:ext cx="1828800" cy="274320"/>
          </a:xfrm>
          <a:prstGeom prst="rect">
            <a:avLst/>
          </a:prstGeom>
          <a:noFill/>
        </p:spPr>
        <p:txBody>
          <a:bodyPr wrap="square" anchor="t" tIns="36576" bIns="36576" lIns="54864" rIns="54864">
            <a:spAutoFit/>
          </a:bodyPr>
          <a:lstStyle/>
          <a:p>
            <a:pPr algn="l"/>
            <a:r>
              <a:rPr sz="1200" b="1" i="0">
                <a:solidFill>
                  <a:srgbClr val="F59E0B"/>
                </a:solidFill>
                <a:latin typeface="Georgia"/>
              </a:rPr>
              <a:t>0.6</a:t>
            </a:r>
          </a:p>
        </p:txBody>
      </p:sp>
      <p:sp>
        <p:nvSpPr>
          <p:cNvPr id="25" name="TextBox 24"/>
          <p:cNvSpPr txBox="1"/>
          <p:nvPr/>
        </p:nvSpPr>
        <p:spPr>
          <a:xfrm>
            <a:off x="7498079" y="4160520"/>
            <a:ext cx="1828800" cy="274320"/>
          </a:xfrm>
          <a:prstGeom prst="rect">
            <a:avLst/>
          </a:prstGeom>
          <a:noFill/>
        </p:spPr>
        <p:txBody>
          <a:bodyPr wrap="square" anchor="t" tIns="36576" bIns="36576" lIns="54864" rIns="54864">
            <a:spAutoFit/>
          </a:bodyPr>
          <a:lstStyle/>
          <a:p>
            <a:pPr algn="l"/>
            <a:r>
              <a:rPr sz="1200" b="1" i="0">
                <a:solidFill>
                  <a:srgbClr val="F59E0B"/>
                </a:solidFill>
                <a:latin typeface="Georgia"/>
              </a:rPr>
              <a:t>0.7</a:t>
            </a:r>
          </a:p>
        </p:txBody>
      </p:sp>
      <p:sp>
        <p:nvSpPr>
          <p:cNvPr id="26" name="Oval 25"/>
          <p:cNvSpPr/>
          <p:nvPr/>
        </p:nvSpPr>
        <p:spPr>
          <a:xfrm>
            <a:off x="5486400" y="5166360"/>
            <a:ext cx="914400" cy="77724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5486400" y="5166360"/>
            <a:ext cx="914400" cy="777240"/>
          </a:xfrm>
          <a:prstGeom prst="rect">
            <a:avLst/>
          </a:prstGeom>
          <a:noFill/>
        </p:spPr>
        <p:txBody>
          <a:bodyPr wrap="square" anchor="ctr" tIns="36576" bIns="36576" lIns="54864" rIns="54864">
            <a:spAutoFit/>
          </a:bodyPr>
          <a:lstStyle/>
          <a:p>
            <a:pPr algn="ctr"/>
            <a:r>
              <a:rPr sz="2000" b="1" i="0">
                <a:solidFill>
                  <a:srgbClr val="FFFFFF"/>
                </a:solidFill>
                <a:latin typeface="Georgia"/>
              </a:rPr>
              <a:t>E</a:t>
            </a:r>
          </a:p>
        </p:txBody>
      </p:sp>
      <p:cxnSp>
        <p:nvCxnSpPr>
          <p:cNvPr id="28" name="Connector 27"/>
          <p:cNvCxnSpPr/>
          <p:nvPr/>
        </p:nvCxnSpPr>
        <p:spPr>
          <a:xfrm>
            <a:off x="2011680" y="4206240"/>
            <a:ext cx="3474720" cy="1325880"/>
          </a:xfrm>
          <a:prstGeom prst="line">
            <a:avLst/>
          </a:prstGeom>
          <a:ln w="19050">
            <a:solidFill>
              <a:srgbClr val="EF4444"/>
            </a:solidFill>
            <a:headEnd type="none"/>
            <a:tailEnd type="triangle" w="med" h="med"/>
          </a:ln>
        </p:spPr>
        <p:style>
          <a:lnRef idx="2">
            <a:schemeClr val="accent1"/>
          </a:lnRef>
          <a:fillRef idx="0">
            <a:schemeClr val="accent1"/>
          </a:fillRef>
          <a:effectRef idx="1">
            <a:schemeClr val="accent1"/>
          </a:effectRef>
          <a:fontRef idx="minor">
            <a:schemeClr val="tx1"/>
          </a:fontRef>
        </p:style>
      </p:cxnSp>
      <p:cxnSp>
        <p:nvCxnSpPr>
          <p:cNvPr id="29" name="Connector 28"/>
          <p:cNvCxnSpPr/>
          <p:nvPr/>
        </p:nvCxnSpPr>
        <p:spPr>
          <a:xfrm flipV="1">
            <a:off x="6400800" y="4206240"/>
            <a:ext cx="3840480" cy="1325880"/>
          </a:xfrm>
          <a:prstGeom prst="line">
            <a:avLst/>
          </a:prstGeom>
          <a:ln w="19050">
            <a:solidFill>
              <a:srgbClr val="EF4444"/>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30" name="TextBox 29"/>
          <p:cNvSpPr txBox="1"/>
          <p:nvPr/>
        </p:nvSpPr>
        <p:spPr>
          <a:xfrm>
            <a:off x="3108960" y="5303520"/>
            <a:ext cx="731520" cy="274320"/>
          </a:xfrm>
          <a:prstGeom prst="rect">
            <a:avLst/>
          </a:prstGeom>
          <a:noFill/>
        </p:spPr>
        <p:txBody>
          <a:bodyPr wrap="square" anchor="t" tIns="36576" bIns="36576" lIns="54864" rIns="54864">
            <a:spAutoFit/>
          </a:bodyPr>
          <a:lstStyle/>
          <a:p>
            <a:pPr algn="ctr"/>
            <a:r>
              <a:rPr sz="1200" b="1" i="0">
                <a:solidFill>
                  <a:srgbClr val="EF4444"/>
                </a:solidFill>
                <a:latin typeface="Georgia"/>
              </a:rPr>
              <a:t>0.4</a:t>
            </a:r>
          </a:p>
        </p:txBody>
      </p:sp>
      <p:sp>
        <p:nvSpPr>
          <p:cNvPr id="31" name="TextBox 30"/>
          <p:cNvSpPr txBox="1"/>
          <p:nvPr/>
        </p:nvSpPr>
        <p:spPr>
          <a:xfrm>
            <a:off x="8229600" y="5303520"/>
            <a:ext cx="731520" cy="274320"/>
          </a:xfrm>
          <a:prstGeom prst="rect">
            <a:avLst/>
          </a:prstGeom>
          <a:noFill/>
        </p:spPr>
        <p:txBody>
          <a:bodyPr wrap="square" anchor="t" tIns="36576" bIns="36576" lIns="54864" rIns="54864">
            <a:spAutoFit/>
          </a:bodyPr>
          <a:lstStyle/>
          <a:p>
            <a:pPr algn="ctr"/>
            <a:r>
              <a:rPr sz="1200" b="1" i="0">
                <a:solidFill>
                  <a:srgbClr val="EF4444"/>
                </a:solidFill>
                <a:latin typeface="Georgia"/>
              </a:rPr>
              <a:t>0.3</a:t>
            </a:r>
          </a:p>
        </p:txBody>
      </p:sp>
      <p:sp>
        <p:nvSpPr>
          <p:cNvPr id="32" name="Rounded Rectangle 31"/>
          <p:cNvSpPr/>
          <p:nvPr/>
        </p:nvSpPr>
        <p:spPr>
          <a:xfrm>
            <a:off x="4114800" y="6035040"/>
            <a:ext cx="3840480" cy="320040"/>
          </a:xfrm>
          <a:prstGeom prst="roundRect">
            <a:avLst>
              <a:gd name="adj" fmla="val 20000"/>
            </a:avLst>
          </a:prstGeom>
          <a:solidFill>
            <a:srgbClr val="EF44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4114800" y="6035040"/>
            <a:ext cx="3840480" cy="320040"/>
          </a:xfrm>
          <a:prstGeom prst="rect">
            <a:avLst/>
          </a:prstGeom>
          <a:noFill/>
        </p:spPr>
        <p:txBody>
          <a:bodyPr wrap="square" anchor="ctr" tIns="36576" bIns="36576" lIns="54864" rIns="54864">
            <a:spAutoFit/>
          </a:bodyPr>
          <a:lstStyle/>
          <a:p>
            <a:pPr algn="ctr"/>
            <a:r>
              <a:rPr sz="1100" b="1" i="0">
                <a:solidFill>
                  <a:srgbClr val="FFFFFF"/>
                </a:solidFill>
                <a:latin typeface="Consolas"/>
              </a:rPr>
              <a:t>Path 3: 0.4 × 0.3 = 0.12 (rejected)</a:t>
            </a:r>
          </a:p>
        </p:txBody>
      </p:sp>
      <p:sp>
        <p:nvSpPr>
          <p:cNvPr id="34" name="Rounded Rectangle 33"/>
          <p:cNvSpPr/>
          <p:nvPr/>
        </p:nvSpPr>
        <p:spPr>
          <a:xfrm>
            <a:off x="777240" y="6035040"/>
            <a:ext cx="3108960" cy="320040"/>
          </a:xfrm>
          <a:prstGeom prst="roundRect">
            <a:avLst>
              <a:gd name="adj" fmla="val 20000"/>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TextBox 34"/>
          <p:cNvSpPr txBox="1"/>
          <p:nvPr/>
        </p:nvSpPr>
        <p:spPr>
          <a:xfrm>
            <a:off x="777240" y="6035040"/>
            <a:ext cx="3108960" cy="320040"/>
          </a:xfrm>
          <a:prstGeom prst="rect">
            <a:avLst/>
          </a:prstGeom>
          <a:noFill/>
        </p:spPr>
        <p:txBody>
          <a:bodyPr wrap="square" anchor="ctr" tIns="36576" bIns="36576" lIns="54864" rIns="54864">
            <a:spAutoFit/>
          </a:bodyPr>
          <a:lstStyle/>
          <a:p>
            <a:pPr algn="ctr"/>
            <a:r>
              <a:rPr sz="1100" b="1" i="0">
                <a:solidFill>
                  <a:srgbClr val="0B1929"/>
                </a:solidFill>
                <a:latin typeface="Consolas"/>
              </a:rPr>
              <a:t>Path 2: 0.6 × 0.7 = 0.42</a:t>
            </a:r>
          </a:p>
        </p:txBody>
      </p:sp>
      <p:sp>
        <p:nvSpPr>
          <p:cNvPr id="36" name="Rounded Rectangle 35"/>
          <p:cNvSpPr/>
          <p:nvPr/>
        </p:nvSpPr>
        <p:spPr>
          <a:xfrm>
            <a:off x="8138160" y="6035040"/>
            <a:ext cx="3474720" cy="320040"/>
          </a:xfrm>
          <a:prstGeom prst="roundRect">
            <a:avLst>
              <a:gd name="adj" fmla="val 20000"/>
            </a:avLst>
          </a:prstGeom>
          <a:solidFill>
            <a:srgbClr val="0B192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TextBox 36"/>
          <p:cNvSpPr txBox="1"/>
          <p:nvPr/>
        </p:nvSpPr>
        <p:spPr>
          <a:xfrm>
            <a:off x="8138160" y="6035040"/>
            <a:ext cx="3474720" cy="320040"/>
          </a:xfrm>
          <a:prstGeom prst="rect">
            <a:avLst/>
          </a:prstGeom>
          <a:noFill/>
        </p:spPr>
        <p:txBody>
          <a:bodyPr wrap="square" anchor="ctr" tIns="36576" bIns="36576" lIns="54864" rIns="54864">
            <a:spAutoFit/>
          </a:bodyPr>
          <a:lstStyle/>
          <a:p>
            <a:pPr algn="ctr"/>
            <a:r>
              <a:rPr sz="1200" b="1" i="0">
                <a:solidFill>
                  <a:srgbClr val="14B8A6"/>
                </a:solidFill>
                <a:latin typeface="Consolas"/>
              </a:rPr>
              <a:t>Result: MAX = 0.72  ✓</a:t>
            </a:r>
          </a:p>
        </p:txBody>
      </p:sp>
    </p:spTree>
  </p:cSld>
  <p:clrMapOvr>
    <a:masterClrMapping/>
  </p:clrMapOvr>
</p:sld>
</file>

<file path=ppt/slides/slide25.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CONCEPT 3</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Domains: hierarchical context</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25 / 77</a:t>
            </a:r>
          </a:p>
        </p:txBody>
      </p:sp>
      <p:sp>
        <p:nvSpPr>
          <p:cNvPr id="7" name="Rounded Rectangle 6"/>
          <p:cNvSpPr/>
          <p:nvPr/>
        </p:nvSpPr>
        <p:spPr>
          <a:xfrm>
            <a:off x="548640" y="1691640"/>
            <a:ext cx="6400800" cy="457200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77240" y="1828800"/>
            <a:ext cx="5943600" cy="365760"/>
          </a:xfrm>
          <a:prstGeom prst="rect">
            <a:avLst/>
          </a:prstGeom>
          <a:noFill/>
        </p:spPr>
        <p:txBody>
          <a:bodyPr wrap="square" anchor="t" tIns="36576" bIns="36576" lIns="54864" rIns="54864">
            <a:spAutoFit/>
          </a:bodyPr>
          <a:lstStyle/>
          <a:p>
            <a:pPr algn="l"/>
            <a:r>
              <a:rPr sz="1100" b="1" i="0">
                <a:solidFill>
                  <a:srgbClr val="64748B"/>
                </a:solidFill>
                <a:latin typeface="Calibri"/>
              </a:rPr>
              <a:t>DOMAIN TREE (DNS-STYLE)</a:t>
            </a:r>
          </a:p>
        </p:txBody>
      </p:sp>
      <p:sp>
        <p:nvSpPr>
          <p:cNvPr id="9" name="Oval 8"/>
          <p:cNvSpPr/>
          <p:nvPr/>
        </p:nvSpPr>
        <p:spPr>
          <a:xfrm>
            <a:off x="777240" y="2313432"/>
            <a:ext cx="201168" cy="201168"/>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1097280" y="2240280"/>
            <a:ext cx="5486400" cy="320040"/>
          </a:xfrm>
          <a:prstGeom prst="rect">
            <a:avLst/>
          </a:prstGeom>
          <a:noFill/>
        </p:spPr>
        <p:txBody>
          <a:bodyPr wrap="square" anchor="ctr" tIns="36576" bIns="36576" lIns="54864" rIns="54864">
            <a:spAutoFit/>
          </a:bodyPr>
          <a:lstStyle/>
          <a:p>
            <a:pPr algn="l"/>
            <a:r>
              <a:rPr sz="1100" b="1" i="0">
                <a:solidFill>
                  <a:srgbClr val="0B1929"/>
                </a:solidFill>
                <a:latin typeface="Consolas"/>
              </a:rPr>
              <a:t>credit</a:t>
            </a:r>
          </a:p>
        </p:txBody>
      </p:sp>
      <p:sp>
        <p:nvSpPr>
          <p:cNvPr id="11" name="TextBox 10"/>
          <p:cNvSpPr txBox="1"/>
          <p:nvPr/>
        </p:nvSpPr>
        <p:spPr>
          <a:xfrm>
            <a:off x="1417320" y="2606040"/>
            <a:ext cx="5486400" cy="320040"/>
          </a:xfrm>
          <a:prstGeom prst="rect">
            <a:avLst/>
          </a:prstGeom>
          <a:noFill/>
        </p:spPr>
        <p:txBody>
          <a:bodyPr wrap="square" anchor="ctr" tIns="36576" bIns="36576" lIns="54864" rIns="54864">
            <a:spAutoFit/>
          </a:bodyPr>
          <a:lstStyle/>
          <a:p>
            <a:pPr algn="l"/>
            <a:r>
              <a:rPr sz="1100" b="0" i="0">
                <a:solidFill>
                  <a:srgbClr val="64748B"/>
                </a:solidFill>
                <a:latin typeface="Consolas"/>
              </a:rPr>
              <a:t>credit.mortgage.us</a:t>
            </a:r>
          </a:p>
        </p:txBody>
      </p:sp>
      <p:sp>
        <p:nvSpPr>
          <p:cNvPr id="12" name="TextBox 11"/>
          <p:cNvSpPr txBox="1"/>
          <p:nvPr/>
        </p:nvSpPr>
        <p:spPr>
          <a:xfrm>
            <a:off x="1417320" y="2971800"/>
            <a:ext cx="5486400" cy="320040"/>
          </a:xfrm>
          <a:prstGeom prst="rect">
            <a:avLst/>
          </a:prstGeom>
          <a:noFill/>
        </p:spPr>
        <p:txBody>
          <a:bodyPr wrap="square" anchor="ctr" tIns="36576" bIns="36576" lIns="54864" rIns="54864">
            <a:spAutoFit/>
          </a:bodyPr>
          <a:lstStyle/>
          <a:p>
            <a:pPr algn="l"/>
            <a:r>
              <a:rPr sz="1100" b="0" i="0">
                <a:solidFill>
                  <a:srgbClr val="64748B"/>
                </a:solidFill>
                <a:latin typeface="Consolas"/>
              </a:rPr>
              <a:t>credit.auto-loan.us</a:t>
            </a:r>
          </a:p>
        </p:txBody>
      </p:sp>
      <p:sp>
        <p:nvSpPr>
          <p:cNvPr id="13" name="TextBox 12"/>
          <p:cNvSpPr txBox="1"/>
          <p:nvPr/>
        </p:nvSpPr>
        <p:spPr>
          <a:xfrm>
            <a:off x="1417320" y="3337560"/>
            <a:ext cx="5486400" cy="320040"/>
          </a:xfrm>
          <a:prstGeom prst="rect">
            <a:avLst/>
          </a:prstGeom>
          <a:noFill/>
        </p:spPr>
        <p:txBody>
          <a:bodyPr wrap="square" anchor="ctr" tIns="36576" bIns="36576" lIns="54864" rIns="54864">
            <a:spAutoFit/>
          </a:bodyPr>
          <a:lstStyle/>
          <a:p>
            <a:pPr algn="l"/>
            <a:r>
              <a:rPr sz="1100" b="0" i="0">
                <a:solidFill>
                  <a:srgbClr val="64748B"/>
                </a:solidFill>
                <a:latin typeface="Consolas"/>
              </a:rPr>
              <a:t>credit.alternative-data.utilities</a:t>
            </a:r>
          </a:p>
        </p:txBody>
      </p:sp>
      <p:sp>
        <p:nvSpPr>
          <p:cNvPr id="14" name="Oval 13"/>
          <p:cNvSpPr/>
          <p:nvPr/>
        </p:nvSpPr>
        <p:spPr>
          <a:xfrm>
            <a:off x="777240" y="3776472"/>
            <a:ext cx="201168" cy="201168"/>
          </a:xfrm>
          <a:prstGeom prst="ellipse">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1097280" y="3703320"/>
            <a:ext cx="5486400" cy="320040"/>
          </a:xfrm>
          <a:prstGeom prst="rect">
            <a:avLst/>
          </a:prstGeom>
          <a:noFill/>
        </p:spPr>
        <p:txBody>
          <a:bodyPr wrap="square" anchor="ctr" tIns="36576" bIns="36576" lIns="54864" rIns="54864">
            <a:spAutoFit/>
          </a:bodyPr>
          <a:lstStyle/>
          <a:p>
            <a:pPr algn="l"/>
            <a:r>
              <a:rPr sz="1100" b="1" i="0">
                <a:solidFill>
                  <a:srgbClr val="0B1929"/>
                </a:solidFill>
                <a:latin typeface="Consolas"/>
              </a:rPr>
              <a:t>elections</a:t>
            </a:r>
          </a:p>
        </p:txBody>
      </p:sp>
      <p:sp>
        <p:nvSpPr>
          <p:cNvPr id="16" name="TextBox 15"/>
          <p:cNvSpPr txBox="1"/>
          <p:nvPr/>
        </p:nvSpPr>
        <p:spPr>
          <a:xfrm>
            <a:off x="1417320" y="4069080"/>
            <a:ext cx="5486400" cy="320040"/>
          </a:xfrm>
          <a:prstGeom prst="rect">
            <a:avLst/>
          </a:prstGeom>
          <a:noFill/>
        </p:spPr>
        <p:txBody>
          <a:bodyPr wrap="square" anchor="ctr" tIns="36576" bIns="36576" lIns="54864" rIns="54864">
            <a:spAutoFit/>
          </a:bodyPr>
          <a:lstStyle/>
          <a:p>
            <a:pPr algn="l"/>
            <a:r>
              <a:rPr sz="1100" b="0" i="0">
                <a:solidFill>
                  <a:srgbClr val="64748B"/>
                </a:solidFill>
                <a:latin typeface="Consolas"/>
              </a:rPr>
              <a:t>elections.williamson-county-tx.2026-nov</a:t>
            </a:r>
          </a:p>
        </p:txBody>
      </p:sp>
      <p:sp>
        <p:nvSpPr>
          <p:cNvPr id="17" name="TextBox 16"/>
          <p:cNvSpPr txBox="1"/>
          <p:nvPr/>
        </p:nvSpPr>
        <p:spPr>
          <a:xfrm>
            <a:off x="1737359" y="4434840"/>
            <a:ext cx="5486400" cy="320040"/>
          </a:xfrm>
          <a:prstGeom prst="rect">
            <a:avLst/>
          </a:prstGeom>
          <a:noFill/>
        </p:spPr>
        <p:txBody>
          <a:bodyPr wrap="square" anchor="ctr" tIns="36576" bIns="36576" lIns="54864" rIns="54864">
            <a:spAutoFit/>
          </a:bodyPr>
          <a:lstStyle/>
          <a:p>
            <a:pPr algn="l"/>
            <a:r>
              <a:rPr sz="1100" b="0" i="0">
                <a:solidFill>
                  <a:srgbClr val="64748B"/>
                </a:solidFill>
                <a:latin typeface="Consolas"/>
              </a:rPr>
              <a:t>elections.williamson-county-tx.2026-nov.contests.us-senate</a:t>
            </a:r>
          </a:p>
        </p:txBody>
      </p:sp>
      <p:sp>
        <p:nvSpPr>
          <p:cNvPr id="18" name="Oval 17"/>
          <p:cNvSpPr/>
          <p:nvPr/>
        </p:nvSpPr>
        <p:spPr>
          <a:xfrm>
            <a:off x="777240" y="4873752"/>
            <a:ext cx="201168" cy="201168"/>
          </a:xfrm>
          <a:prstGeom prst="ellipse">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1097280" y="4800600"/>
            <a:ext cx="5486400" cy="320040"/>
          </a:xfrm>
          <a:prstGeom prst="rect">
            <a:avLst/>
          </a:prstGeom>
          <a:noFill/>
        </p:spPr>
        <p:txBody>
          <a:bodyPr wrap="square" anchor="ctr" tIns="36576" bIns="36576" lIns="54864" rIns="54864">
            <a:spAutoFit/>
          </a:bodyPr>
          <a:lstStyle/>
          <a:p>
            <a:pPr algn="l"/>
            <a:r>
              <a:rPr sz="1100" b="1" i="0">
                <a:solidFill>
                  <a:srgbClr val="0B1929"/>
                </a:solidFill>
                <a:latin typeface="Consolas"/>
              </a:rPr>
              <a:t>ai.provenance</a:t>
            </a:r>
          </a:p>
        </p:txBody>
      </p:sp>
      <p:sp>
        <p:nvSpPr>
          <p:cNvPr id="20" name="TextBox 19"/>
          <p:cNvSpPr txBox="1"/>
          <p:nvPr/>
        </p:nvSpPr>
        <p:spPr>
          <a:xfrm>
            <a:off x="1417320" y="5166360"/>
            <a:ext cx="5486400" cy="320040"/>
          </a:xfrm>
          <a:prstGeom prst="rect">
            <a:avLst/>
          </a:prstGeom>
          <a:noFill/>
        </p:spPr>
        <p:txBody>
          <a:bodyPr wrap="square" anchor="ctr" tIns="36576" bIns="36576" lIns="54864" rIns="54864">
            <a:spAutoFit/>
          </a:bodyPr>
          <a:lstStyle/>
          <a:p>
            <a:pPr algn="l"/>
            <a:r>
              <a:rPr sz="1100" b="0" i="0">
                <a:solidFill>
                  <a:srgbClr val="64748B"/>
                </a:solidFill>
                <a:latin typeface="Consolas"/>
              </a:rPr>
              <a:t>ai.provenance.models</a:t>
            </a:r>
          </a:p>
        </p:txBody>
      </p:sp>
      <p:sp>
        <p:nvSpPr>
          <p:cNvPr id="21" name="TextBox 20"/>
          <p:cNvSpPr txBox="1"/>
          <p:nvPr/>
        </p:nvSpPr>
        <p:spPr>
          <a:xfrm>
            <a:off x="1737359" y="5532120"/>
            <a:ext cx="5486400" cy="320040"/>
          </a:xfrm>
          <a:prstGeom prst="rect">
            <a:avLst/>
          </a:prstGeom>
          <a:noFill/>
        </p:spPr>
        <p:txBody>
          <a:bodyPr wrap="square" anchor="ctr" tIns="36576" bIns="36576" lIns="54864" rIns="54864">
            <a:spAutoFit/>
          </a:bodyPr>
          <a:lstStyle/>
          <a:p>
            <a:pPr algn="l"/>
            <a:r>
              <a:rPr sz="1100" b="0" i="0">
                <a:solidFill>
                  <a:srgbClr val="64748B"/>
                </a:solidFill>
                <a:latin typeface="Consolas"/>
              </a:rPr>
              <a:t>ai.provenance.models.foundation</a:t>
            </a:r>
          </a:p>
        </p:txBody>
      </p:sp>
      <p:sp>
        <p:nvSpPr>
          <p:cNvPr id="22" name="Rounded Rectangle 21"/>
          <p:cNvSpPr/>
          <p:nvPr/>
        </p:nvSpPr>
        <p:spPr>
          <a:xfrm>
            <a:off x="7132320" y="1691640"/>
            <a:ext cx="4480560" cy="4572000"/>
          </a:xfrm>
          <a:prstGeom prst="roundRect">
            <a:avLst>
              <a:gd name="adj" fmla="val 5000"/>
            </a:avLst>
          </a:prstGeom>
          <a:solidFill>
            <a:srgbClr val="0B192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7315200" y="1828800"/>
            <a:ext cx="4114800" cy="457200"/>
          </a:xfrm>
          <a:prstGeom prst="rect">
            <a:avLst/>
          </a:prstGeom>
          <a:noFill/>
        </p:spPr>
        <p:txBody>
          <a:bodyPr wrap="square" anchor="t" tIns="36576" bIns="36576" lIns="54864" rIns="54864">
            <a:spAutoFit/>
          </a:bodyPr>
          <a:lstStyle/>
          <a:p>
            <a:pPr algn="l"/>
            <a:r>
              <a:rPr sz="2000" b="1" i="0">
                <a:solidFill>
                  <a:srgbClr val="14B8A6"/>
                </a:solidFill>
                <a:latin typeface="Georgia"/>
              </a:rPr>
              <a:t>Why domains matter</a:t>
            </a:r>
          </a:p>
        </p:txBody>
      </p:sp>
      <p:sp>
        <p:nvSpPr>
          <p:cNvPr id="24" name="TextBox 23"/>
          <p:cNvSpPr txBox="1"/>
          <p:nvPr/>
        </p:nvSpPr>
        <p:spPr>
          <a:xfrm>
            <a:off x="7315200" y="2423160"/>
            <a:ext cx="4114800" cy="3657600"/>
          </a:xfrm>
          <a:prstGeom prst="rect">
            <a:avLst/>
          </a:prstGeom>
          <a:noFill/>
        </p:spPr>
        <p:txBody>
          <a:bodyPr wrap="square" tIns="36576" bIns="36576" lIns="54864" rIns="54864">
            <a:spAutoFit/>
          </a:bodyPr>
          <a:lstStyle/>
          <a:p>
            <a:pPr algn="l">
              <a:spcAft>
                <a:spcPts val="400"/>
              </a:spcAft>
            </a:pPr>
            <a:r>
              <a:rPr sz="1200" b="1">
                <a:solidFill>
                  <a:srgbClr val="E2E8F0"/>
                </a:solidFill>
                <a:latin typeface="Calibri"/>
              </a:rPr>
              <a:t>•  Trust in X ≠ trust in Y</a:t>
            </a:r>
          </a:p>
          <a:p>
            <a:pPr algn="l">
              <a:spcAft>
                <a:spcPts val="400"/>
              </a:spcAft>
            </a:pPr>
            <a:r>
              <a:rPr sz="1200" b="0">
                <a:solidFill>
                  <a:srgbClr val="E2E8F0"/>
                </a:solidFill>
                <a:latin typeface="Calibri"/>
              </a:rPr>
              <a:t>•  Dr. Smith for medicine isn't the same</a:t>
            </a:r>
          </a:p>
          <a:p>
            <a:pPr algn="l">
              <a:spcAft>
                <a:spcPts val="400"/>
              </a:spcAft>
            </a:pPr>
            <a:r>
              <a:rPr sz="1200" b="0">
                <a:solidFill>
                  <a:srgbClr val="E2E8F0"/>
                </a:solidFill>
                <a:latin typeface="Calibri"/>
              </a:rPr>
              <a:t>•  as Dr. Smith for legal advice</a:t>
            </a:r>
          </a:p>
          <a:p>
            <a:pPr algn="l">
              <a:spcAft>
                <a:spcPts val="400"/>
              </a:spcAft>
            </a:pPr>
            <a:r>
              <a:rPr sz="1200" b="1">
                <a:solidFill>
                  <a:srgbClr val="E2E8F0"/>
                </a:solidFill>
                <a:latin typeface="Calibri"/>
              </a:rPr>
              <a:t>•  Inheritance (optional)</a:t>
            </a:r>
          </a:p>
          <a:p>
            <a:pPr algn="l">
              <a:spcAft>
                <a:spcPts val="400"/>
              </a:spcAft>
            </a:pPr>
            <a:r>
              <a:rPr sz="1200" b="0">
                <a:solidFill>
                  <a:srgbClr val="E2E8F0"/>
                </a:solidFill>
                <a:latin typeface="Calibri"/>
              </a:rPr>
              <a:t>•  Parent-domain validators can</a:t>
            </a:r>
          </a:p>
          <a:p>
            <a:pPr algn="l">
              <a:spcAft>
                <a:spcPts val="400"/>
              </a:spcAft>
            </a:pPr>
            <a:r>
              <a:rPr sz="1200" b="0">
                <a:solidFill>
                  <a:srgbClr val="E2E8F0"/>
                </a:solidFill>
                <a:latin typeface="Calibri"/>
              </a:rPr>
              <a:t>•  endorse subdomains</a:t>
            </a:r>
          </a:p>
          <a:p>
            <a:pPr algn="l">
              <a:spcAft>
                <a:spcPts val="400"/>
              </a:spcAft>
            </a:pPr>
            <a:r>
              <a:rPr sz="1200" b="1">
                <a:solidFill>
                  <a:srgbClr val="E2E8F0"/>
                </a:solidFill>
                <a:latin typeface="Calibri"/>
              </a:rPr>
              <a:t>•  Namespace collisions impossible</a:t>
            </a:r>
          </a:p>
          <a:p>
            <a:pPr algn="l">
              <a:spcAft>
                <a:spcPts val="400"/>
              </a:spcAft>
            </a:pPr>
            <a:r>
              <a:rPr sz="1200" b="0">
                <a:solidFill>
                  <a:srgbClr val="E2E8F0"/>
                </a:solidFill>
                <a:latin typeface="Calibri"/>
              </a:rPr>
              <a:t>•  DNS-like naming prevents accidental</a:t>
            </a:r>
          </a:p>
          <a:p>
            <a:pPr algn="l">
              <a:spcAft>
                <a:spcPts val="400"/>
              </a:spcAft>
            </a:pPr>
            <a:r>
              <a:rPr sz="1200" b="0">
                <a:solidFill>
                  <a:srgbClr val="E2E8F0"/>
                </a:solidFill>
                <a:latin typeface="Calibri"/>
              </a:rPr>
              <a:t>•  cross-domain trust</a:t>
            </a:r>
          </a:p>
          <a:p>
            <a:pPr algn="l">
              <a:spcAft>
                <a:spcPts val="400"/>
              </a:spcAft>
            </a:pPr>
            <a:r>
              <a:rPr sz="1200" b="1">
                <a:solidFill>
                  <a:srgbClr val="E2E8F0"/>
                </a:solidFill>
                <a:latin typeface="Calibri"/>
              </a:rPr>
              <a:t>•  Composition</a:t>
            </a:r>
          </a:p>
          <a:p>
            <a:pPr algn="l">
              <a:spcAft>
                <a:spcPts val="400"/>
              </a:spcAft>
            </a:pPr>
            <a:r>
              <a:rPr sz="1200" b="0">
                <a:solidFill>
                  <a:srgbClr val="E2E8F0"/>
                </a:solidFill>
                <a:latin typeface="Calibri"/>
              </a:rPr>
              <a:t>•  Consumer weighs domains by</a:t>
            </a:r>
          </a:p>
          <a:p>
            <a:pPr algn="l">
              <a:spcAft>
                <a:spcPts val="400"/>
              </a:spcAft>
            </a:pPr>
            <a:r>
              <a:rPr sz="1200" b="0">
                <a:solidFill>
                  <a:srgbClr val="E2E8F0"/>
                </a:solidFill>
                <a:latin typeface="Calibri"/>
              </a:rPr>
              <a:t>•  their own policy</a:t>
            </a:r>
          </a:p>
        </p:txBody>
      </p:sp>
    </p:spTree>
  </p:cSld>
  <p:clrMapOvr>
    <a:masterClrMapping/>
  </p:clrMapOvr>
</p:sld>
</file>

<file path=ppt/slides/slide26.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CONCEPT 4</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Proof-of-Trust consensus</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26 / 77</a:t>
            </a:r>
          </a:p>
        </p:txBody>
      </p:sp>
      <p:sp>
        <p:nvSpPr>
          <p:cNvPr id="7" name="Rounded Rectangle 6"/>
          <p:cNvSpPr/>
          <p:nvPr/>
        </p:nvSpPr>
        <p:spPr>
          <a:xfrm>
            <a:off x="548640" y="1691640"/>
            <a:ext cx="6949440" cy="457200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77240" y="1828800"/>
            <a:ext cx="6400800" cy="365760"/>
          </a:xfrm>
          <a:prstGeom prst="rect">
            <a:avLst/>
          </a:prstGeom>
          <a:noFill/>
        </p:spPr>
        <p:txBody>
          <a:bodyPr wrap="square" anchor="t" tIns="36576" bIns="36576" lIns="54864" rIns="54864">
            <a:spAutoFit/>
          </a:bodyPr>
          <a:lstStyle/>
          <a:p>
            <a:pPr algn="l"/>
            <a:r>
              <a:rPr sz="1100" b="1" i="0">
                <a:solidFill>
                  <a:srgbClr val="64748B"/>
                </a:solidFill>
                <a:latin typeface="Calibri"/>
              </a:rPr>
              <a:t>FLOW — WHEN A BLOCK ARRIVES</a:t>
            </a:r>
          </a:p>
        </p:txBody>
      </p:sp>
      <p:sp>
        <p:nvSpPr>
          <p:cNvPr id="9" name="Rounded Rectangle 8"/>
          <p:cNvSpPr/>
          <p:nvPr/>
        </p:nvSpPr>
        <p:spPr>
          <a:xfrm>
            <a:off x="777240" y="2286000"/>
            <a:ext cx="6492240" cy="685800"/>
          </a:xfrm>
          <a:prstGeom prst="roundRect">
            <a:avLst>
              <a:gd name="adj" fmla="val 5000"/>
            </a:avLst>
          </a:prstGeom>
          <a:solidFill>
            <a:srgbClr val="FFFFFF"/>
          </a:solidFill>
          <a:ln w="9525">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777240" y="2286000"/>
            <a:ext cx="73152" cy="685800"/>
          </a:xfrm>
          <a:prstGeom prst="rect">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Oval 10"/>
          <p:cNvSpPr/>
          <p:nvPr/>
        </p:nvSpPr>
        <p:spPr>
          <a:xfrm>
            <a:off x="960120" y="2423160"/>
            <a:ext cx="411480" cy="411480"/>
          </a:xfrm>
          <a:prstGeom prst="ellipse">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960120" y="2423160"/>
            <a:ext cx="411480" cy="411480"/>
          </a:xfrm>
          <a:prstGeom prst="rect">
            <a:avLst/>
          </a:prstGeom>
          <a:noFill/>
        </p:spPr>
        <p:txBody>
          <a:bodyPr wrap="square" anchor="ctr" tIns="36576" bIns="36576" lIns="54864" rIns="54864">
            <a:spAutoFit/>
          </a:bodyPr>
          <a:lstStyle/>
          <a:p>
            <a:pPr algn="ctr"/>
            <a:r>
              <a:rPr sz="1400" b="1" i="0">
                <a:solidFill>
                  <a:srgbClr val="FFFFFF"/>
                </a:solidFill>
                <a:latin typeface="Georgia"/>
              </a:rPr>
              <a:t>1</a:t>
            </a:r>
          </a:p>
        </p:txBody>
      </p:sp>
      <p:sp>
        <p:nvSpPr>
          <p:cNvPr id="13" name="TextBox 12"/>
          <p:cNvSpPr txBox="1"/>
          <p:nvPr/>
        </p:nvSpPr>
        <p:spPr>
          <a:xfrm>
            <a:off x="1554480" y="2350008"/>
            <a:ext cx="2926080" cy="365760"/>
          </a:xfrm>
          <a:prstGeom prst="rect">
            <a:avLst/>
          </a:prstGeom>
          <a:noFill/>
        </p:spPr>
        <p:txBody>
          <a:bodyPr wrap="square" anchor="t" tIns="36576" bIns="36576" lIns="54864" rIns="54864">
            <a:spAutoFit/>
          </a:bodyPr>
          <a:lstStyle/>
          <a:p>
            <a:pPr algn="l"/>
            <a:r>
              <a:rPr sz="1400" b="1" i="0">
                <a:solidFill>
                  <a:srgbClr val="0B1929"/>
                </a:solidFill>
                <a:latin typeface="Georgia"/>
              </a:rPr>
              <a:t>Block arrives</a:t>
            </a:r>
          </a:p>
        </p:txBody>
      </p:sp>
      <p:sp>
        <p:nvSpPr>
          <p:cNvPr id="14" name="TextBox 13"/>
          <p:cNvSpPr txBox="1"/>
          <p:nvPr/>
        </p:nvSpPr>
        <p:spPr>
          <a:xfrm>
            <a:off x="1554480" y="2670048"/>
            <a:ext cx="5486400" cy="274320"/>
          </a:xfrm>
          <a:prstGeom prst="rect">
            <a:avLst/>
          </a:prstGeom>
          <a:noFill/>
        </p:spPr>
        <p:txBody>
          <a:bodyPr wrap="square" anchor="t" tIns="36576" bIns="36576" lIns="54864" rIns="54864">
            <a:spAutoFit/>
          </a:bodyPr>
          <a:lstStyle/>
          <a:p>
            <a:pPr algn="l"/>
            <a:r>
              <a:rPr sz="1100" b="0" i="1">
                <a:solidFill>
                  <a:srgbClr val="64748B"/>
                </a:solidFill>
                <a:latin typeface="Calibri"/>
              </a:rPr>
              <a:t>Signed by validator V</a:t>
            </a:r>
          </a:p>
        </p:txBody>
      </p:sp>
      <p:cxnSp>
        <p:nvCxnSpPr>
          <p:cNvPr id="15" name="Connector 14"/>
          <p:cNvCxnSpPr/>
          <p:nvPr/>
        </p:nvCxnSpPr>
        <p:spPr>
          <a:xfrm>
            <a:off x="4023360" y="2971800"/>
            <a:ext cx="0" cy="18288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16" name="Rounded Rectangle 15"/>
          <p:cNvSpPr/>
          <p:nvPr/>
        </p:nvSpPr>
        <p:spPr>
          <a:xfrm>
            <a:off x="777240" y="3163824"/>
            <a:ext cx="6492240" cy="685800"/>
          </a:xfrm>
          <a:prstGeom prst="roundRect">
            <a:avLst>
              <a:gd name="adj" fmla="val 5000"/>
            </a:avLst>
          </a:prstGeom>
          <a:solidFill>
            <a:srgbClr val="FFFFFF"/>
          </a:solidFill>
          <a:ln w="9525">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Rectangle 16"/>
          <p:cNvSpPr/>
          <p:nvPr/>
        </p:nvSpPr>
        <p:spPr>
          <a:xfrm>
            <a:off x="777240" y="3163824"/>
            <a:ext cx="73152" cy="68580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Oval 17"/>
          <p:cNvSpPr/>
          <p:nvPr/>
        </p:nvSpPr>
        <p:spPr>
          <a:xfrm>
            <a:off x="960120" y="3300984"/>
            <a:ext cx="411480" cy="41148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960120" y="3300984"/>
            <a:ext cx="411480" cy="411480"/>
          </a:xfrm>
          <a:prstGeom prst="rect">
            <a:avLst/>
          </a:prstGeom>
          <a:noFill/>
        </p:spPr>
        <p:txBody>
          <a:bodyPr wrap="square" anchor="ctr" tIns="36576" bIns="36576" lIns="54864" rIns="54864">
            <a:spAutoFit/>
          </a:bodyPr>
          <a:lstStyle/>
          <a:p>
            <a:pPr algn="ctr"/>
            <a:r>
              <a:rPr sz="1400" b="1" i="0">
                <a:solidFill>
                  <a:srgbClr val="FFFFFF"/>
                </a:solidFill>
                <a:latin typeface="Georgia"/>
              </a:rPr>
              <a:t>2</a:t>
            </a:r>
          </a:p>
        </p:txBody>
      </p:sp>
      <p:sp>
        <p:nvSpPr>
          <p:cNvPr id="20" name="TextBox 19"/>
          <p:cNvSpPr txBox="1"/>
          <p:nvPr/>
        </p:nvSpPr>
        <p:spPr>
          <a:xfrm>
            <a:off x="1554480" y="3227832"/>
            <a:ext cx="2926080" cy="365760"/>
          </a:xfrm>
          <a:prstGeom prst="rect">
            <a:avLst/>
          </a:prstGeom>
          <a:noFill/>
        </p:spPr>
        <p:txBody>
          <a:bodyPr wrap="square" anchor="t" tIns="36576" bIns="36576" lIns="54864" rIns="54864">
            <a:spAutoFit/>
          </a:bodyPr>
          <a:lstStyle/>
          <a:p>
            <a:pPr algn="l"/>
            <a:r>
              <a:rPr sz="1400" b="1" i="0">
                <a:solidFill>
                  <a:srgbClr val="0B1929"/>
                </a:solidFill>
                <a:latin typeface="Georgia"/>
              </a:rPr>
              <a:t>Crypto check</a:t>
            </a:r>
          </a:p>
        </p:txBody>
      </p:sp>
      <p:sp>
        <p:nvSpPr>
          <p:cNvPr id="21" name="TextBox 20"/>
          <p:cNvSpPr txBox="1"/>
          <p:nvPr/>
        </p:nvSpPr>
        <p:spPr>
          <a:xfrm>
            <a:off x="1554480" y="3547872"/>
            <a:ext cx="5486400" cy="274320"/>
          </a:xfrm>
          <a:prstGeom prst="rect">
            <a:avLst/>
          </a:prstGeom>
          <a:noFill/>
        </p:spPr>
        <p:txBody>
          <a:bodyPr wrap="square" anchor="t" tIns="36576" bIns="36576" lIns="54864" rIns="54864">
            <a:spAutoFit/>
          </a:bodyPr>
          <a:lstStyle/>
          <a:p>
            <a:pPr algn="l"/>
            <a:r>
              <a:rPr sz="1100" b="0" i="1">
                <a:solidFill>
                  <a:srgbClr val="64748B"/>
                </a:solidFill>
                <a:latin typeface="Calibri"/>
              </a:rPr>
              <a:t>Hash + signature verify?</a:t>
            </a:r>
          </a:p>
        </p:txBody>
      </p:sp>
      <p:cxnSp>
        <p:nvCxnSpPr>
          <p:cNvPr id="22" name="Connector 21"/>
          <p:cNvCxnSpPr/>
          <p:nvPr/>
        </p:nvCxnSpPr>
        <p:spPr>
          <a:xfrm>
            <a:off x="4023360" y="3849624"/>
            <a:ext cx="0" cy="18288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23" name="Rounded Rectangle 22"/>
          <p:cNvSpPr/>
          <p:nvPr/>
        </p:nvSpPr>
        <p:spPr>
          <a:xfrm>
            <a:off x="777240" y="4041648"/>
            <a:ext cx="6492240" cy="685800"/>
          </a:xfrm>
          <a:prstGeom prst="roundRect">
            <a:avLst>
              <a:gd name="adj" fmla="val 5000"/>
            </a:avLst>
          </a:prstGeom>
          <a:solidFill>
            <a:srgbClr val="FFFFFF"/>
          </a:solidFill>
          <a:ln w="9525">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Rectangle 23"/>
          <p:cNvSpPr/>
          <p:nvPr/>
        </p:nvSpPr>
        <p:spPr>
          <a:xfrm>
            <a:off x="777240" y="4041648"/>
            <a:ext cx="73152" cy="685800"/>
          </a:xfrm>
          <a:prstGeom prst="rect">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Oval 24"/>
          <p:cNvSpPr/>
          <p:nvPr/>
        </p:nvSpPr>
        <p:spPr>
          <a:xfrm>
            <a:off x="960120" y="4178808"/>
            <a:ext cx="411480" cy="411480"/>
          </a:xfrm>
          <a:prstGeom prst="ellipse">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960120" y="4178808"/>
            <a:ext cx="411480" cy="411480"/>
          </a:xfrm>
          <a:prstGeom prst="rect">
            <a:avLst/>
          </a:prstGeom>
          <a:noFill/>
        </p:spPr>
        <p:txBody>
          <a:bodyPr wrap="square" anchor="ctr" tIns="36576" bIns="36576" lIns="54864" rIns="54864">
            <a:spAutoFit/>
          </a:bodyPr>
          <a:lstStyle/>
          <a:p>
            <a:pPr algn="ctr"/>
            <a:r>
              <a:rPr sz="1400" b="1" i="0">
                <a:solidFill>
                  <a:srgbClr val="FFFFFF"/>
                </a:solidFill>
                <a:latin typeface="Georgia"/>
              </a:rPr>
              <a:t>3</a:t>
            </a:r>
          </a:p>
        </p:txBody>
      </p:sp>
      <p:sp>
        <p:nvSpPr>
          <p:cNvPr id="27" name="TextBox 26"/>
          <p:cNvSpPr txBox="1"/>
          <p:nvPr/>
        </p:nvSpPr>
        <p:spPr>
          <a:xfrm>
            <a:off x="1554480" y="4105656"/>
            <a:ext cx="2926080" cy="365760"/>
          </a:xfrm>
          <a:prstGeom prst="rect">
            <a:avLst/>
          </a:prstGeom>
          <a:noFill/>
        </p:spPr>
        <p:txBody>
          <a:bodyPr wrap="square" anchor="t" tIns="36576" bIns="36576" lIns="54864" rIns="54864">
            <a:spAutoFit/>
          </a:bodyPr>
          <a:lstStyle/>
          <a:p>
            <a:pPr algn="l"/>
            <a:r>
              <a:rPr sz="1400" b="1" i="0">
                <a:solidFill>
                  <a:srgbClr val="0B1929"/>
                </a:solidFill>
                <a:latin typeface="Georgia"/>
              </a:rPr>
              <a:t>Trust check</a:t>
            </a:r>
          </a:p>
        </p:txBody>
      </p:sp>
      <p:sp>
        <p:nvSpPr>
          <p:cNvPr id="28" name="TextBox 27"/>
          <p:cNvSpPr txBox="1"/>
          <p:nvPr/>
        </p:nvSpPr>
        <p:spPr>
          <a:xfrm>
            <a:off x="1554480" y="4425696"/>
            <a:ext cx="5486400" cy="274320"/>
          </a:xfrm>
          <a:prstGeom prst="rect">
            <a:avLst/>
          </a:prstGeom>
          <a:noFill/>
        </p:spPr>
        <p:txBody>
          <a:bodyPr wrap="square" anchor="t" tIns="36576" bIns="36576" lIns="54864" rIns="54864">
            <a:spAutoFit/>
          </a:bodyPr>
          <a:lstStyle/>
          <a:p>
            <a:pPr algn="l"/>
            <a:r>
              <a:rPr sz="1100" b="0" i="1">
                <a:solidFill>
                  <a:srgbClr val="64748B"/>
                </a:solidFill>
                <a:latin typeface="Calibri"/>
              </a:rPr>
              <a:t>My trust in V — what tier?</a:t>
            </a:r>
          </a:p>
        </p:txBody>
      </p:sp>
      <p:cxnSp>
        <p:nvCxnSpPr>
          <p:cNvPr id="29" name="Connector 28"/>
          <p:cNvCxnSpPr/>
          <p:nvPr/>
        </p:nvCxnSpPr>
        <p:spPr>
          <a:xfrm>
            <a:off x="4023360" y="4727448"/>
            <a:ext cx="0" cy="18288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30" name="Rounded Rectangle 29"/>
          <p:cNvSpPr/>
          <p:nvPr/>
        </p:nvSpPr>
        <p:spPr>
          <a:xfrm>
            <a:off x="777240" y="4919472"/>
            <a:ext cx="6492240" cy="685800"/>
          </a:xfrm>
          <a:prstGeom prst="roundRect">
            <a:avLst>
              <a:gd name="adj" fmla="val 5000"/>
            </a:avLst>
          </a:prstGeom>
          <a:solidFill>
            <a:srgbClr val="FFFFFF"/>
          </a:solidFill>
          <a:ln w="9525">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Rectangle 30"/>
          <p:cNvSpPr/>
          <p:nvPr/>
        </p:nvSpPr>
        <p:spPr>
          <a:xfrm>
            <a:off x="777240" y="4919472"/>
            <a:ext cx="73152" cy="685800"/>
          </a:xfrm>
          <a:prstGeom prst="rect">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Oval 31"/>
          <p:cNvSpPr/>
          <p:nvPr/>
        </p:nvSpPr>
        <p:spPr>
          <a:xfrm>
            <a:off x="960120" y="5056632"/>
            <a:ext cx="411480" cy="411480"/>
          </a:xfrm>
          <a:prstGeom prst="ellipse">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960120" y="5056632"/>
            <a:ext cx="411480" cy="411480"/>
          </a:xfrm>
          <a:prstGeom prst="rect">
            <a:avLst/>
          </a:prstGeom>
          <a:noFill/>
        </p:spPr>
        <p:txBody>
          <a:bodyPr wrap="square" anchor="ctr" tIns="36576" bIns="36576" lIns="54864" rIns="54864">
            <a:spAutoFit/>
          </a:bodyPr>
          <a:lstStyle/>
          <a:p>
            <a:pPr algn="ctr"/>
            <a:r>
              <a:rPr sz="1400" b="1" i="0">
                <a:solidFill>
                  <a:srgbClr val="FFFFFF"/>
                </a:solidFill>
                <a:latin typeface="Georgia"/>
              </a:rPr>
              <a:t>4</a:t>
            </a:r>
          </a:p>
        </p:txBody>
      </p:sp>
      <p:sp>
        <p:nvSpPr>
          <p:cNvPr id="34" name="TextBox 33"/>
          <p:cNvSpPr txBox="1"/>
          <p:nvPr/>
        </p:nvSpPr>
        <p:spPr>
          <a:xfrm>
            <a:off x="1554480" y="4983480"/>
            <a:ext cx="2926080" cy="365760"/>
          </a:xfrm>
          <a:prstGeom prst="rect">
            <a:avLst/>
          </a:prstGeom>
          <a:noFill/>
        </p:spPr>
        <p:txBody>
          <a:bodyPr wrap="square" anchor="t" tIns="36576" bIns="36576" lIns="54864" rIns="54864">
            <a:spAutoFit/>
          </a:bodyPr>
          <a:lstStyle/>
          <a:p>
            <a:pPr algn="l"/>
            <a:r>
              <a:rPr sz="1400" b="1" i="0">
                <a:solidFill>
                  <a:srgbClr val="0B1929"/>
                </a:solidFill>
                <a:latin typeface="Georgia"/>
              </a:rPr>
              <a:t>Tier assigned</a:t>
            </a:r>
          </a:p>
        </p:txBody>
      </p:sp>
      <p:sp>
        <p:nvSpPr>
          <p:cNvPr id="35" name="TextBox 34"/>
          <p:cNvSpPr txBox="1"/>
          <p:nvPr/>
        </p:nvSpPr>
        <p:spPr>
          <a:xfrm>
            <a:off x="1554480" y="5303520"/>
            <a:ext cx="5486400" cy="274320"/>
          </a:xfrm>
          <a:prstGeom prst="rect">
            <a:avLst/>
          </a:prstGeom>
          <a:noFill/>
        </p:spPr>
        <p:txBody>
          <a:bodyPr wrap="square" anchor="t" tIns="36576" bIns="36576" lIns="54864" rIns="54864">
            <a:spAutoFit/>
          </a:bodyPr>
          <a:lstStyle/>
          <a:p>
            <a:pPr algn="l"/>
            <a:r>
              <a:rPr sz="1100" b="0" i="1">
                <a:solidFill>
                  <a:srgbClr val="64748B"/>
                </a:solidFill>
                <a:latin typeface="Calibri"/>
              </a:rPr>
              <a:t>Trusted / Tentative / Untrusted / Invalid</a:t>
            </a:r>
          </a:p>
        </p:txBody>
      </p:sp>
      <p:sp>
        <p:nvSpPr>
          <p:cNvPr id="36" name="Rounded Rectangle 35"/>
          <p:cNvSpPr/>
          <p:nvPr/>
        </p:nvSpPr>
        <p:spPr>
          <a:xfrm>
            <a:off x="7680960" y="1691640"/>
            <a:ext cx="3931920" cy="4572000"/>
          </a:xfrm>
          <a:prstGeom prst="roundRect">
            <a:avLst>
              <a:gd name="adj" fmla="val 5000"/>
            </a:avLst>
          </a:prstGeom>
          <a:solidFill>
            <a:srgbClr val="0B192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TextBox 36"/>
          <p:cNvSpPr txBox="1"/>
          <p:nvPr/>
        </p:nvSpPr>
        <p:spPr>
          <a:xfrm>
            <a:off x="7818120" y="1828800"/>
            <a:ext cx="3657600" cy="411480"/>
          </a:xfrm>
          <a:prstGeom prst="rect">
            <a:avLst/>
          </a:prstGeom>
          <a:noFill/>
        </p:spPr>
        <p:txBody>
          <a:bodyPr wrap="square" anchor="t" tIns="36576" bIns="36576" lIns="54864" rIns="54864">
            <a:spAutoFit/>
          </a:bodyPr>
          <a:lstStyle/>
          <a:p>
            <a:pPr algn="l"/>
            <a:r>
              <a:rPr sz="1100" b="1" i="0">
                <a:solidFill>
                  <a:srgbClr val="14B8A6"/>
                </a:solidFill>
                <a:latin typeface="Calibri"/>
              </a:rPr>
              <a:t>KEY PROPERTY</a:t>
            </a:r>
          </a:p>
        </p:txBody>
      </p:sp>
      <p:sp>
        <p:nvSpPr>
          <p:cNvPr id="38" name="TextBox 37"/>
          <p:cNvSpPr txBox="1"/>
          <p:nvPr/>
        </p:nvSpPr>
        <p:spPr>
          <a:xfrm>
            <a:off x="7818120" y="2194560"/>
            <a:ext cx="3657600" cy="2286000"/>
          </a:xfrm>
          <a:prstGeom prst="rect">
            <a:avLst/>
          </a:prstGeom>
          <a:noFill/>
        </p:spPr>
        <p:txBody>
          <a:bodyPr wrap="square" anchor="t" tIns="36576" bIns="36576" lIns="54864" rIns="54864">
            <a:spAutoFit/>
          </a:bodyPr>
          <a:lstStyle/>
          <a:p>
            <a:pPr algn="l">
              <a:lnSpc>
                <a:spcPct val="120000"/>
              </a:lnSpc>
            </a:pPr>
            <a:r>
              <a:rPr sz="1800" b="1" i="0">
                <a:solidFill>
                  <a:srgbClr val="FFFFFF"/>
                </a:solidFill>
                <a:latin typeface="Georgia"/>
              </a:rPr>
              <a:t>Each node independently decides whether to trust a block's validator.</a:t>
            </a:r>
          </a:p>
        </p:txBody>
      </p:sp>
      <p:sp>
        <p:nvSpPr>
          <p:cNvPr id="39" name="TextBox 38"/>
          <p:cNvSpPr txBox="1"/>
          <p:nvPr/>
        </p:nvSpPr>
        <p:spPr>
          <a:xfrm>
            <a:off x="7818120" y="3931920"/>
            <a:ext cx="3657600" cy="2103120"/>
          </a:xfrm>
          <a:prstGeom prst="rect">
            <a:avLst/>
          </a:prstGeom>
          <a:noFill/>
        </p:spPr>
        <p:txBody>
          <a:bodyPr wrap="square" anchor="t" tIns="36576" bIns="36576" lIns="54864" rIns="54864">
            <a:spAutoFit/>
          </a:bodyPr>
          <a:lstStyle/>
          <a:p>
            <a:pPr algn="l">
              <a:lnSpc>
                <a:spcPct val="130000"/>
              </a:lnSpc>
            </a:pPr>
            <a:r>
              <a:rPr sz="1200" b="0" i="0">
                <a:solidFill>
                  <a:srgbClr val="E2E8F0"/>
                </a:solidFill>
                <a:latin typeface="Calibri"/>
              </a:rPr>
              <a:t>Alice and Bob may accept different blocks. That's not a bug — it's the protocol reflecting reality that trust is relational.
Only crypto-valid blocks advance. Anything else is rejected uniformly.</a:t>
            </a:r>
          </a:p>
        </p:txBody>
      </p:sp>
    </p:spTree>
  </p:cSld>
  <p:clrMapOvr>
    <a:masterClrMapping/>
  </p:clrMapOvr>
</p:sld>
</file>

<file path=ppt/slides/slide27.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CONCEPT 4 cont'd</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The four acceptance tiers</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27 / 77</a:t>
            </a:r>
          </a:p>
        </p:txBody>
      </p:sp>
      <p:sp>
        <p:nvSpPr>
          <p:cNvPr id="7" name="Rounded Rectangle 6"/>
          <p:cNvSpPr/>
          <p:nvPr/>
        </p:nvSpPr>
        <p:spPr>
          <a:xfrm>
            <a:off x="548640" y="1691640"/>
            <a:ext cx="11064240" cy="100584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548640" y="1691640"/>
            <a:ext cx="82296" cy="1005840"/>
          </a:xfrm>
          <a:prstGeom prst="rect">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ounded Rectangle 8"/>
          <p:cNvSpPr/>
          <p:nvPr/>
        </p:nvSpPr>
        <p:spPr>
          <a:xfrm>
            <a:off x="777240" y="1828800"/>
            <a:ext cx="2103120" cy="731520"/>
          </a:xfrm>
          <a:prstGeom prst="roundRect">
            <a:avLst>
              <a:gd name="adj" fmla="val 10000"/>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77240" y="1828800"/>
            <a:ext cx="2103120" cy="731520"/>
          </a:xfrm>
          <a:prstGeom prst="rect">
            <a:avLst/>
          </a:prstGeom>
          <a:noFill/>
        </p:spPr>
        <p:txBody>
          <a:bodyPr wrap="square" anchor="ctr" tIns="36576" bIns="36576" lIns="54864" rIns="54864">
            <a:spAutoFit/>
          </a:bodyPr>
          <a:lstStyle/>
          <a:p>
            <a:pPr algn="ctr"/>
            <a:r>
              <a:rPr sz="1800" b="1" i="0">
                <a:solidFill>
                  <a:srgbClr val="FFFFFF"/>
                </a:solidFill>
                <a:latin typeface="Georgia"/>
              </a:rPr>
              <a:t>TRUSTED</a:t>
            </a:r>
          </a:p>
        </p:txBody>
      </p:sp>
      <p:sp>
        <p:nvSpPr>
          <p:cNvPr id="11" name="TextBox 10"/>
          <p:cNvSpPr txBox="1"/>
          <p:nvPr/>
        </p:nvSpPr>
        <p:spPr>
          <a:xfrm>
            <a:off x="3108960" y="1828800"/>
            <a:ext cx="4114800" cy="320040"/>
          </a:xfrm>
          <a:prstGeom prst="rect">
            <a:avLst/>
          </a:prstGeom>
          <a:noFill/>
        </p:spPr>
        <p:txBody>
          <a:bodyPr wrap="square" anchor="t" tIns="36576" bIns="36576" lIns="54864" rIns="54864">
            <a:spAutoFit/>
          </a:bodyPr>
          <a:lstStyle/>
          <a:p>
            <a:pPr algn="l"/>
            <a:r>
              <a:rPr sz="1000" b="1" i="0">
                <a:solidFill>
                  <a:srgbClr val="64748B"/>
                </a:solidFill>
                <a:latin typeface="Calibri"/>
              </a:rPr>
              <a:t>CONDITION</a:t>
            </a:r>
          </a:p>
        </p:txBody>
      </p:sp>
      <p:sp>
        <p:nvSpPr>
          <p:cNvPr id="12" name="TextBox 11"/>
          <p:cNvSpPr txBox="1"/>
          <p:nvPr/>
        </p:nvSpPr>
        <p:spPr>
          <a:xfrm>
            <a:off x="3108960" y="2103120"/>
            <a:ext cx="4114800" cy="502920"/>
          </a:xfrm>
          <a:prstGeom prst="rect">
            <a:avLst/>
          </a:prstGeom>
          <a:noFill/>
        </p:spPr>
        <p:txBody>
          <a:bodyPr wrap="square" anchor="t" tIns="36576" bIns="36576" lIns="54864" rIns="54864">
            <a:spAutoFit/>
          </a:bodyPr>
          <a:lstStyle/>
          <a:p>
            <a:pPr algn="l"/>
            <a:r>
              <a:rPr sz="1250" b="0" i="0">
                <a:solidFill>
                  <a:srgbClr val="0B1929"/>
                </a:solidFill>
                <a:latin typeface="Calibri"/>
              </a:rPr>
              <a:t>Trust ≥ domain threshold</a:t>
            </a:r>
          </a:p>
        </p:txBody>
      </p:sp>
      <p:sp>
        <p:nvSpPr>
          <p:cNvPr id="13" name="TextBox 12"/>
          <p:cNvSpPr txBox="1"/>
          <p:nvPr/>
        </p:nvSpPr>
        <p:spPr>
          <a:xfrm>
            <a:off x="7406640" y="1828800"/>
            <a:ext cx="4114800" cy="320040"/>
          </a:xfrm>
          <a:prstGeom prst="rect">
            <a:avLst/>
          </a:prstGeom>
          <a:noFill/>
        </p:spPr>
        <p:txBody>
          <a:bodyPr wrap="square" anchor="t" tIns="36576" bIns="36576" lIns="54864" rIns="54864">
            <a:spAutoFit/>
          </a:bodyPr>
          <a:lstStyle/>
          <a:p>
            <a:pPr algn="l"/>
            <a:r>
              <a:rPr sz="1000" b="1" i="0">
                <a:solidFill>
                  <a:srgbClr val="64748B"/>
                </a:solidFill>
                <a:latin typeface="Calibri"/>
              </a:rPr>
              <a:t>EFFECT</a:t>
            </a:r>
          </a:p>
        </p:txBody>
      </p:sp>
      <p:sp>
        <p:nvSpPr>
          <p:cNvPr id="14" name="TextBox 13"/>
          <p:cNvSpPr txBox="1"/>
          <p:nvPr/>
        </p:nvSpPr>
        <p:spPr>
          <a:xfrm>
            <a:off x="7406640" y="2103120"/>
            <a:ext cx="4114800" cy="548640"/>
          </a:xfrm>
          <a:prstGeom prst="rect">
            <a:avLst/>
          </a:prstGeom>
          <a:noFill/>
        </p:spPr>
        <p:txBody>
          <a:bodyPr wrap="square" anchor="t" tIns="36576" bIns="36576" lIns="54864" rIns="54864">
            <a:spAutoFit/>
          </a:bodyPr>
          <a:lstStyle/>
          <a:p>
            <a:pPr algn="l">
              <a:lnSpc>
                <a:spcPct val="120000"/>
              </a:lnSpc>
            </a:pPr>
            <a:r>
              <a:rPr sz="1150" b="0" i="0">
                <a:solidFill>
                  <a:srgbClr val="0B1929"/>
                </a:solidFill>
                <a:latin typeface="Calibri"/>
              </a:rPr>
              <a:t>Added to main chain • Transactions applied • Edges become verified</a:t>
            </a:r>
          </a:p>
        </p:txBody>
      </p:sp>
      <p:sp>
        <p:nvSpPr>
          <p:cNvPr id="15" name="Rounded Rectangle 14"/>
          <p:cNvSpPr/>
          <p:nvPr/>
        </p:nvSpPr>
        <p:spPr>
          <a:xfrm>
            <a:off x="548640" y="2834640"/>
            <a:ext cx="11064240" cy="100584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548640" y="2834640"/>
            <a:ext cx="82296" cy="1005840"/>
          </a:xfrm>
          <a:prstGeom prst="rect">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Rounded Rectangle 16"/>
          <p:cNvSpPr/>
          <p:nvPr/>
        </p:nvSpPr>
        <p:spPr>
          <a:xfrm>
            <a:off x="777240" y="2971800"/>
            <a:ext cx="2103120" cy="731520"/>
          </a:xfrm>
          <a:prstGeom prst="roundRect">
            <a:avLst>
              <a:gd name="adj" fmla="val 10000"/>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777240" y="2971800"/>
            <a:ext cx="2103120" cy="731520"/>
          </a:xfrm>
          <a:prstGeom prst="rect">
            <a:avLst/>
          </a:prstGeom>
          <a:noFill/>
        </p:spPr>
        <p:txBody>
          <a:bodyPr wrap="square" anchor="ctr" tIns="36576" bIns="36576" lIns="54864" rIns="54864">
            <a:spAutoFit/>
          </a:bodyPr>
          <a:lstStyle/>
          <a:p>
            <a:pPr algn="ctr"/>
            <a:r>
              <a:rPr sz="1800" b="1" i="0">
                <a:solidFill>
                  <a:srgbClr val="0B1929"/>
                </a:solidFill>
                <a:latin typeface="Georgia"/>
              </a:rPr>
              <a:t>TENTATIVE</a:t>
            </a:r>
          </a:p>
        </p:txBody>
      </p:sp>
      <p:sp>
        <p:nvSpPr>
          <p:cNvPr id="19" name="TextBox 18"/>
          <p:cNvSpPr txBox="1"/>
          <p:nvPr/>
        </p:nvSpPr>
        <p:spPr>
          <a:xfrm>
            <a:off x="3108960" y="2971800"/>
            <a:ext cx="4114800" cy="320040"/>
          </a:xfrm>
          <a:prstGeom prst="rect">
            <a:avLst/>
          </a:prstGeom>
          <a:noFill/>
        </p:spPr>
        <p:txBody>
          <a:bodyPr wrap="square" anchor="t" tIns="36576" bIns="36576" lIns="54864" rIns="54864">
            <a:spAutoFit/>
          </a:bodyPr>
          <a:lstStyle/>
          <a:p>
            <a:pPr algn="l"/>
            <a:r>
              <a:rPr sz="1000" b="1" i="0">
                <a:solidFill>
                  <a:srgbClr val="64748B"/>
                </a:solidFill>
                <a:latin typeface="Calibri"/>
              </a:rPr>
              <a:t>CONDITION</a:t>
            </a:r>
          </a:p>
        </p:txBody>
      </p:sp>
      <p:sp>
        <p:nvSpPr>
          <p:cNvPr id="20" name="TextBox 19"/>
          <p:cNvSpPr txBox="1"/>
          <p:nvPr/>
        </p:nvSpPr>
        <p:spPr>
          <a:xfrm>
            <a:off x="3108960" y="3246120"/>
            <a:ext cx="4114800" cy="502920"/>
          </a:xfrm>
          <a:prstGeom prst="rect">
            <a:avLst/>
          </a:prstGeom>
          <a:noFill/>
        </p:spPr>
        <p:txBody>
          <a:bodyPr wrap="square" anchor="t" tIns="36576" bIns="36576" lIns="54864" rIns="54864">
            <a:spAutoFit/>
          </a:bodyPr>
          <a:lstStyle/>
          <a:p>
            <a:pPr algn="l"/>
            <a:r>
              <a:rPr sz="1250" b="0" i="0">
                <a:solidFill>
                  <a:srgbClr val="0B1929"/>
                </a:solidFill>
                <a:latin typeface="Calibri"/>
              </a:rPr>
              <a:t>Trust between distrust and trust threshold</a:t>
            </a:r>
          </a:p>
        </p:txBody>
      </p:sp>
      <p:sp>
        <p:nvSpPr>
          <p:cNvPr id="21" name="TextBox 20"/>
          <p:cNvSpPr txBox="1"/>
          <p:nvPr/>
        </p:nvSpPr>
        <p:spPr>
          <a:xfrm>
            <a:off x="7406640" y="2971800"/>
            <a:ext cx="4114800" cy="320040"/>
          </a:xfrm>
          <a:prstGeom prst="rect">
            <a:avLst/>
          </a:prstGeom>
          <a:noFill/>
        </p:spPr>
        <p:txBody>
          <a:bodyPr wrap="square" anchor="t" tIns="36576" bIns="36576" lIns="54864" rIns="54864">
            <a:spAutoFit/>
          </a:bodyPr>
          <a:lstStyle/>
          <a:p>
            <a:pPr algn="l"/>
            <a:r>
              <a:rPr sz="1000" b="1" i="0">
                <a:solidFill>
                  <a:srgbClr val="64748B"/>
                </a:solidFill>
                <a:latin typeface="Calibri"/>
              </a:rPr>
              <a:t>EFFECT</a:t>
            </a:r>
          </a:p>
        </p:txBody>
      </p:sp>
      <p:sp>
        <p:nvSpPr>
          <p:cNvPr id="22" name="TextBox 21"/>
          <p:cNvSpPr txBox="1"/>
          <p:nvPr/>
        </p:nvSpPr>
        <p:spPr>
          <a:xfrm>
            <a:off x="7406640" y="3246120"/>
            <a:ext cx="4114800" cy="548640"/>
          </a:xfrm>
          <a:prstGeom prst="rect">
            <a:avLst/>
          </a:prstGeom>
          <a:noFill/>
        </p:spPr>
        <p:txBody>
          <a:bodyPr wrap="square" anchor="t" tIns="36576" bIns="36576" lIns="54864" rIns="54864">
            <a:spAutoFit/>
          </a:bodyPr>
          <a:lstStyle/>
          <a:p>
            <a:pPr algn="l">
              <a:lnSpc>
                <a:spcPct val="120000"/>
              </a:lnSpc>
            </a:pPr>
            <a:r>
              <a:rPr sz="1150" b="0" i="0">
                <a:solidFill>
                  <a:srgbClr val="0B1929"/>
                </a:solidFill>
                <a:latin typeface="Calibri"/>
              </a:rPr>
              <a:t>Stored separately • Not built on • Can promote later</a:t>
            </a:r>
          </a:p>
        </p:txBody>
      </p:sp>
      <p:sp>
        <p:nvSpPr>
          <p:cNvPr id="23" name="Rounded Rectangle 22"/>
          <p:cNvSpPr/>
          <p:nvPr/>
        </p:nvSpPr>
        <p:spPr>
          <a:xfrm>
            <a:off x="548640" y="3977639"/>
            <a:ext cx="11064240" cy="100584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Rectangle 23"/>
          <p:cNvSpPr/>
          <p:nvPr/>
        </p:nvSpPr>
        <p:spPr>
          <a:xfrm>
            <a:off x="548640" y="3977639"/>
            <a:ext cx="82296" cy="1005840"/>
          </a:xfrm>
          <a:prstGeom prst="rect">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Rounded Rectangle 24"/>
          <p:cNvSpPr/>
          <p:nvPr/>
        </p:nvSpPr>
        <p:spPr>
          <a:xfrm>
            <a:off x="777240" y="4114799"/>
            <a:ext cx="2103120" cy="731520"/>
          </a:xfrm>
          <a:prstGeom prst="roundRect">
            <a:avLst>
              <a:gd name="adj" fmla="val 10000"/>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777240" y="4114799"/>
            <a:ext cx="2103120" cy="731520"/>
          </a:xfrm>
          <a:prstGeom prst="rect">
            <a:avLst/>
          </a:prstGeom>
          <a:noFill/>
        </p:spPr>
        <p:txBody>
          <a:bodyPr wrap="square" anchor="ctr" tIns="36576" bIns="36576" lIns="54864" rIns="54864">
            <a:spAutoFit/>
          </a:bodyPr>
          <a:lstStyle/>
          <a:p>
            <a:pPr algn="ctr"/>
            <a:r>
              <a:rPr sz="1800" b="1" i="0">
                <a:solidFill>
                  <a:srgbClr val="0B1929"/>
                </a:solidFill>
                <a:latin typeface="Georgia"/>
              </a:rPr>
              <a:t>UNTRUSTED</a:t>
            </a:r>
          </a:p>
        </p:txBody>
      </p:sp>
      <p:sp>
        <p:nvSpPr>
          <p:cNvPr id="27" name="TextBox 26"/>
          <p:cNvSpPr txBox="1"/>
          <p:nvPr/>
        </p:nvSpPr>
        <p:spPr>
          <a:xfrm>
            <a:off x="3108960" y="4114799"/>
            <a:ext cx="4114800" cy="320040"/>
          </a:xfrm>
          <a:prstGeom prst="rect">
            <a:avLst/>
          </a:prstGeom>
          <a:noFill/>
        </p:spPr>
        <p:txBody>
          <a:bodyPr wrap="square" anchor="t" tIns="36576" bIns="36576" lIns="54864" rIns="54864">
            <a:spAutoFit/>
          </a:bodyPr>
          <a:lstStyle/>
          <a:p>
            <a:pPr algn="l"/>
            <a:r>
              <a:rPr sz="1000" b="1" i="0">
                <a:solidFill>
                  <a:srgbClr val="64748B"/>
                </a:solidFill>
                <a:latin typeface="Calibri"/>
              </a:rPr>
              <a:t>CONDITION</a:t>
            </a:r>
          </a:p>
        </p:txBody>
      </p:sp>
      <p:sp>
        <p:nvSpPr>
          <p:cNvPr id="28" name="TextBox 27"/>
          <p:cNvSpPr txBox="1"/>
          <p:nvPr/>
        </p:nvSpPr>
        <p:spPr>
          <a:xfrm>
            <a:off x="3108960" y="4389119"/>
            <a:ext cx="4114800" cy="502920"/>
          </a:xfrm>
          <a:prstGeom prst="rect">
            <a:avLst/>
          </a:prstGeom>
          <a:noFill/>
        </p:spPr>
        <p:txBody>
          <a:bodyPr wrap="square" anchor="t" tIns="36576" bIns="36576" lIns="54864" rIns="54864">
            <a:spAutoFit/>
          </a:bodyPr>
          <a:lstStyle/>
          <a:p>
            <a:pPr algn="l"/>
            <a:r>
              <a:rPr sz="1250" b="0" i="0">
                <a:solidFill>
                  <a:srgbClr val="0B1929"/>
                </a:solidFill>
                <a:latin typeface="Calibri"/>
              </a:rPr>
              <a:t>Trust ≤ distrust threshold</a:t>
            </a:r>
          </a:p>
        </p:txBody>
      </p:sp>
      <p:sp>
        <p:nvSpPr>
          <p:cNvPr id="29" name="TextBox 28"/>
          <p:cNvSpPr txBox="1"/>
          <p:nvPr/>
        </p:nvSpPr>
        <p:spPr>
          <a:xfrm>
            <a:off x="7406640" y="4114799"/>
            <a:ext cx="4114800" cy="320040"/>
          </a:xfrm>
          <a:prstGeom prst="rect">
            <a:avLst/>
          </a:prstGeom>
          <a:noFill/>
        </p:spPr>
        <p:txBody>
          <a:bodyPr wrap="square" anchor="t" tIns="36576" bIns="36576" lIns="54864" rIns="54864">
            <a:spAutoFit/>
          </a:bodyPr>
          <a:lstStyle/>
          <a:p>
            <a:pPr algn="l"/>
            <a:r>
              <a:rPr sz="1000" b="1" i="0">
                <a:solidFill>
                  <a:srgbClr val="64748B"/>
                </a:solidFill>
                <a:latin typeface="Calibri"/>
              </a:rPr>
              <a:t>EFFECT</a:t>
            </a:r>
          </a:p>
        </p:txBody>
      </p:sp>
      <p:sp>
        <p:nvSpPr>
          <p:cNvPr id="30" name="TextBox 29"/>
          <p:cNvSpPr txBox="1"/>
          <p:nvPr/>
        </p:nvSpPr>
        <p:spPr>
          <a:xfrm>
            <a:off x="7406640" y="4389119"/>
            <a:ext cx="4114800" cy="548640"/>
          </a:xfrm>
          <a:prstGeom prst="rect">
            <a:avLst/>
          </a:prstGeom>
          <a:noFill/>
        </p:spPr>
        <p:txBody>
          <a:bodyPr wrap="square" anchor="t" tIns="36576" bIns="36576" lIns="54864" rIns="54864">
            <a:spAutoFit/>
          </a:bodyPr>
          <a:lstStyle/>
          <a:p>
            <a:pPr algn="l">
              <a:lnSpc>
                <a:spcPct val="120000"/>
              </a:lnSpc>
            </a:pPr>
            <a:r>
              <a:rPr sz="1150" b="0" i="0">
                <a:solidFill>
                  <a:srgbClr val="0B1929"/>
                </a:solidFill>
                <a:latin typeface="Calibri"/>
              </a:rPr>
              <a:t>Extract only trust-edge data • Don't store block • Don't build</a:t>
            </a:r>
          </a:p>
        </p:txBody>
      </p:sp>
      <p:sp>
        <p:nvSpPr>
          <p:cNvPr id="31" name="Rounded Rectangle 30"/>
          <p:cNvSpPr/>
          <p:nvPr/>
        </p:nvSpPr>
        <p:spPr>
          <a:xfrm>
            <a:off x="548640" y="5120640"/>
            <a:ext cx="11064240" cy="100584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Rectangle 31"/>
          <p:cNvSpPr/>
          <p:nvPr/>
        </p:nvSpPr>
        <p:spPr>
          <a:xfrm>
            <a:off x="548640" y="5120640"/>
            <a:ext cx="82296" cy="1005840"/>
          </a:xfrm>
          <a:prstGeom prst="rect">
            <a:avLst/>
          </a:prstGeom>
          <a:solidFill>
            <a:srgbClr val="EF44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Rounded Rectangle 32"/>
          <p:cNvSpPr/>
          <p:nvPr/>
        </p:nvSpPr>
        <p:spPr>
          <a:xfrm>
            <a:off x="777240" y="5257800"/>
            <a:ext cx="2103120" cy="731520"/>
          </a:xfrm>
          <a:prstGeom prst="roundRect">
            <a:avLst>
              <a:gd name="adj" fmla="val 10000"/>
            </a:avLst>
          </a:prstGeom>
          <a:solidFill>
            <a:srgbClr val="EF44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777240" y="5257800"/>
            <a:ext cx="2103120" cy="731520"/>
          </a:xfrm>
          <a:prstGeom prst="rect">
            <a:avLst/>
          </a:prstGeom>
          <a:noFill/>
        </p:spPr>
        <p:txBody>
          <a:bodyPr wrap="square" anchor="ctr" tIns="36576" bIns="36576" lIns="54864" rIns="54864">
            <a:spAutoFit/>
          </a:bodyPr>
          <a:lstStyle/>
          <a:p>
            <a:pPr algn="ctr"/>
            <a:r>
              <a:rPr sz="1800" b="1" i="0">
                <a:solidFill>
                  <a:srgbClr val="FFFFFF"/>
                </a:solidFill>
                <a:latin typeface="Georgia"/>
              </a:rPr>
              <a:t>INVALID</a:t>
            </a:r>
          </a:p>
        </p:txBody>
      </p:sp>
      <p:sp>
        <p:nvSpPr>
          <p:cNvPr id="35" name="TextBox 34"/>
          <p:cNvSpPr txBox="1"/>
          <p:nvPr/>
        </p:nvSpPr>
        <p:spPr>
          <a:xfrm>
            <a:off x="3108960" y="5257800"/>
            <a:ext cx="4114800" cy="320040"/>
          </a:xfrm>
          <a:prstGeom prst="rect">
            <a:avLst/>
          </a:prstGeom>
          <a:noFill/>
        </p:spPr>
        <p:txBody>
          <a:bodyPr wrap="square" anchor="t" tIns="36576" bIns="36576" lIns="54864" rIns="54864">
            <a:spAutoFit/>
          </a:bodyPr>
          <a:lstStyle/>
          <a:p>
            <a:pPr algn="l"/>
            <a:r>
              <a:rPr sz="1000" b="1" i="0">
                <a:solidFill>
                  <a:srgbClr val="64748B"/>
                </a:solidFill>
                <a:latin typeface="Calibri"/>
              </a:rPr>
              <a:t>CONDITION</a:t>
            </a:r>
          </a:p>
        </p:txBody>
      </p:sp>
      <p:sp>
        <p:nvSpPr>
          <p:cNvPr id="36" name="TextBox 35"/>
          <p:cNvSpPr txBox="1"/>
          <p:nvPr/>
        </p:nvSpPr>
        <p:spPr>
          <a:xfrm>
            <a:off x="3108960" y="5532120"/>
            <a:ext cx="4114800" cy="502920"/>
          </a:xfrm>
          <a:prstGeom prst="rect">
            <a:avLst/>
          </a:prstGeom>
          <a:noFill/>
        </p:spPr>
        <p:txBody>
          <a:bodyPr wrap="square" anchor="t" tIns="36576" bIns="36576" lIns="54864" rIns="54864">
            <a:spAutoFit/>
          </a:bodyPr>
          <a:lstStyle/>
          <a:p>
            <a:pPr algn="l"/>
            <a:r>
              <a:rPr sz="1250" b="0" i="0">
                <a:solidFill>
                  <a:srgbClr val="0B1929"/>
                </a:solidFill>
                <a:latin typeface="Calibri"/>
              </a:rPr>
              <a:t>Cryptographic verification fails</a:t>
            </a:r>
          </a:p>
        </p:txBody>
      </p:sp>
      <p:sp>
        <p:nvSpPr>
          <p:cNvPr id="37" name="TextBox 36"/>
          <p:cNvSpPr txBox="1"/>
          <p:nvPr/>
        </p:nvSpPr>
        <p:spPr>
          <a:xfrm>
            <a:off x="7406640" y="5257800"/>
            <a:ext cx="4114800" cy="320040"/>
          </a:xfrm>
          <a:prstGeom prst="rect">
            <a:avLst/>
          </a:prstGeom>
          <a:noFill/>
        </p:spPr>
        <p:txBody>
          <a:bodyPr wrap="square" anchor="t" tIns="36576" bIns="36576" lIns="54864" rIns="54864">
            <a:spAutoFit/>
          </a:bodyPr>
          <a:lstStyle/>
          <a:p>
            <a:pPr algn="l"/>
            <a:r>
              <a:rPr sz="1000" b="1" i="0">
                <a:solidFill>
                  <a:srgbClr val="64748B"/>
                </a:solidFill>
                <a:latin typeface="Calibri"/>
              </a:rPr>
              <a:t>EFFECT</a:t>
            </a:r>
          </a:p>
        </p:txBody>
      </p:sp>
      <p:sp>
        <p:nvSpPr>
          <p:cNvPr id="38" name="TextBox 37"/>
          <p:cNvSpPr txBox="1"/>
          <p:nvPr/>
        </p:nvSpPr>
        <p:spPr>
          <a:xfrm>
            <a:off x="7406640" y="5532120"/>
            <a:ext cx="4114800" cy="548640"/>
          </a:xfrm>
          <a:prstGeom prst="rect">
            <a:avLst/>
          </a:prstGeom>
          <a:noFill/>
        </p:spPr>
        <p:txBody>
          <a:bodyPr wrap="square" anchor="t" tIns="36576" bIns="36576" lIns="54864" rIns="54864">
            <a:spAutoFit/>
          </a:bodyPr>
          <a:lstStyle/>
          <a:p>
            <a:pPr algn="l">
              <a:lnSpc>
                <a:spcPct val="120000"/>
              </a:lnSpc>
            </a:pPr>
            <a:r>
              <a:rPr sz="1150" b="0" i="0">
                <a:solidFill>
                  <a:srgbClr val="0B1929"/>
                </a:solidFill>
                <a:latin typeface="Calibri"/>
              </a:rPr>
              <a:t>Reject. Log. Rate-limit the sender.</a:t>
            </a:r>
          </a:p>
        </p:txBody>
      </p:sp>
    </p:spTree>
  </p:cSld>
  <p:clrMapOvr>
    <a:masterClrMapping/>
  </p:clrMapOvr>
</p:sld>
</file>

<file path=ppt/slides/slide28.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CONCEPT 4 — THE TRADE-OFF</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Why Alice and Bob see different chains</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28 / 77</a:t>
            </a:r>
          </a:p>
        </p:txBody>
      </p:sp>
      <p:sp>
        <p:nvSpPr>
          <p:cNvPr id="7" name="Rounded Rectangle 6"/>
          <p:cNvSpPr/>
          <p:nvPr/>
        </p:nvSpPr>
        <p:spPr>
          <a:xfrm>
            <a:off x="548640" y="1691640"/>
            <a:ext cx="5486400" cy="457200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548640" y="1691640"/>
            <a:ext cx="5486400" cy="502920"/>
          </a:xfrm>
          <a:prstGeom prst="rect">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548640" y="1691640"/>
            <a:ext cx="5486400" cy="502920"/>
          </a:xfrm>
          <a:prstGeom prst="rect">
            <a:avLst/>
          </a:prstGeom>
          <a:noFill/>
        </p:spPr>
        <p:txBody>
          <a:bodyPr wrap="square" anchor="ctr" tIns="36576" bIns="36576" lIns="54864" rIns="54864">
            <a:spAutoFit/>
          </a:bodyPr>
          <a:lstStyle/>
          <a:p>
            <a:pPr algn="ctr"/>
            <a:r>
              <a:rPr sz="1600" b="1" i="0">
                <a:solidFill>
                  <a:srgbClr val="FFFFFF"/>
                </a:solidFill>
                <a:latin typeface="Georgia"/>
              </a:rPr>
              <a:t>ALICE'S VIEW</a:t>
            </a:r>
          </a:p>
        </p:txBody>
      </p:sp>
      <p:sp>
        <p:nvSpPr>
          <p:cNvPr id="10" name="TextBox 9"/>
          <p:cNvSpPr txBox="1"/>
          <p:nvPr/>
        </p:nvSpPr>
        <p:spPr>
          <a:xfrm>
            <a:off x="777240" y="2331720"/>
            <a:ext cx="5029200" cy="320040"/>
          </a:xfrm>
          <a:prstGeom prst="rect">
            <a:avLst/>
          </a:prstGeom>
          <a:noFill/>
        </p:spPr>
        <p:txBody>
          <a:bodyPr wrap="square" anchor="t" tIns="36576" bIns="36576" lIns="54864" rIns="54864">
            <a:spAutoFit/>
          </a:bodyPr>
          <a:lstStyle/>
          <a:p>
            <a:pPr algn="l"/>
            <a:r>
              <a:rPr sz="1200" b="1" i="0">
                <a:solidFill>
                  <a:srgbClr val="0B1929"/>
                </a:solidFill>
                <a:latin typeface="Consolas"/>
              </a:rPr>
              <a:t>Alice trusts validators:  {A, B, C}</a:t>
            </a:r>
          </a:p>
        </p:txBody>
      </p:sp>
      <p:sp>
        <p:nvSpPr>
          <p:cNvPr id="11" name="Rectangle 10"/>
          <p:cNvSpPr/>
          <p:nvPr/>
        </p:nvSpPr>
        <p:spPr>
          <a:xfrm>
            <a:off x="777240" y="2926080"/>
            <a:ext cx="868680" cy="822960"/>
          </a:xfrm>
          <a:prstGeom prst="rect">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777240" y="2926080"/>
            <a:ext cx="868680" cy="822960"/>
          </a:xfrm>
          <a:prstGeom prst="rect">
            <a:avLst/>
          </a:prstGeom>
          <a:noFill/>
        </p:spPr>
        <p:txBody>
          <a:bodyPr wrap="square" anchor="ctr" tIns="36576" bIns="36576" lIns="54864" rIns="54864">
            <a:spAutoFit/>
          </a:bodyPr>
          <a:lstStyle/>
          <a:p>
            <a:pPr algn="ctr"/>
            <a:r>
              <a:rPr sz="2600" b="1" i="0">
                <a:solidFill>
                  <a:srgbClr val="FFFFFF"/>
                </a:solidFill>
                <a:latin typeface="Georgia"/>
              </a:rPr>
              <a:t>A</a:t>
            </a:r>
          </a:p>
        </p:txBody>
      </p:sp>
      <p:sp>
        <p:nvSpPr>
          <p:cNvPr id="13" name="Rectangle 12"/>
          <p:cNvSpPr/>
          <p:nvPr/>
        </p:nvSpPr>
        <p:spPr>
          <a:xfrm>
            <a:off x="1755648" y="2926080"/>
            <a:ext cx="868680" cy="822960"/>
          </a:xfrm>
          <a:prstGeom prst="rect">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1755648" y="2926080"/>
            <a:ext cx="868680" cy="822960"/>
          </a:xfrm>
          <a:prstGeom prst="rect">
            <a:avLst/>
          </a:prstGeom>
          <a:noFill/>
        </p:spPr>
        <p:txBody>
          <a:bodyPr wrap="square" anchor="ctr" tIns="36576" bIns="36576" lIns="54864" rIns="54864">
            <a:spAutoFit/>
          </a:bodyPr>
          <a:lstStyle/>
          <a:p>
            <a:pPr algn="ctr"/>
            <a:r>
              <a:rPr sz="2600" b="1" i="0">
                <a:solidFill>
                  <a:srgbClr val="FFFFFF"/>
                </a:solidFill>
                <a:latin typeface="Georgia"/>
              </a:rPr>
              <a:t>A</a:t>
            </a:r>
          </a:p>
        </p:txBody>
      </p:sp>
      <p:sp>
        <p:nvSpPr>
          <p:cNvPr id="15" name="Rectangle 14"/>
          <p:cNvSpPr/>
          <p:nvPr/>
        </p:nvSpPr>
        <p:spPr>
          <a:xfrm>
            <a:off x="2734056" y="2926080"/>
            <a:ext cx="868680" cy="82296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2734056" y="2926080"/>
            <a:ext cx="868680" cy="822960"/>
          </a:xfrm>
          <a:prstGeom prst="rect">
            <a:avLst/>
          </a:prstGeom>
          <a:noFill/>
        </p:spPr>
        <p:txBody>
          <a:bodyPr wrap="square" anchor="ctr" tIns="36576" bIns="36576" lIns="54864" rIns="54864">
            <a:spAutoFit/>
          </a:bodyPr>
          <a:lstStyle/>
          <a:p>
            <a:pPr algn="ctr"/>
            <a:r>
              <a:rPr sz="2600" b="1" i="0">
                <a:solidFill>
                  <a:srgbClr val="FFFFFF"/>
                </a:solidFill>
                <a:latin typeface="Georgia"/>
              </a:rPr>
              <a:t>B</a:t>
            </a:r>
          </a:p>
        </p:txBody>
      </p:sp>
      <p:sp>
        <p:nvSpPr>
          <p:cNvPr id="17" name="Rectangle 16"/>
          <p:cNvSpPr/>
          <p:nvPr/>
        </p:nvSpPr>
        <p:spPr>
          <a:xfrm>
            <a:off x="3712463" y="2926080"/>
            <a:ext cx="868680" cy="822960"/>
          </a:xfrm>
          <a:prstGeom prst="rect">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3712463" y="2926080"/>
            <a:ext cx="868680" cy="822960"/>
          </a:xfrm>
          <a:prstGeom prst="rect">
            <a:avLst/>
          </a:prstGeom>
          <a:noFill/>
        </p:spPr>
        <p:txBody>
          <a:bodyPr wrap="square" anchor="ctr" tIns="36576" bIns="36576" lIns="54864" rIns="54864">
            <a:spAutoFit/>
          </a:bodyPr>
          <a:lstStyle/>
          <a:p>
            <a:pPr algn="ctr"/>
            <a:r>
              <a:rPr sz="2600" b="1" i="0">
                <a:solidFill>
                  <a:srgbClr val="FFFFFF"/>
                </a:solidFill>
                <a:latin typeface="Georgia"/>
              </a:rPr>
              <a:t>C</a:t>
            </a:r>
          </a:p>
        </p:txBody>
      </p:sp>
      <p:sp>
        <p:nvSpPr>
          <p:cNvPr id="19" name="Rectangle 18"/>
          <p:cNvSpPr/>
          <p:nvPr/>
        </p:nvSpPr>
        <p:spPr>
          <a:xfrm>
            <a:off x="4690872" y="2926080"/>
            <a:ext cx="868680" cy="82296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4690872" y="2926080"/>
            <a:ext cx="868680" cy="822960"/>
          </a:xfrm>
          <a:prstGeom prst="rect">
            <a:avLst/>
          </a:prstGeom>
          <a:noFill/>
        </p:spPr>
        <p:txBody>
          <a:bodyPr wrap="square" anchor="ctr" tIns="36576" bIns="36576" lIns="54864" rIns="54864">
            <a:spAutoFit/>
          </a:bodyPr>
          <a:lstStyle/>
          <a:p>
            <a:pPr algn="ctr"/>
            <a:r>
              <a:rPr sz="2600" b="1" i="0">
                <a:solidFill>
                  <a:srgbClr val="FFFFFF"/>
                </a:solidFill>
                <a:latin typeface="Georgia"/>
              </a:rPr>
              <a:t>B</a:t>
            </a:r>
          </a:p>
        </p:txBody>
      </p:sp>
      <p:sp>
        <p:nvSpPr>
          <p:cNvPr id="21" name="TextBox 20"/>
          <p:cNvSpPr txBox="1"/>
          <p:nvPr/>
        </p:nvSpPr>
        <p:spPr>
          <a:xfrm>
            <a:off x="777240" y="3840480"/>
            <a:ext cx="5029200" cy="365760"/>
          </a:xfrm>
          <a:prstGeom prst="rect">
            <a:avLst/>
          </a:prstGeom>
          <a:noFill/>
        </p:spPr>
        <p:txBody>
          <a:bodyPr wrap="square" anchor="t" tIns="36576" bIns="36576" lIns="54864" rIns="54864">
            <a:spAutoFit/>
          </a:bodyPr>
          <a:lstStyle/>
          <a:p>
            <a:pPr algn="l"/>
            <a:r>
              <a:rPr sz="1100" b="0" i="1">
                <a:solidFill>
                  <a:srgbClr val="64748B"/>
                </a:solidFill>
                <a:latin typeface="Calibri"/>
              </a:rPr>
              <a:t>5 blocks accepted</a:t>
            </a:r>
          </a:p>
        </p:txBody>
      </p:sp>
      <p:sp>
        <p:nvSpPr>
          <p:cNvPr id="22" name="TextBox 21"/>
          <p:cNvSpPr txBox="1"/>
          <p:nvPr/>
        </p:nvSpPr>
        <p:spPr>
          <a:xfrm>
            <a:off x="777240" y="4206240"/>
            <a:ext cx="5029200" cy="320040"/>
          </a:xfrm>
          <a:prstGeom prst="rect">
            <a:avLst/>
          </a:prstGeom>
          <a:noFill/>
        </p:spPr>
        <p:txBody>
          <a:bodyPr wrap="square" anchor="t" tIns="36576" bIns="36576" lIns="54864" rIns="54864">
            <a:spAutoFit/>
          </a:bodyPr>
          <a:lstStyle/>
          <a:p>
            <a:pPr algn="l"/>
            <a:r>
              <a:rPr sz="1100" b="1" i="0">
                <a:solidFill>
                  <a:srgbClr val="EF4444"/>
                </a:solidFill>
                <a:latin typeface="Calibri"/>
              </a:rPr>
              <a:t>Rejected (Alice distrusts D):</a:t>
            </a:r>
          </a:p>
        </p:txBody>
      </p:sp>
      <p:sp>
        <p:nvSpPr>
          <p:cNvPr id="23" name="Rectangle 22"/>
          <p:cNvSpPr/>
          <p:nvPr/>
        </p:nvSpPr>
        <p:spPr>
          <a:xfrm>
            <a:off x="777240" y="4572000"/>
            <a:ext cx="868680" cy="640080"/>
          </a:xfrm>
          <a:prstGeom prst="rect">
            <a:avLst/>
          </a:prstGeom>
          <a:noFill/>
          <a:ln w="19050">
            <a:solidFill>
              <a:srgbClr val="EF444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777240" y="4572000"/>
            <a:ext cx="868680" cy="640080"/>
          </a:xfrm>
          <a:prstGeom prst="rect">
            <a:avLst/>
          </a:prstGeom>
          <a:noFill/>
        </p:spPr>
        <p:txBody>
          <a:bodyPr wrap="square" anchor="ctr" tIns="36576" bIns="36576" lIns="54864" rIns="54864">
            <a:spAutoFit/>
          </a:bodyPr>
          <a:lstStyle/>
          <a:p>
            <a:pPr algn="ctr"/>
            <a:r>
              <a:rPr sz="1800" b="1" i="0">
                <a:solidFill>
                  <a:srgbClr val="EF4444"/>
                </a:solidFill>
                <a:latin typeface="Georgia"/>
              </a:rPr>
              <a:t>D1</a:t>
            </a:r>
          </a:p>
        </p:txBody>
      </p:sp>
      <p:sp>
        <p:nvSpPr>
          <p:cNvPr id="25" name="Rectangle 24"/>
          <p:cNvSpPr/>
          <p:nvPr/>
        </p:nvSpPr>
        <p:spPr>
          <a:xfrm>
            <a:off x="1755648" y="4572000"/>
            <a:ext cx="868680" cy="640080"/>
          </a:xfrm>
          <a:prstGeom prst="rect">
            <a:avLst/>
          </a:prstGeom>
          <a:noFill/>
          <a:ln w="19050">
            <a:solidFill>
              <a:srgbClr val="EF444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1755648" y="4572000"/>
            <a:ext cx="868680" cy="640080"/>
          </a:xfrm>
          <a:prstGeom prst="rect">
            <a:avLst/>
          </a:prstGeom>
          <a:noFill/>
        </p:spPr>
        <p:txBody>
          <a:bodyPr wrap="square" anchor="ctr" tIns="36576" bIns="36576" lIns="54864" rIns="54864">
            <a:spAutoFit/>
          </a:bodyPr>
          <a:lstStyle/>
          <a:p>
            <a:pPr algn="ctr"/>
            <a:r>
              <a:rPr sz="1800" b="1" i="0">
                <a:solidFill>
                  <a:srgbClr val="EF4444"/>
                </a:solidFill>
                <a:latin typeface="Georgia"/>
              </a:rPr>
              <a:t>D2</a:t>
            </a:r>
          </a:p>
        </p:txBody>
      </p:sp>
      <p:sp>
        <p:nvSpPr>
          <p:cNvPr id="27" name="TextBox 26"/>
          <p:cNvSpPr txBox="1"/>
          <p:nvPr/>
        </p:nvSpPr>
        <p:spPr>
          <a:xfrm>
            <a:off x="777240" y="5349240"/>
            <a:ext cx="5029200" cy="914400"/>
          </a:xfrm>
          <a:prstGeom prst="rect">
            <a:avLst/>
          </a:prstGeom>
          <a:noFill/>
        </p:spPr>
        <p:txBody>
          <a:bodyPr wrap="square" anchor="t" tIns="36576" bIns="36576" lIns="54864" rIns="54864">
            <a:spAutoFit/>
          </a:bodyPr>
          <a:lstStyle/>
          <a:p>
            <a:pPr algn="l">
              <a:lnSpc>
                <a:spcPct val="130000"/>
              </a:lnSpc>
            </a:pPr>
            <a:r>
              <a:rPr sz="1200" b="0" i="1">
                <a:solidFill>
                  <a:srgbClr val="0B1929"/>
                </a:solidFill>
                <a:latin typeface="Calibri"/>
              </a:rPr>
              <a:t>Alice sees a 5-block history. She doesn't know or care what D is doing.</a:t>
            </a:r>
          </a:p>
        </p:txBody>
      </p:sp>
      <p:sp>
        <p:nvSpPr>
          <p:cNvPr id="28" name="Rounded Rectangle 27"/>
          <p:cNvSpPr/>
          <p:nvPr/>
        </p:nvSpPr>
        <p:spPr>
          <a:xfrm>
            <a:off x="6309360" y="1691640"/>
            <a:ext cx="5303520" cy="457200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Rectangle 28"/>
          <p:cNvSpPr/>
          <p:nvPr/>
        </p:nvSpPr>
        <p:spPr>
          <a:xfrm>
            <a:off x="6309360" y="1691640"/>
            <a:ext cx="5303520" cy="502920"/>
          </a:xfrm>
          <a:prstGeom prst="rect">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6309360" y="1691640"/>
            <a:ext cx="5303520" cy="502920"/>
          </a:xfrm>
          <a:prstGeom prst="rect">
            <a:avLst/>
          </a:prstGeom>
          <a:noFill/>
        </p:spPr>
        <p:txBody>
          <a:bodyPr wrap="square" anchor="ctr" tIns="36576" bIns="36576" lIns="54864" rIns="54864">
            <a:spAutoFit/>
          </a:bodyPr>
          <a:lstStyle/>
          <a:p>
            <a:pPr algn="ctr"/>
            <a:r>
              <a:rPr sz="1600" b="1" i="0">
                <a:solidFill>
                  <a:srgbClr val="0B1929"/>
                </a:solidFill>
                <a:latin typeface="Georgia"/>
              </a:rPr>
              <a:t>BOB'S VIEW</a:t>
            </a:r>
          </a:p>
        </p:txBody>
      </p:sp>
      <p:sp>
        <p:nvSpPr>
          <p:cNvPr id="31" name="TextBox 30"/>
          <p:cNvSpPr txBox="1"/>
          <p:nvPr/>
        </p:nvSpPr>
        <p:spPr>
          <a:xfrm>
            <a:off x="6537960" y="2331720"/>
            <a:ext cx="4846320" cy="320040"/>
          </a:xfrm>
          <a:prstGeom prst="rect">
            <a:avLst/>
          </a:prstGeom>
          <a:noFill/>
        </p:spPr>
        <p:txBody>
          <a:bodyPr wrap="square" anchor="t" tIns="36576" bIns="36576" lIns="54864" rIns="54864">
            <a:spAutoFit/>
          </a:bodyPr>
          <a:lstStyle/>
          <a:p>
            <a:pPr algn="l"/>
            <a:r>
              <a:rPr sz="1200" b="1" i="0">
                <a:solidFill>
                  <a:srgbClr val="0B1929"/>
                </a:solidFill>
                <a:latin typeface="Consolas"/>
              </a:rPr>
              <a:t>Bob trusts validators:  {A, B, D}</a:t>
            </a:r>
          </a:p>
        </p:txBody>
      </p:sp>
      <p:sp>
        <p:nvSpPr>
          <p:cNvPr id="32" name="Rectangle 31"/>
          <p:cNvSpPr/>
          <p:nvPr/>
        </p:nvSpPr>
        <p:spPr>
          <a:xfrm>
            <a:off x="6537960" y="2926080"/>
            <a:ext cx="685800" cy="822960"/>
          </a:xfrm>
          <a:prstGeom prst="rect">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6537960" y="2926080"/>
            <a:ext cx="685800" cy="822960"/>
          </a:xfrm>
          <a:prstGeom prst="rect">
            <a:avLst/>
          </a:prstGeom>
          <a:noFill/>
        </p:spPr>
        <p:txBody>
          <a:bodyPr wrap="square" anchor="ctr" tIns="36576" bIns="36576" lIns="54864" rIns="54864">
            <a:spAutoFit/>
          </a:bodyPr>
          <a:lstStyle/>
          <a:p>
            <a:pPr algn="ctr"/>
            <a:r>
              <a:rPr sz="2200" b="1" i="0">
                <a:solidFill>
                  <a:srgbClr val="FFFFFF"/>
                </a:solidFill>
                <a:latin typeface="Georgia"/>
              </a:rPr>
              <a:t>A</a:t>
            </a:r>
          </a:p>
        </p:txBody>
      </p:sp>
      <p:sp>
        <p:nvSpPr>
          <p:cNvPr id="34" name="Rectangle 33"/>
          <p:cNvSpPr/>
          <p:nvPr/>
        </p:nvSpPr>
        <p:spPr>
          <a:xfrm>
            <a:off x="7333488" y="2926080"/>
            <a:ext cx="685800" cy="822960"/>
          </a:xfrm>
          <a:prstGeom prst="rect">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TextBox 34"/>
          <p:cNvSpPr txBox="1"/>
          <p:nvPr/>
        </p:nvSpPr>
        <p:spPr>
          <a:xfrm>
            <a:off x="7333488" y="2926080"/>
            <a:ext cx="685800" cy="822960"/>
          </a:xfrm>
          <a:prstGeom prst="rect">
            <a:avLst/>
          </a:prstGeom>
          <a:noFill/>
        </p:spPr>
        <p:txBody>
          <a:bodyPr wrap="square" anchor="ctr" tIns="36576" bIns="36576" lIns="54864" rIns="54864">
            <a:spAutoFit/>
          </a:bodyPr>
          <a:lstStyle/>
          <a:p>
            <a:pPr algn="ctr"/>
            <a:r>
              <a:rPr sz="2200" b="1" i="0">
                <a:solidFill>
                  <a:srgbClr val="FFFFFF"/>
                </a:solidFill>
                <a:latin typeface="Georgia"/>
              </a:rPr>
              <a:t>A</a:t>
            </a:r>
          </a:p>
        </p:txBody>
      </p:sp>
      <p:sp>
        <p:nvSpPr>
          <p:cNvPr id="36" name="Rectangle 35"/>
          <p:cNvSpPr/>
          <p:nvPr/>
        </p:nvSpPr>
        <p:spPr>
          <a:xfrm>
            <a:off x="8129016" y="2926080"/>
            <a:ext cx="685800" cy="82296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TextBox 36"/>
          <p:cNvSpPr txBox="1"/>
          <p:nvPr/>
        </p:nvSpPr>
        <p:spPr>
          <a:xfrm>
            <a:off x="8129016" y="2926080"/>
            <a:ext cx="685800" cy="822960"/>
          </a:xfrm>
          <a:prstGeom prst="rect">
            <a:avLst/>
          </a:prstGeom>
          <a:noFill/>
        </p:spPr>
        <p:txBody>
          <a:bodyPr wrap="square" anchor="ctr" tIns="36576" bIns="36576" lIns="54864" rIns="54864">
            <a:spAutoFit/>
          </a:bodyPr>
          <a:lstStyle/>
          <a:p>
            <a:pPr algn="ctr"/>
            <a:r>
              <a:rPr sz="2200" b="1" i="0">
                <a:solidFill>
                  <a:srgbClr val="FFFFFF"/>
                </a:solidFill>
                <a:latin typeface="Georgia"/>
              </a:rPr>
              <a:t>B</a:t>
            </a:r>
          </a:p>
        </p:txBody>
      </p:sp>
      <p:sp>
        <p:nvSpPr>
          <p:cNvPr id="38" name="Rectangle 37"/>
          <p:cNvSpPr/>
          <p:nvPr/>
        </p:nvSpPr>
        <p:spPr>
          <a:xfrm>
            <a:off x="8924544" y="2926080"/>
            <a:ext cx="685800" cy="82296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9" name="TextBox 38"/>
          <p:cNvSpPr txBox="1"/>
          <p:nvPr/>
        </p:nvSpPr>
        <p:spPr>
          <a:xfrm>
            <a:off x="8924544" y="2926080"/>
            <a:ext cx="685800" cy="822960"/>
          </a:xfrm>
          <a:prstGeom prst="rect">
            <a:avLst/>
          </a:prstGeom>
          <a:noFill/>
        </p:spPr>
        <p:txBody>
          <a:bodyPr wrap="square" anchor="ctr" tIns="36576" bIns="36576" lIns="54864" rIns="54864">
            <a:spAutoFit/>
          </a:bodyPr>
          <a:lstStyle/>
          <a:p>
            <a:pPr algn="ctr"/>
            <a:r>
              <a:rPr sz="2200" b="1" i="0">
                <a:solidFill>
                  <a:srgbClr val="FFFFFF"/>
                </a:solidFill>
                <a:latin typeface="Georgia"/>
              </a:rPr>
              <a:t>D</a:t>
            </a:r>
          </a:p>
        </p:txBody>
      </p:sp>
      <p:sp>
        <p:nvSpPr>
          <p:cNvPr id="40" name="Rectangle 39"/>
          <p:cNvSpPr/>
          <p:nvPr/>
        </p:nvSpPr>
        <p:spPr>
          <a:xfrm>
            <a:off x="9720072" y="2926080"/>
            <a:ext cx="685800" cy="82296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1" name="TextBox 40"/>
          <p:cNvSpPr txBox="1"/>
          <p:nvPr/>
        </p:nvSpPr>
        <p:spPr>
          <a:xfrm>
            <a:off x="9720072" y="2926080"/>
            <a:ext cx="685800" cy="822960"/>
          </a:xfrm>
          <a:prstGeom prst="rect">
            <a:avLst/>
          </a:prstGeom>
          <a:noFill/>
        </p:spPr>
        <p:txBody>
          <a:bodyPr wrap="square" anchor="ctr" tIns="36576" bIns="36576" lIns="54864" rIns="54864">
            <a:spAutoFit/>
          </a:bodyPr>
          <a:lstStyle/>
          <a:p>
            <a:pPr algn="ctr"/>
            <a:r>
              <a:rPr sz="2200" b="1" i="0">
                <a:solidFill>
                  <a:srgbClr val="FFFFFF"/>
                </a:solidFill>
                <a:latin typeface="Georgia"/>
              </a:rPr>
              <a:t>D</a:t>
            </a:r>
          </a:p>
        </p:txBody>
      </p:sp>
      <p:sp>
        <p:nvSpPr>
          <p:cNvPr id="42" name="Rectangle 41"/>
          <p:cNvSpPr/>
          <p:nvPr/>
        </p:nvSpPr>
        <p:spPr>
          <a:xfrm>
            <a:off x="10515600" y="2926080"/>
            <a:ext cx="685800" cy="82296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3" name="TextBox 42"/>
          <p:cNvSpPr txBox="1"/>
          <p:nvPr/>
        </p:nvSpPr>
        <p:spPr>
          <a:xfrm>
            <a:off x="10515600" y="2926080"/>
            <a:ext cx="685800" cy="822960"/>
          </a:xfrm>
          <a:prstGeom prst="rect">
            <a:avLst/>
          </a:prstGeom>
          <a:noFill/>
        </p:spPr>
        <p:txBody>
          <a:bodyPr wrap="square" anchor="ctr" tIns="36576" bIns="36576" lIns="54864" rIns="54864">
            <a:spAutoFit/>
          </a:bodyPr>
          <a:lstStyle/>
          <a:p>
            <a:pPr algn="ctr"/>
            <a:r>
              <a:rPr sz="2200" b="1" i="0">
                <a:solidFill>
                  <a:srgbClr val="FFFFFF"/>
                </a:solidFill>
                <a:latin typeface="Georgia"/>
              </a:rPr>
              <a:t>B</a:t>
            </a:r>
          </a:p>
        </p:txBody>
      </p:sp>
      <p:sp>
        <p:nvSpPr>
          <p:cNvPr id="44" name="TextBox 43"/>
          <p:cNvSpPr txBox="1"/>
          <p:nvPr/>
        </p:nvSpPr>
        <p:spPr>
          <a:xfrm>
            <a:off x="6537960" y="3840480"/>
            <a:ext cx="4846320" cy="365760"/>
          </a:xfrm>
          <a:prstGeom prst="rect">
            <a:avLst/>
          </a:prstGeom>
          <a:noFill/>
        </p:spPr>
        <p:txBody>
          <a:bodyPr wrap="square" anchor="t" tIns="36576" bIns="36576" lIns="54864" rIns="54864">
            <a:spAutoFit/>
          </a:bodyPr>
          <a:lstStyle/>
          <a:p>
            <a:pPr algn="l"/>
            <a:r>
              <a:rPr sz="1100" b="0" i="1">
                <a:solidFill>
                  <a:srgbClr val="64748B"/>
                </a:solidFill>
                <a:latin typeface="Calibri"/>
              </a:rPr>
              <a:t>6 blocks accepted (Bob sees D's blocks)</a:t>
            </a:r>
          </a:p>
        </p:txBody>
      </p:sp>
      <p:sp>
        <p:nvSpPr>
          <p:cNvPr id="45" name="TextBox 44"/>
          <p:cNvSpPr txBox="1"/>
          <p:nvPr/>
        </p:nvSpPr>
        <p:spPr>
          <a:xfrm>
            <a:off x="6537960" y="4206240"/>
            <a:ext cx="4846320" cy="320040"/>
          </a:xfrm>
          <a:prstGeom prst="rect">
            <a:avLst/>
          </a:prstGeom>
          <a:noFill/>
        </p:spPr>
        <p:txBody>
          <a:bodyPr wrap="square" anchor="t" tIns="36576" bIns="36576" lIns="54864" rIns="54864">
            <a:spAutoFit/>
          </a:bodyPr>
          <a:lstStyle/>
          <a:p>
            <a:pPr algn="l"/>
            <a:r>
              <a:rPr sz="1100" b="1" i="0">
                <a:solidFill>
                  <a:srgbClr val="EF4444"/>
                </a:solidFill>
                <a:latin typeface="Calibri"/>
              </a:rPr>
              <a:t>Rejected (Bob distrusts C):</a:t>
            </a:r>
          </a:p>
        </p:txBody>
      </p:sp>
      <p:sp>
        <p:nvSpPr>
          <p:cNvPr id="46" name="Rectangle 45"/>
          <p:cNvSpPr/>
          <p:nvPr/>
        </p:nvSpPr>
        <p:spPr>
          <a:xfrm>
            <a:off x="6537960" y="4572000"/>
            <a:ext cx="868680" cy="640080"/>
          </a:xfrm>
          <a:prstGeom prst="rect">
            <a:avLst/>
          </a:prstGeom>
          <a:noFill/>
          <a:ln w="19050">
            <a:solidFill>
              <a:srgbClr val="EF444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7" name="TextBox 46"/>
          <p:cNvSpPr txBox="1"/>
          <p:nvPr/>
        </p:nvSpPr>
        <p:spPr>
          <a:xfrm>
            <a:off x="6537960" y="4572000"/>
            <a:ext cx="868680" cy="640080"/>
          </a:xfrm>
          <a:prstGeom prst="rect">
            <a:avLst/>
          </a:prstGeom>
          <a:noFill/>
        </p:spPr>
        <p:txBody>
          <a:bodyPr wrap="square" anchor="ctr" tIns="36576" bIns="36576" lIns="54864" rIns="54864">
            <a:spAutoFit/>
          </a:bodyPr>
          <a:lstStyle/>
          <a:p>
            <a:pPr algn="ctr"/>
            <a:r>
              <a:rPr sz="1800" b="1" i="0">
                <a:solidFill>
                  <a:srgbClr val="EF4444"/>
                </a:solidFill>
                <a:latin typeface="Georgia"/>
              </a:rPr>
              <a:t>C1</a:t>
            </a:r>
          </a:p>
        </p:txBody>
      </p:sp>
      <p:sp>
        <p:nvSpPr>
          <p:cNvPr id="48" name="TextBox 47"/>
          <p:cNvSpPr txBox="1"/>
          <p:nvPr/>
        </p:nvSpPr>
        <p:spPr>
          <a:xfrm>
            <a:off x="6537960" y="5349240"/>
            <a:ext cx="4846320" cy="914400"/>
          </a:xfrm>
          <a:prstGeom prst="rect">
            <a:avLst/>
          </a:prstGeom>
          <a:noFill/>
        </p:spPr>
        <p:txBody>
          <a:bodyPr wrap="square" anchor="t" tIns="36576" bIns="36576" lIns="54864" rIns="54864">
            <a:spAutoFit/>
          </a:bodyPr>
          <a:lstStyle/>
          <a:p>
            <a:pPr algn="l">
              <a:lnSpc>
                <a:spcPct val="130000"/>
              </a:lnSpc>
            </a:pPr>
            <a:r>
              <a:rPr sz="1200" b="0" i="1">
                <a:solidFill>
                  <a:srgbClr val="0B1929"/>
                </a:solidFill>
                <a:latin typeface="Calibri"/>
              </a:rPr>
              <a:t>Bob has a different view — sees D's activity, misses C's. Both nodes are correct for their observers.</a:t>
            </a:r>
          </a:p>
        </p:txBody>
      </p:sp>
    </p:spTree>
  </p:cSld>
  <p:clrMapOvr>
    <a:masterClrMapping/>
  </p:clrMapOvr>
</p:sld>
</file>

<file path=ppt/slides/slide29.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CONCEPT 5</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Transactions: typed and signed</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29 / 77</a:t>
            </a:r>
          </a:p>
        </p:txBody>
      </p:sp>
      <p:sp>
        <p:nvSpPr>
          <p:cNvPr id="7" name="Rounded Rectangle 6"/>
          <p:cNvSpPr/>
          <p:nvPr/>
        </p:nvSpPr>
        <p:spPr>
          <a:xfrm>
            <a:off x="548640" y="1691640"/>
            <a:ext cx="3657600" cy="128016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548640" y="1691640"/>
            <a:ext cx="3657600" cy="45720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548640" y="1691640"/>
            <a:ext cx="3657600" cy="457200"/>
          </a:xfrm>
          <a:prstGeom prst="rect">
            <a:avLst/>
          </a:prstGeom>
          <a:noFill/>
        </p:spPr>
        <p:txBody>
          <a:bodyPr wrap="square" anchor="ctr" tIns="36576" bIns="36576" lIns="54864" rIns="54864">
            <a:spAutoFit/>
          </a:bodyPr>
          <a:lstStyle/>
          <a:p>
            <a:pPr algn="ctr"/>
            <a:r>
              <a:rPr sz="1400" b="1" i="0">
                <a:solidFill>
                  <a:srgbClr val="FFFFFF"/>
                </a:solidFill>
                <a:latin typeface="Consolas"/>
              </a:rPr>
              <a:t>TRUST</a:t>
            </a:r>
          </a:p>
        </p:txBody>
      </p:sp>
      <p:sp>
        <p:nvSpPr>
          <p:cNvPr id="10" name="TextBox 9"/>
          <p:cNvSpPr txBox="1"/>
          <p:nvPr/>
        </p:nvSpPr>
        <p:spPr>
          <a:xfrm>
            <a:off x="731520" y="2240280"/>
            <a:ext cx="3291840" cy="640080"/>
          </a:xfrm>
          <a:prstGeom prst="rect">
            <a:avLst/>
          </a:prstGeom>
          <a:noFill/>
        </p:spPr>
        <p:txBody>
          <a:bodyPr wrap="square" anchor="ctr" tIns="36576" bIns="36576" lIns="54864" rIns="54864">
            <a:spAutoFit/>
          </a:bodyPr>
          <a:lstStyle/>
          <a:p>
            <a:pPr algn="ctr"/>
            <a:r>
              <a:rPr sz="1200" b="0" i="1">
                <a:solidFill>
                  <a:srgbClr val="64748B"/>
                </a:solidFill>
                <a:latin typeface="Calibri"/>
              </a:rPr>
              <a:t>Declare trust between quids</a:t>
            </a:r>
          </a:p>
        </p:txBody>
      </p:sp>
      <p:sp>
        <p:nvSpPr>
          <p:cNvPr id="11" name="Rounded Rectangle 10"/>
          <p:cNvSpPr/>
          <p:nvPr/>
        </p:nvSpPr>
        <p:spPr>
          <a:xfrm>
            <a:off x="4389120" y="1691640"/>
            <a:ext cx="3657600" cy="128016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4389120" y="1691640"/>
            <a:ext cx="3657600" cy="457200"/>
          </a:xfrm>
          <a:prstGeom prst="rect">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389120" y="1691640"/>
            <a:ext cx="3657600" cy="457200"/>
          </a:xfrm>
          <a:prstGeom prst="rect">
            <a:avLst/>
          </a:prstGeom>
          <a:noFill/>
        </p:spPr>
        <p:txBody>
          <a:bodyPr wrap="square" anchor="ctr" tIns="36576" bIns="36576" lIns="54864" rIns="54864">
            <a:spAutoFit/>
          </a:bodyPr>
          <a:lstStyle/>
          <a:p>
            <a:pPr algn="ctr"/>
            <a:r>
              <a:rPr sz="1400" b="1" i="0">
                <a:solidFill>
                  <a:srgbClr val="FFFFFF"/>
                </a:solidFill>
                <a:latin typeface="Consolas"/>
              </a:rPr>
              <a:t>IDENTITY</a:t>
            </a:r>
          </a:p>
        </p:txBody>
      </p:sp>
      <p:sp>
        <p:nvSpPr>
          <p:cNvPr id="14" name="TextBox 13"/>
          <p:cNvSpPr txBox="1"/>
          <p:nvPr/>
        </p:nvSpPr>
        <p:spPr>
          <a:xfrm>
            <a:off x="4572000" y="2240280"/>
            <a:ext cx="3291840" cy="640080"/>
          </a:xfrm>
          <a:prstGeom prst="rect">
            <a:avLst/>
          </a:prstGeom>
          <a:noFill/>
        </p:spPr>
        <p:txBody>
          <a:bodyPr wrap="square" anchor="ctr" tIns="36576" bIns="36576" lIns="54864" rIns="54864">
            <a:spAutoFit/>
          </a:bodyPr>
          <a:lstStyle/>
          <a:p>
            <a:pPr algn="ctr"/>
            <a:r>
              <a:rPr sz="1200" b="0" i="1">
                <a:solidFill>
                  <a:srgbClr val="64748B"/>
                </a:solidFill>
                <a:latin typeface="Calibri"/>
              </a:rPr>
              <a:t>Name, attributes, home domain</a:t>
            </a:r>
          </a:p>
        </p:txBody>
      </p:sp>
      <p:sp>
        <p:nvSpPr>
          <p:cNvPr id="15" name="Rounded Rectangle 14"/>
          <p:cNvSpPr/>
          <p:nvPr/>
        </p:nvSpPr>
        <p:spPr>
          <a:xfrm>
            <a:off x="8229600" y="1691640"/>
            <a:ext cx="3657600" cy="128016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8229600" y="1691640"/>
            <a:ext cx="3657600" cy="457200"/>
          </a:xfrm>
          <a:prstGeom prst="rect">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8229600" y="1691640"/>
            <a:ext cx="3657600" cy="457200"/>
          </a:xfrm>
          <a:prstGeom prst="rect">
            <a:avLst/>
          </a:prstGeom>
          <a:noFill/>
        </p:spPr>
        <p:txBody>
          <a:bodyPr wrap="square" anchor="ctr" tIns="36576" bIns="36576" lIns="54864" rIns="54864">
            <a:spAutoFit/>
          </a:bodyPr>
          <a:lstStyle/>
          <a:p>
            <a:pPr algn="ctr"/>
            <a:r>
              <a:rPr sz="1400" b="1" i="0">
                <a:solidFill>
                  <a:srgbClr val="0B1929"/>
                </a:solidFill>
                <a:latin typeface="Consolas"/>
              </a:rPr>
              <a:t>TITLE</a:t>
            </a:r>
          </a:p>
        </p:txBody>
      </p:sp>
      <p:sp>
        <p:nvSpPr>
          <p:cNvPr id="18" name="TextBox 17"/>
          <p:cNvSpPr txBox="1"/>
          <p:nvPr/>
        </p:nvSpPr>
        <p:spPr>
          <a:xfrm>
            <a:off x="8412480" y="2240280"/>
            <a:ext cx="3291840" cy="640080"/>
          </a:xfrm>
          <a:prstGeom prst="rect">
            <a:avLst/>
          </a:prstGeom>
          <a:noFill/>
        </p:spPr>
        <p:txBody>
          <a:bodyPr wrap="square" anchor="ctr" tIns="36576" bIns="36576" lIns="54864" rIns="54864">
            <a:spAutoFit/>
          </a:bodyPr>
          <a:lstStyle/>
          <a:p>
            <a:pPr algn="ctr"/>
            <a:r>
              <a:rPr sz="1200" b="0" i="1">
                <a:solidFill>
                  <a:srgbClr val="64748B"/>
                </a:solidFill>
                <a:latin typeface="Calibri"/>
              </a:rPr>
              <a:t>Ownership of assets</a:t>
            </a:r>
          </a:p>
        </p:txBody>
      </p:sp>
      <p:sp>
        <p:nvSpPr>
          <p:cNvPr id="19" name="Rounded Rectangle 18"/>
          <p:cNvSpPr/>
          <p:nvPr/>
        </p:nvSpPr>
        <p:spPr>
          <a:xfrm>
            <a:off x="548640" y="3154680"/>
            <a:ext cx="3657600" cy="128016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Rectangle 19"/>
          <p:cNvSpPr/>
          <p:nvPr/>
        </p:nvSpPr>
        <p:spPr>
          <a:xfrm>
            <a:off x="548640" y="3154680"/>
            <a:ext cx="3657600" cy="45720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548640" y="3154680"/>
            <a:ext cx="3657600" cy="457200"/>
          </a:xfrm>
          <a:prstGeom prst="rect">
            <a:avLst/>
          </a:prstGeom>
          <a:noFill/>
        </p:spPr>
        <p:txBody>
          <a:bodyPr wrap="square" anchor="ctr" tIns="36576" bIns="36576" lIns="54864" rIns="54864">
            <a:spAutoFit/>
          </a:bodyPr>
          <a:lstStyle/>
          <a:p>
            <a:pPr algn="ctr"/>
            <a:r>
              <a:rPr sz="1400" b="1" i="0">
                <a:solidFill>
                  <a:srgbClr val="FFFFFF"/>
                </a:solidFill>
                <a:latin typeface="Consolas"/>
              </a:rPr>
              <a:t>EVENT</a:t>
            </a:r>
          </a:p>
        </p:txBody>
      </p:sp>
      <p:sp>
        <p:nvSpPr>
          <p:cNvPr id="22" name="TextBox 21"/>
          <p:cNvSpPr txBox="1"/>
          <p:nvPr/>
        </p:nvSpPr>
        <p:spPr>
          <a:xfrm>
            <a:off x="731520" y="3703320"/>
            <a:ext cx="3291840" cy="640080"/>
          </a:xfrm>
          <a:prstGeom prst="rect">
            <a:avLst/>
          </a:prstGeom>
          <a:noFill/>
        </p:spPr>
        <p:txBody>
          <a:bodyPr wrap="square" anchor="ctr" tIns="36576" bIns="36576" lIns="54864" rIns="54864">
            <a:spAutoFit/>
          </a:bodyPr>
          <a:lstStyle/>
          <a:p>
            <a:pPr algn="ctr"/>
            <a:r>
              <a:rPr sz="1200" b="0" i="1">
                <a:solidFill>
                  <a:srgbClr val="64748B"/>
                </a:solidFill>
                <a:latin typeface="Calibri"/>
              </a:rPr>
              <a:t>Append to a subject's stream</a:t>
            </a:r>
          </a:p>
        </p:txBody>
      </p:sp>
      <p:sp>
        <p:nvSpPr>
          <p:cNvPr id="23" name="Rounded Rectangle 22"/>
          <p:cNvSpPr/>
          <p:nvPr/>
        </p:nvSpPr>
        <p:spPr>
          <a:xfrm>
            <a:off x="4389120" y="3154680"/>
            <a:ext cx="3657600" cy="128016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Rectangle 23"/>
          <p:cNvSpPr/>
          <p:nvPr/>
        </p:nvSpPr>
        <p:spPr>
          <a:xfrm>
            <a:off x="4389120" y="3154680"/>
            <a:ext cx="3657600" cy="457200"/>
          </a:xfrm>
          <a:prstGeom prst="rect">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4389120" y="3154680"/>
            <a:ext cx="3657600" cy="457200"/>
          </a:xfrm>
          <a:prstGeom prst="rect">
            <a:avLst/>
          </a:prstGeom>
          <a:noFill/>
        </p:spPr>
        <p:txBody>
          <a:bodyPr wrap="square" anchor="ctr" tIns="36576" bIns="36576" lIns="54864" rIns="54864">
            <a:spAutoFit/>
          </a:bodyPr>
          <a:lstStyle/>
          <a:p>
            <a:pPr algn="ctr"/>
            <a:r>
              <a:rPr sz="1400" b="1" i="0">
                <a:solidFill>
                  <a:srgbClr val="FFFFFF"/>
                </a:solidFill>
                <a:latin typeface="Consolas"/>
              </a:rPr>
              <a:t>ANCHOR</a:t>
            </a:r>
          </a:p>
        </p:txBody>
      </p:sp>
      <p:sp>
        <p:nvSpPr>
          <p:cNvPr id="26" name="TextBox 25"/>
          <p:cNvSpPr txBox="1"/>
          <p:nvPr/>
        </p:nvSpPr>
        <p:spPr>
          <a:xfrm>
            <a:off x="4572000" y="3703320"/>
            <a:ext cx="3291840" cy="640080"/>
          </a:xfrm>
          <a:prstGeom prst="rect">
            <a:avLst/>
          </a:prstGeom>
          <a:noFill/>
        </p:spPr>
        <p:txBody>
          <a:bodyPr wrap="square" anchor="ctr" tIns="36576" bIns="36576" lIns="54864" rIns="54864">
            <a:spAutoFit/>
          </a:bodyPr>
          <a:lstStyle/>
          <a:p>
            <a:pPr algn="ctr"/>
            <a:r>
              <a:rPr sz="1200" b="0" i="1">
                <a:solidFill>
                  <a:srgbClr val="64748B"/>
                </a:solidFill>
                <a:latin typeface="Calibri"/>
              </a:rPr>
              <a:t>Rotate/invalidate key epoch</a:t>
            </a:r>
          </a:p>
        </p:txBody>
      </p:sp>
      <p:sp>
        <p:nvSpPr>
          <p:cNvPr id="27" name="Rounded Rectangle 26"/>
          <p:cNvSpPr/>
          <p:nvPr/>
        </p:nvSpPr>
        <p:spPr>
          <a:xfrm>
            <a:off x="8229600" y="3154680"/>
            <a:ext cx="3657600" cy="128016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Rectangle 27"/>
          <p:cNvSpPr/>
          <p:nvPr/>
        </p:nvSpPr>
        <p:spPr>
          <a:xfrm>
            <a:off x="8229600" y="3154680"/>
            <a:ext cx="3657600" cy="457200"/>
          </a:xfrm>
          <a:prstGeom prst="rect">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8229600" y="3154680"/>
            <a:ext cx="3657600" cy="457200"/>
          </a:xfrm>
          <a:prstGeom prst="rect">
            <a:avLst/>
          </a:prstGeom>
          <a:noFill/>
        </p:spPr>
        <p:txBody>
          <a:bodyPr wrap="square" anchor="ctr" tIns="36576" bIns="36576" lIns="54864" rIns="54864">
            <a:spAutoFit/>
          </a:bodyPr>
          <a:lstStyle/>
          <a:p>
            <a:pPr algn="ctr"/>
            <a:r>
              <a:rPr sz="1400" b="1" i="0">
                <a:solidFill>
                  <a:srgbClr val="0B1929"/>
                </a:solidFill>
                <a:latin typeface="Consolas"/>
              </a:rPr>
              <a:t>GUARDIAN_SET_UPDATE</a:t>
            </a:r>
          </a:p>
        </p:txBody>
      </p:sp>
      <p:sp>
        <p:nvSpPr>
          <p:cNvPr id="30" name="TextBox 29"/>
          <p:cNvSpPr txBox="1"/>
          <p:nvPr/>
        </p:nvSpPr>
        <p:spPr>
          <a:xfrm>
            <a:off x="8412480" y="3703320"/>
            <a:ext cx="3291840" cy="640080"/>
          </a:xfrm>
          <a:prstGeom prst="rect">
            <a:avLst/>
          </a:prstGeom>
          <a:noFill/>
        </p:spPr>
        <p:txBody>
          <a:bodyPr wrap="square" anchor="ctr" tIns="36576" bIns="36576" lIns="54864" rIns="54864">
            <a:spAutoFit/>
          </a:bodyPr>
          <a:lstStyle/>
          <a:p>
            <a:pPr algn="ctr"/>
            <a:r>
              <a:rPr sz="1200" b="0" i="1">
                <a:solidFill>
                  <a:srgbClr val="64748B"/>
                </a:solidFill>
                <a:latin typeface="Calibri"/>
              </a:rPr>
              <a:t>Install M-of-N quorum</a:t>
            </a:r>
          </a:p>
        </p:txBody>
      </p:sp>
      <p:sp>
        <p:nvSpPr>
          <p:cNvPr id="31" name="Rounded Rectangle 30"/>
          <p:cNvSpPr/>
          <p:nvPr/>
        </p:nvSpPr>
        <p:spPr>
          <a:xfrm>
            <a:off x="548640" y="4617720"/>
            <a:ext cx="3657600" cy="128016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Rectangle 31"/>
          <p:cNvSpPr/>
          <p:nvPr/>
        </p:nvSpPr>
        <p:spPr>
          <a:xfrm>
            <a:off x="548640" y="4617720"/>
            <a:ext cx="3657600" cy="45720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548640" y="4617720"/>
            <a:ext cx="3657600" cy="457200"/>
          </a:xfrm>
          <a:prstGeom prst="rect">
            <a:avLst/>
          </a:prstGeom>
          <a:noFill/>
        </p:spPr>
        <p:txBody>
          <a:bodyPr wrap="square" anchor="ctr" tIns="36576" bIns="36576" lIns="54864" rIns="54864">
            <a:spAutoFit/>
          </a:bodyPr>
          <a:lstStyle/>
          <a:p>
            <a:pPr algn="ctr"/>
            <a:r>
              <a:rPr sz="1400" b="1" i="0">
                <a:solidFill>
                  <a:srgbClr val="FFFFFF"/>
                </a:solidFill>
                <a:latin typeface="Consolas"/>
              </a:rPr>
              <a:t>GUARDIAN_RECOVERY_*</a:t>
            </a:r>
          </a:p>
        </p:txBody>
      </p:sp>
      <p:sp>
        <p:nvSpPr>
          <p:cNvPr id="34" name="TextBox 33"/>
          <p:cNvSpPr txBox="1"/>
          <p:nvPr/>
        </p:nvSpPr>
        <p:spPr>
          <a:xfrm>
            <a:off x="731520" y="5166360"/>
            <a:ext cx="3291840" cy="640080"/>
          </a:xfrm>
          <a:prstGeom prst="rect">
            <a:avLst/>
          </a:prstGeom>
          <a:noFill/>
        </p:spPr>
        <p:txBody>
          <a:bodyPr wrap="square" anchor="ctr" tIns="36576" bIns="36576" lIns="54864" rIns="54864">
            <a:spAutoFit/>
          </a:bodyPr>
          <a:lstStyle/>
          <a:p>
            <a:pPr algn="ctr"/>
            <a:r>
              <a:rPr sz="1200" b="0" i="1">
                <a:solidFill>
                  <a:srgbClr val="64748B"/>
                </a:solidFill>
                <a:latin typeface="Calibri"/>
              </a:rPr>
              <a:t>Init / Veto / Commit</a:t>
            </a:r>
          </a:p>
        </p:txBody>
      </p:sp>
      <p:sp>
        <p:nvSpPr>
          <p:cNvPr id="35" name="Rounded Rectangle 34"/>
          <p:cNvSpPr/>
          <p:nvPr/>
        </p:nvSpPr>
        <p:spPr>
          <a:xfrm>
            <a:off x="4389120" y="4617720"/>
            <a:ext cx="3657600" cy="128016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Rectangle 35"/>
          <p:cNvSpPr/>
          <p:nvPr/>
        </p:nvSpPr>
        <p:spPr>
          <a:xfrm>
            <a:off x="4389120" y="4617720"/>
            <a:ext cx="3657600" cy="457200"/>
          </a:xfrm>
          <a:prstGeom prst="rect">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TextBox 36"/>
          <p:cNvSpPr txBox="1"/>
          <p:nvPr/>
        </p:nvSpPr>
        <p:spPr>
          <a:xfrm>
            <a:off x="4389120" y="4617720"/>
            <a:ext cx="3657600" cy="457200"/>
          </a:xfrm>
          <a:prstGeom prst="rect">
            <a:avLst/>
          </a:prstGeom>
          <a:noFill/>
        </p:spPr>
        <p:txBody>
          <a:bodyPr wrap="square" anchor="ctr" tIns="36576" bIns="36576" lIns="54864" rIns="54864">
            <a:spAutoFit/>
          </a:bodyPr>
          <a:lstStyle/>
          <a:p>
            <a:pPr algn="ctr"/>
            <a:r>
              <a:rPr sz="1400" b="1" i="0">
                <a:solidFill>
                  <a:srgbClr val="FFFFFF"/>
                </a:solidFill>
                <a:latin typeface="Consolas"/>
              </a:rPr>
              <a:t>GUARDIAN_RESIGN</a:t>
            </a:r>
          </a:p>
        </p:txBody>
      </p:sp>
      <p:sp>
        <p:nvSpPr>
          <p:cNvPr id="38" name="TextBox 37"/>
          <p:cNvSpPr txBox="1"/>
          <p:nvPr/>
        </p:nvSpPr>
        <p:spPr>
          <a:xfrm>
            <a:off x="4572000" y="5166360"/>
            <a:ext cx="3291840" cy="640080"/>
          </a:xfrm>
          <a:prstGeom prst="rect">
            <a:avLst/>
          </a:prstGeom>
          <a:noFill/>
        </p:spPr>
        <p:txBody>
          <a:bodyPr wrap="square" anchor="ctr" tIns="36576" bIns="36576" lIns="54864" rIns="54864">
            <a:spAutoFit/>
          </a:bodyPr>
          <a:lstStyle/>
          <a:p>
            <a:pPr algn="ctr"/>
            <a:r>
              <a:rPr sz="1200" b="0" i="1">
                <a:solidFill>
                  <a:srgbClr val="64748B"/>
                </a:solidFill>
                <a:latin typeface="Calibri"/>
              </a:rPr>
              <a:t>Guardian withdraws consent</a:t>
            </a:r>
          </a:p>
        </p:txBody>
      </p:sp>
      <p:sp>
        <p:nvSpPr>
          <p:cNvPr id="39" name="Rounded Rectangle 38"/>
          <p:cNvSpPr/>
          <p:nvPr/>
        </p:nvSpPr>
        <p:spPr>
          <a:xfrm>
            <a:off x="8229600" y="4617720"/>
            <a:ext cx="3657600" cy="128016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0" name="Rectangle 39"/>
          <p:cNvSpPr/>
          <p:nvPr/>
        </p:nvSpPr>
        <p:spPr>
          <a:xfrm>
            <a:off x="8229600" y="4617720"/>
            <a:ext cx="3657600" cy="457200"/>
          </a:xfrm>
          <a:prstGeom prst="rect">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1" name="TextBox 40"/>
          <p:cNvSpPr txBox="1"/>
          <p:nvPr/>
        </p:nvSpPr>
        <p:spPr>
          <a:xfrm>
            <a:off x="8229600" y="4617720"/>
            <a:ext cx="3657600" cy="457200"/>
          </a:xfrm>
          <a:prstGeom prst="rect">
            <a:avLst/>
          </a:prstGeom>
          <a:noFill/>
        </p:spPr>
        <p:txBody>
          <a:bodyPr wrap="square" anchor="ctr" tIns="36576" bIns="36576" lIns="54864" rIns="54864">
            <a:spAutoFit/>
          </a:bodyPr>
          <a:lstStyle/>
          <a:p>
            <a:pPr algn="ctr"/>
            <a:r>
              <a:rPr sz="1400" b="1" i="0">
                <a:solidFill>
                  <a:srgbClr val="0B1929"/>
                </a:solidFill>
                <a:latin typeface="Consolas"/>
              </a:rPr>
              <a:t>FORK_BLOCK</a:t>
            </a:r>
          </a:p>
        </p:txBody>
      </p:sp>
      <p:sp>
        <p:nvSpPr>
          <p:cNvPr id="42" name="TextBox 41"/>
          <p:cNvSpPr txBox="1"/>
          <p:nvPr/>
        </p:nvSpPr>
        <p:spPr>
          <a:xfrm>
            <a:off x="8412480" y="5166360"/>
            <a:ext cx="3291840" cy="640080"/>
          </a:xfrm>
          <a:prstGeom prst="rect">
            <a:avLst/>
          </a:prstGeom>
          <a:noFill/>
        </p:spPr>
        <p:txBody>
          <a:bodyPr wrap="square" anchor="ctr" tIns="36576" bIns="36576" lIns="54864" rIns="54864">
            <a:spAutoFit/>
          </a:bodyPr>
          <a:lstStyle/>
          <a:p>
            <a:pPr algn="ctr"/>
            <a:r>
              <a:rPr sz="1200" b="0" i="1">
                <a:solidFill>
                  <a:srgbClr val="64748B"/>
                </a:solidFill>
                <a:latin typeface="Calibri"/>
              </a:rPr>
              <a:t>Coordinate protocol upgrade</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TL;DR</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The three-sentence pitch</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3 / 77</a:t>
            </a:r>
          </a:p>
        </p:txBody>
      </p:sp>
      <p:sp>
        <p:nvSpPr>
          <p:cNvPr id="7" name="Rounded Rectangle 6"/>
          <p:cNvSpPr/>
          <p:nvPr/>
        </p:nvSpPr>
        <p:spPr>
          <a:xfrm>
            <a:off x="548640" y="1691640"/>
            <a:ext cx="11064240" cy="1325880"/>
          </a:xfrm>
          <a:prstGeom prst="roundRect">
            <a:avLst>
              <a:gd name="adj" fmla="val 6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548640" y="1691640"/>
            <a:ext cx="82296" cy="1325880"/>
          </a:xfrm>
          <a:prstGeom prst="rect">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777240" y="1783080"/>
            <a:ext cx="640080" cy="457200"/>
          </a:xfrm>
          <a:prstGeom prst="rect">
            <a:avLst/>
          </a:prstGeom>
          <a:noFill/>
        </p:spPr>
        <p:txBody>
          <a:bodyPr wrap="square" anchor="t" tIns="36576" bIns="36576" lIns="54864" rIns="54864">
            <a:spAutoFit/>
          </a:bodyPr>
          <a:lstStyle/>
          <a:p>
            <a:pPr algn="l"/>
            <a:r>
              <a:rPr sz="2400" b="1" i="0">
                <a:solidFill>
                  <a:srgbClr val="14B8A6"/>
                </a:solidFill>
                <a:latin typeface="Georgia"/>
              </a:rPr>
              <a:t>01</a:t>
            </a:r>
          </a:p>
        </p:txBody>
      </p:sp>
      <p:sp>
        <p:nvSpPr>
          <p:cNvPr id="10" name="TextBox 9"/>
          <p:cNvSpPr txBox="1"/>
          <p:nvPr/>
        </p:nvSpPr>
        <p:spPr>
          <a:xfrm>
            <a:off x="1417320" y="1828800"/>
            <a:ext cx="10058400" cy="594360"/>
          </a:xfrm>
          <a:prstGeom prst="rect">
            <a:avLst/>
          </a:prstGeom>
          <a:noFill/>
        </p:spPr>
        <p:txBody>
          <a:bodyPr wrap="square" anchor="t" tIns="36576" bIns="36576" lIns="54864" rIns="54864">
            <a:spAutoFit/>
          </a:bodyPr>
          <a:lstStyle/>
          <a:p>
            <a:pPr algn="l"/>
            <a:r>
              <a:rPr sz="1700" b="1" i="0">
                <a:solidFill>
                  <a:srgbClr val="0B1929"/>
                </a:solidFill>
                <a:latin typeface="Georgia"/>
              </a:rPr>
              <a:t>Quidnug is a Go-based P2P protocol for expressing, computing, and auditing trust — cryptographically, relationally, per-observer.</a:t>
            </a:r>
          </a:p>
        </p:txBody>
      </p:sp>
      <p:sp>
        <p:nvSpPr>
          <p:cNvPr id="11" name="TextBox 10"/>
          <p:cNvSpPr txBox="1"/>
          <p:nvPr/>
        </p:nvSpPr>
        <p:spPr>
          <a:xfrm>
            <a:off x="1417320" y="2441448"/>
            <a:ext cx="10058400" cy="548640"/>
          </a:xfrm>
          <a:prstGeom prst="rect">
            <a:avLst/>
          </a:prstGeom>
          <a:noFill/>
        </p:spPr>
        <p:txBody>
          <a:bodyPr wrap="square" anchor="t" tIns="36576" bIns="36576" lIns="54864" rIns="54864">
            <a:spAutoFit/>
          </a:bodyPr>
          <a:lstStyle/>
          <a:p>
            <a:pPr algn="l"/>
            <a:r>
              <a:rPr sz="1300" b="0" i="1">
                <a:solidFill>
                  <a:srgbClr val="64748B"/>
                </a:solidFill>
                <a:latin typeface="Calibri"/>
              </a:rPr>
              <a:t>No universal scores. No central authority. No shared single chain.</a:t>
            </a:r>
          </a:p>
        </p:txBody>
      </p:sp>
      <p:sp>
        <p:nvSpPr>
          <p:cNvPr id="12" name="Rounded Rectangle 11"/>
          <p:cNvSpPr/>
          <p:nvPr/>
        </p:nvSpPr>
        <p:spPr>
          <a:xfrm>
            <a:off x="548640" y="3200400"/>
            <a:ext cx="11064240" cy="1325880"/>
          </a:xfrm>
          <a:prstGeom prst="roundRect">
            <a:avLst>
              <a:gd name="adj" fmla="val 6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548640" y="3200400"/>
            <a:ext cx="82296" cy="132588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777240" y="3291840"/>
            <a:ext cx="640080" cy="457200"/>
          </a:xfrm>
          <a:prstGeom prst="rect">
            <a:avLst/>
          </a:prstGeom>
          <a:noFill/>
        </p:spPr>
        <p:txBody>
          <a:bodyPr wrap="square" anchor="t" tIns="36576" bIns="36576" lIns="54864" rIns="54864">
            <a:spAutoFit/>
          </a:bodyPr>
          <a:lstStyle/>
          <a:p>
            <a:pPr algn="l"/>
            <a:r>
              <a:rPr sz="2400" b="1" i="0">
                <a:solidFill>
                  <a:srgbClr val="14B8A6"/>
                </a:solidFill>
                <a:latin typeface="Georgia"/>
              </a:rPr>
              <a:t>02</a:t>
            </a:r>
          </a:p>
        </p:txBody>
      </p:sp>
      <p:sp>
        <p:nvSpPr>
          <p:cNvPr id="15" name="TextBox 14"/>
          <p:cNvSpPr txBox="1"/>
          <p:nvPr/>
        </p:nvSpPr>
        <p:spPr>
          <a:xfrm>
            <a:off x="1417320" y="3337560"/>
            <a:ext cx="10058400" cy="594360"/>
          </a:xfrm>
          <a:prstGeom prst="rect">
            <a:avLst/>
          </a:prstGeom>
          <a:noFill/>
        </p:spPr>
        <p:txBody>
          <a:bodyPr wrap="square" anchor="t" tIns="36576" bIns="36576" lIns="54864" rIns="54864">
            <a:spAutoFit/>
          </a:bodyPr>
          <a:lstStyle/>
          <a:p>
            <a:pPr algn="l"/>
            <a:r>
              <a:rPr sz="1700" b="1" i="0">
                <a:solidFill>
                  <a:srgbClr val="0B1929"/>
                </a:solidFill>
                <a:latin typeface="Georgia"/>
              </a:rPr>
              <a:t>Every participant owns their identity (a quid). Every statement is signed. Every piece of state is replayable from the blockchain.</a:t>
            </a:r>
          </a:p>
        </p:txBody>
      </p:sp>
      <p:sp>
        <p:nvSpPr>
          <p:cNvPr id="16" name="TextBox 15"/>
          <p:cNvSpPr txBox="1"/>
          <p:nvPr/>
        </p:nvSpPr>
        <p:spPr>
          <a:xfrm>
            <a:off x="1417320" y="3950208"/>
            <a:ext cx="10058400" cy="548640"/>
          </a:xfrm>
          <a:prstGeom prst="rect">
            <a:avLst/>
          </a:prstGeom>
          <a:noFill/>
        </p:spPr>
        <p:txBody>
          <a:bodyPr wrap="square" anchor="t" tIns="36576" bIns="36576" lIns="54864" rIns="54864">
            <a:spAutoFit/>
          </a:bodyPr>
          <a:lstStyle/>
          <a:p>
            <a:pPr algn="l"/>
            <a:r>
              <a:rPr sz="1300" b="0" i="1">
                <a:solidFill>
                  <a:srgbClr val="64748B"/>
                </a:solidFill>
                <a:latin typeface="Calibri"/>
              </a:rPr>
              <a:t>Guardian-based recovery handles key loss. Time-locked veto handles coercion.</a:t>
            </a:r>
          </a:p>
        </p:txBody>
      </p:sp>
      <p:sp>
        <p:nvSpPr>
          <p:cNvPr id="17" name="Rounded Rectangle 16"/>
          <p:cNvSpPr/>
          <p:nvPr/>
        </p:nvSpPr>
        <p:spPr>
          <a:xfrm>
            <a:off x="548640" y="4709160"/>
            <a:ext cx="11064240" cy="1325880"/>
          </a:xfrm>
          <a:prstGeom prst="roundRect">
            <a:avLst>
              <a:gd name="adj" fmla="val 6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ectangle 17"/>
          <p:cNvSpPr/>
          <p:nvPr/>
        </p:nvSpPr>
        <p:spPr>
          <a:xfrm>
            <a:off x="548640" y="4709160"/>
            <a:ext cx="82296" cy="1325880"/>
          </a:xfrm>
          <a:prstGeom prst="rect">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777240" y="4800600"/>
            <a:ext cx="640080" cy="457200"/>
          </a:xfrm>
          <a:prstGeom prst="rect">
            <a:avLst/>
          </a:prstGeom>
          <a:noFill/>
        </p:spPr>
        <p:txBody>
          <a:bodyPr wrap="square" anchor="t" tIns="36576" bIns="36576" lIns="54864" rIns="54864">
            <a:spAutoFit/>
          </a:bodyPr>
          <a:lstStyle/>
          <a:p>
            <a:pPr algn="l"/>
            <a:r>
              <a:rPr sz="2400" b="1" i="0">
                <a:solidFill>
                  <a:srgbClr val="14B8A6"/>
                </a:solidFill>
                <a:latin typeface="Georgia"/>
              </a:rPr>
              <a:t>03</a:t>
            </a:r>
          </a:p>
        </p:txBody>
      </p:sp>
      <p:sp>
        <p:nvSpPr>
          <p:cNvPr id="20" name="TextBox 19"/>
          <p:cNvSpPr txBox="1"/>
          <p:nvPr/>
        </p:nvSpPr>
        <p:spPr>
          <a:xfrm>
            <a:off x="1417320" y="4846320"/>
            <a:ext cx="10058400" cy="594360"/>
          </a:xfrm>
          <a:prstGeom prst="rect">
            <a:avLst/>
          </a:prstGeom>
          <a:noFill/>
        </p:spPr>
        <p:txBody>
          <a:bodyPr wrap="square" anchor="t" tIns="36576" bIns="36576" lIns="54864" rIns="54864">
            <a:spAutoFit/>
          </a:bodyPr>
          <a:lstStyle/>
          <a:p>
            <a:pPr algn="l"/>
            <a:r>
              <a:rPr sz="1700" b="1" i="0">
                <a:solidFill>
                  <a:srgbClr val="0B1929"/>
                </a:solidFill>
                <a:latin typeface="Georgia"/>
              </a:rPr>
              <a:t>The protocol is useful wherever you'd say 'this specific party signed this specific thing and I need to verify it didn't get replayed or forged.'</a:t>
            </a:r>
          </a:p>
        </p:txBody>
      </p:sp>
      <p:sp>
        <p:nvSpPr>
          <p:cNvPr id="21" name="TextBox 20"/>
          <p:cNvSpPr txBox="1"/>
          <p:nvPr/>
        </p:nvSpPr>
        <p:spPr>
          <a:xfrm>
            <a:off x="1417320" y="5458968"/>
            <a:ext cx="10058400" cy="548640"/>
          </a:xfrm>
          <a:prstGeom prst="rect">
            <a:avLst/>
          </a:prstGeom>
          <a:noFill/>
        </p:spPr>
        <p:txBody>
          <a:bodyPr wrap="square" anchor="t" tIns="36576" bIns="36576" lIns="54864" rIns="54864">
            <a:spAutoFit/>
          </a:bodyPr>
          <a:lstStyle/>
          <a:p>
            <a:pPr algn="l"/>
            <a:r>
              <a:rPr sz="1300" b="0" i="1">
                <a:solidFill>
                  <a:srgbClr val="64748B"/>
                </a:solidFill>
                <a:latin typeface="Calibri"/>
              </a:rPr>
              <a:t>Banks, AI agents, voters, patients, software maintainers — all fit this shape.</a:t>
            </a:r>
          </a:p>
        </p:txBody>
      </p:sp>
    </p:spTree>
  </p:cSld>
  <p:clrMapOvr>
    <a:masterClrMapping/>
  </p:clrMapOvr>
</p:sld>
</file>

<file path=ppt/slides/slide30.xml><?xml version="1.0" encoding="utf-8"?>
<p:sld xmlns:a="http://schemas.openxmlformats.org/drawingml/2006/main" xmlns:p="http://schemas.openxmlformats.org/presentationml/2006/main" xmlns:r="http://schemas.openxmlformats.org/officeDocument/2006/relationships">
  <p:cSld>
    <p:bg>
      <p:bgPr>
        <a:solidFill>
          <a:srgbClr val="0B1929"/>
        </a:solidFill>
        <a:effectLst/>
      </p:bgPr>
    </p:bg>
    <p:spTree>
      <p:nvGrpSpPr>
        <p:cNvPr id="1" name=""/>
        <p:cNvGrpSpPr/>
        <p:nvPr/>
      </p:nvGrpSpPr>
      <p:grpSpPr/>
      <p:sp>
        <p:nvSpPr>
          <p:cNvPr id="2" name="TextBox 1"/>
          <p:cNvSpPr txBox="1"/>
          <p:nvPr/>
        </p:nvSpPr>
        <p:spPr>
          <a:xfrm>
            <a:off x="548640" y="1645920"/>
            <a:ext cx="4114800" cy="3657600"/>
          </a:xfrm>
          <a:prstGeom prst="rect">
            <a:avLst/>
          </a:prstGeom>
          <a:noFill/>
        </p:spPr>
        <p:txBody>
          <a:bodyPr wrap="square" anchor="t" tIns="36576" bIns="36576" lIns="54864" rIns="54864">
            <a:spAutoFit/>
          </a:bodyPr>
          <a:lstStyle/>
          <a:p>
            <a:pPr algn="l"/>
            <a:r>
              <a:rPr sz="22000" b="1" i="0">
                <a:solidFill>
                  <a:srgbClr val="14B8A6"/>
                </a:solidFill>
                <a:latin typeface="Georgia"/>
              </a:rPr>
              <a:t>04</a:t>
            </a:r>
          </a:p>
        </p:txBody>
      </p:sp>
      <p:sp>
        <p:nvSpPr>
          <p:cNvPr id="3" name="Hexagon 2"/>
          <p:cNvSpPr/>
          <p:nvPr/>
        </p:nvSpPr>
        <p:spPr>
          <a:xfrm>
            <a:off x="4206240" y="2377440"/>
            <a:ext cx="548640" cy="475488"/>
          </a:xfrm>
          <a:prstGeom prst="hexagon">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Hexagon 3"/>
          <p:cNvSpPr/>
          <p:nvPr/>
        </p:nvSpPr>
        <p:spPr>
          <a:xfrm>
            <a:off x="4663440" y="2926080"/>
            <a:ext cx="411480" cy="365760"/>
          </a:xfrm>
          <a:prstGeom prst="hexagon">
            <a:avLst/>
          </a:prstGeom>
          <a:noFill/>
          <a:ln w="15875">
            <a:solidFill>
              <a:srgbClr val="F59E0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212080" y="2606040"/>
            <a:ext cx="6675120" cy="457200"/>
          </a:xfrm>
          <a:prstGeom prst="rect">
            <a:avLst/>
          </a:prstGeom>
          <a:noFill/>
        </p:spPr>
        <p:txBody>
          <a:bodyPr wrap="square" anchor="t" tIns="36576" bIns="36576" lIns="54864" rIns="54864">
            <a:spAutoFit/>
          </a:bodyPr>
          <a:lstStyle/>
          <a:p>
            <a:pPr algn="l"/>
            <a:r>
              <a:rPr sz="1600" b="1" i="0">
                <a:solidFill>
                  <a:srgbClr val="14B8A6"/>
                </a:solidFill>
                <a:latin typeface="Calibri"/>
              </a:rPr>
              <a:t>PART FOUR</a:t>
            </a:r>
          </a:p>
        </p:txBody>
      </p:sp>
      <p:sp>
        <p:nvSpPr>
          <p:cNvPr id="6" name="TextBox 5"/>
          <p:cNvSpPr txBox="1"/>
          <p:nvPr/>
        </p:nvSpPr>
        <p:spPr>
          <a:xfrm>
            <a:off x="5212080" y="2926080"/>
            <a:ext cx="6675120" cy="2743200"/>
          </a:xfrm>
          <a:prstGeom prst="rect">
            <a:avLst/>
          </a:prstGeom>
          <a:noFill/>
        </p:spPr>
        <p:txBody>
          <a:bodyPr wrap="square" anchor="t" tIns="36576" bIns="36576" lIns="54864" rIns="54864">
            <a:spAutoFit/>
          </a:bodyPr>
          <a:lstStyle/>
          <a:p>
            <a:pPr algn="l"/>
            <a:r>
              <a:rPr sz="4400" b="1" i="0">
                <a:solidFill>
                  <a:srgbClr val="FFFFFF"/>
                </a:solidFill>
                <a:latin typeface="Georgia"/>
              </a:rPr>
              <a:t>Technical primitives</a:t>
            </a:r>
          </a:p>
        </p:txBody>
      </p:sp>
      <p:sp>
        <p:nvSpPr>
          <p:cNvPr id="7" name="Rectangle 6"/>
          <p:cNvSpPr/>
          <p:nvPr/>
        </p:nvSpPr>
        <p:spPr>
          <a:xfrm>
            <a:off x="5212080" y="4937760"/>
            <a:ext cx="2743200" cy="32004"/>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31.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PRIMITIVE 1</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Event streams — tamper-evident audit logs</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31 / 77</a:t>
            </a:r>
          </a:p>
        </p:txBody>
      </p:sp>
      <p:sp>
        <p:nvSpPr>
          <p:cNvPr id="7" name="Rounded Rectangle 6"/>
          <p:cNvSpPr/>
          <p:nvPr/>
        </p:nvSpPr>
        <p:spPr>
          <a:xfrm>
            <a:off x="548640" y="1691640"/>
            <a:ext cx="11064240" cy="256032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77240" y="1828800"/>
            <a:ext cx="10607040" cy="365760"/>
          </a:xfrm>
          <a:prstGeom prst="rect">
            <a:avLst/>
          </a:prstGeom>
          <a:noFill/>
        </p:spPr>
        <p:txBody>
          <a:bodyPr wrap="square" anchor="t" tIns="36576" bIns="36576" lIns="54864" rIns="54864">
            <a:spAutoFit/>
          </a:bodyPr>
          <a:lstStyle/>
          <a:p>
            <a:pPr algn="l"/>
            <a:r>
              <a:rPr sz="1100" b="1" i="0">
                <a:solidFill>
                  <a:srgbClr val="64748B"/>
                </a:solidFill>
                <a:latin typeface="Calibri"/>
              </a:rPr>
              <a:t>ALICE'S EVENT STREAM — APPEND-ONLY TIMELINE</a:t>
            </a:r>
          </a:p>
        </p:txBody>
      </p:sp>
      <p:sp>
        <p:nvSpPr>
          <p:cNvPr id="9" name="Rounded Rectangle 8"/>
          <p:cNvSpPr/>
          <p:nvPr/>
        </p:nvSpPr>
        <p:spPr>
          <a:xfrm>
            <a:off x="777240" y="2331720"/>
            <a:ext cx="1783080" cy="1051560"/>
          </a:xfrm>
          <a:prstGeom prst="roundRect">
            <a:avLst>
              <a:gd name="adj" fmla="val 8000"/>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77240" y="2423160"/>
            <a:ext cx="1783080" cy="320040"/>
          </a:xfrm>
          <a:prstGeom prst="rect">
            <a:avLst/>
          </a:prstGeom>
          <a:noFill/>
        </p:spPr>
        <p:txBody>
          <a:bodyPr wrap="square" anchor="t" tIns="36576" bIns="36576" lIns="54864" rIns="54864">
            <a:spAutoFit/>
          </a:bodyPr>
          <a:lstStyle/>
          <a:p>
            <a:pPr algn="ctr"/>
            <a:r>
              <a:rPr sz="1000" b="1" i="0">
                <a:solidFill>
                  <a:srgbClr val="FFFFFF"/>
                </a:solidFill>
                <a:latin typeface="Consolas"/>
              </a:rPr>
              <a:t>#01</a:t>
            </a:r>
          </a:p>
        </p:txBody>
      </p:sp>
      <p:sp>
        <p:nvSpPr>
          <p:cNvPr id="11" name="TextBox 10"/>
          <p:cNvSpPr txBox="1"/>
          <p:nvPr/>
        </p:nvSpPr>
        <p:spPr>
          <a:xfrm>
            <a:off x="777240" y="2715768"/>
            <a:ext cx="1783080" cy="548640"/>
          </a:xfrm>
          <a:prstGeom prst="rect">
            <a:avLst/>
          </a:prstGeom>
          <a:noFill/>
        </p:spPr>
        <p:txBody>
          <a:bodyPr wrap="square" anchor="ctr" tIns="36576" bIns="36576" lIns="54864" rIns="54864">
            <a:spAutoFit/>
          </a:bodyPr>
          <a:lstStyle/>
          <a:p>
            <a:pPr algn="ctr"/>
            <a:r>
              <a:rPr sz="1200" b="1" i="0">
                <a:solidFill>
                  <a:srgbClr val="FFFFFF"/>
                </a:solidFill>
                <a:latin typeface="Georgia"/>
              </a:rPr>
              <a:t>profile.updated</a:t>
            </a:r>
          </a:p>
        </p:txBody>
      </p:sp>
      <p:cxnSp>
        <p:nvCxnSpPr>
          <p:cNvPr id="12" name="Connector 11"/>
          <p:cNvCxnSpPr/>
          <p:nvPr/>
        </p:nvCxnSpPr>
        <p:spPr>
          <a:xfrm>
            <a:off x="2560320" y="2834640"/>
            <a:ext cx="91439" cy="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13" name="Rounded Rectangle 12"/>
          <p:cNvSpPr/>
          <p:nvPr/>
        </p:nvSpPr>
        <p:spPr>
          <a:xfrm>
            <a:off x="2651760" y="2331720"/>
            <a:ext cx="1783080" cy="1051560"/>
          </a:xfrm>
          <a:prstGeom prst="roundRect">
            <a:avLst>
              <a:gd name="adj" fmla="val 8000"/>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2651760" y="2423160"/>
            <a:ext cx="1783080" cy="320040"/>
          </a:xfrm>
          <a:prstGeom prst="rect">
            <a:avLst/>
          </a:prstGeom>
          <a:noFill/>
        </p:spPr>
        <p:txBody>
          <a:bodyPr wrap="square" anchor="t" tIns="36576" bIns="36576" lIns="54864" rIns="54864">
            <a:spAutoFit/>
          </a:bodyPr>
          <a:lstStyle/>
          <a:p>
            <a:pPr algn="ctr"/>
            <a:r>
              <a:rPr sz="1000" b="1" i="0">
                <a:solidFill>
                  <a:srgbClr val="FFFFFF"/>
                </a:solidFill>
                <a:latin typeface="Consolas"/>
              </a:rPr>
              <a:t>#02</a:t>
            </a:r>
          </a:p>
        </p:txBody>
      </p:sp>
      <p:sp>
        <p:nvSpPr>
          <p:cNvPr id="15" name="TextBox 14"/>
          <p:cNvSpPr txBox="1"/>
          <p:nvPr/>
        </p:nvSpPr>
        <p:spPr>
          <a:xfrm>
            <a:off x="2651760" y="2715768"/>
            <a:ext cx="1783080" cy="548640"/>
          </a:xfrm>
          <a:prstGeom prst="rect">
            <a:avLst/>
          </a:prstGeom>
          <a:noFill/>
        </p:spPr>
        <p:txBody>
          <a:bodyPr wrap="square" anchor="ctr" tIns="36576" bIns="36576" lIns="54864" rIns="54864">
            <a:spAutoFit/>
          </a:bodyPr>
          <a:lstStyle/>
          <a:p>
            <a:pPr algn="ctr"/>
            <a:r>
              <a:rPr sz="1200" b="1" i="0">
                <a:solidFill>
                  <a:srgbClr val="FFFFFF"/>
                </a:solidFill>
                <a:latin typeface="Georgia"/>
              </a:rPr>
              <a:t>trust.granted</a:t>
            </a:r>
          </a:p>
        </p:txBody>
      </p:sp>
      <p:cxnSp>
        <p:nvCxnSpPr>
          <p:cNvPr id="16" name="Connector 15"/>
          <p:cNvCxnSpPr/>
          <p:nvPr/>
        </p:nvCxnSpPr>
        <p:spPr>
          <a:xfrm>
            <a:off x="4434840" y="2834640"/>
            <a:ext cx="91439" cy="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17" name="Rounded Rectangle 16"/>
          <p:cNvSpPr/>
          <p:nvPr/>
        </p:nvSpPr>
        <p:spPr>
          <a:xfrm>
            <a:off x="4526279" y="2331720"/>
            <a:ext cx="1783080" cy="1051560"/>
          </a:xfrm>
          <a:prstGeom prst="roundRect">
            <a:avLst>
              <a:gd name="adj" fmla="val 8000"/>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4526279" y="2423160"/>
            <a:ext cx="1783080" cy="320040"/>
          </a:xfrm>
          <a:prstGeom prst="rect">
            <a:avLst/>
          </a:prstGeom>
          <a:noFill/>
        </p:spPr>
        <p:txBody>
          <a:bodyPr wrap="square" anchor="t" tIns="36576" bIns="36576" lIns="54864" rIns="54864">
            <a:spAutoFit/>
          </a:bodyPr>
          <a:lstStyle/>
          <a:p>
            <a:pPr algn="ctr"/>
            <a:r>
              <a:rPr sz="1000" b="1" i="0">
                <a:solidFill>
                  <a:srgbClr val="FFFFFF"/>
                </a:solidFill>
                <a:latin typeface="Consolas"/>
              </a:rPr>
              <a:t>#03</a:t>
            </a:r>
          </a:p>
        </p:txBody>
      </p:sp>
      <p:sp>
        <p:nvSpPr>
          <p:cNvPr id="19" name="TextBox 18"/>
          <p:cNvSpPr txBox="1"/>
          <p:nvPr/>
        </p:nvSpPr>
        <p:spPr>
          <a:xfrm>
            <a:off x="4526279" y="2715768"/>
            <a:ext cx="1783080" cy="548640"/>
          </a:xfrm>
          <a:prstGeom prst="rect">
            <a:avLst/>
          </a:prstGeom>
          <a:noFill/>
        </p:spPr>
        <p:txBody>
          <a:bodyPr wrap="square" anchor="ctr" tIns="36576" bIns="36576" lIns="54864" rIns="54864">
            <a:spAutoFit/>
          </a:bodyPr>
          <a:lstStyle/>
          <a:p>
            <a:pPr algn="ctr"/>
            <a:r>
              <a:rPr sz="1200" b="1" i="0">
                <a:solidFill>
                  <a:srgbClr val="0B1929"/>
                </a:solidFill>
                <a:latin typeface="Georgia"/>
              </a:rPr>
              <a:t>trust.revoked</a:t>
            </a:r>
          </a:p>
        </p:txBody>
      </p:sp>
      <p:cxnSp>
        <p:nvCxnSpPr>
          <p:cNvPr id="20" name="Connector 19"/>
          <p:cNvCxnSpPr/>
          <p:nvPr/>
        </p:nvCxnSpPr>
        <p:spPr>
          <a:xfrm>
            <a:off x="6309359" y="2834640"/>
            <a:ext cx="91439" cy="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21" name="Rounded Rectangle 20"/>
          <p:cNvSpPr/>
          <p:nvPr/>
        </p:nvSpPr>
        <p:spPr>
          <a:xfrm>
            <a:off x="6400799" y="2331720"/>
            <a:ext cx="1783080" cy="1051560"/>
          </a:xfrm>
          <a:prstGeom prst="roundRect">
            <a:avLst>
              <a:gd name="adj" fmla="val 8000"/>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6400799" y="2423160"/>
            <a:ext cx="1783080" cy="320040"/>
          </a:xfrm>
          <a:prstGeom prst="rect">
            <a:avLst/>
          </a:prstGeom>
          <a:noFill/>
        </p:spPr>
        <p:txBody>
          <a:bodyPr wrap="square" anchor="t" tIns="36576" bIns="36576" lIns="54864" rIns="54864">
            <a:spAutoFit/>
          </a:bodyPr>
          <a:lstStyle/>
          <a:p>
            <a:pPr algn="ctr"/>
            <a:r>
              <a:rPr sz="1000" b="1" i="0">
                <a:solidFill>
                  <a:srgbClr val="FFFFFF"/>
                </a:solidFill>
                <a:latin typeface="Consolas"/>
              </a:rPr>
              <a:t>#04</a:t>
            </a:r>
          </a:p>
        </p:txBody>
      </p:sp>
      <p:sp>
        <p:nvSpPr>
          <p:cNvPr id="23" name="TextBox 22"/>
          <p:cNvSpPr txBox="1"/>
          <p:nvPr/>
        </p:nvSpPr>
        <p:spPr>
          <a:xfrm>
            <a:off x="6400799" y="2715768"/>
            <a:ext cx="1783080" cy="548640"/>
          </a:xfrm>
          <a:prstGeom prst="rect">
            <a:avLst/>
          </a:prstGeom>
          <a:noFill/>
        </p:spPr>
        <p:txBody>
          <a:bodyPr wrap="square" anchor="ctr" tIns="36576" bIns="36576" lIns="54864" rIns="54864">
            <a:spAutoFit/>
          </a:bodyPr>
          <a:lstStyle/>
          <a:p>
            <a:pPr algn="ctr"/>
            <a:r>
              <a:rPr sz="1200" b="1" i="0">
                <a:solidFill>
                  <a:srgbClr val="FFFFFF"/>
                </a:solidFill>
                <a:latin typeface="Georgia"/>
              </a:rPr>
              <a:t>identity.rotated</a:t>
            </a:r>
          </a:p>
        </p:txBody>
      </p:sp>
      <p:cxnSp>
        <p:nvCxnSpPr>
          <p:cNvPr id="24" name="Connector 23"/>
          <p:cNvCxnSpPr/>
          <p:nvPr/>
        </p:nvCxnSpPr>
        <p:spPr>
          <a:xfrm>
            <a:off x="8183879" y="2834640"/>
            <a:ext cx="91439" cy="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25" name="Rounded Rectangle 24"/>
          <p:cNvSpPr/>
          <p:nvPr/>
        </p:nvSpPr>
        <p:spPr>
          <a:xfrm>
            <a:off x="8275319" y="2331720"/>
            <a:ext cx="1783080" cy="1051560"/>
          </a:xfrm>
          <a:prstGeom prst="roundRect">
            <a:avLst>
              <a:gd name="adj" fmla="val 8000"/>
            </a:avLst>
          </a:prstGeom>
          <a:solidFill>
            <a:srgbClr val="EF44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8275319" y="2423160"/>
            <a:ext cx="1783080" cy="320040"/>
          </a:xfrm>
          <a:prstGeom prst="rect">
            <a:avLst/>
          </a:prstGeom>
          <a:noFill/>
        </p:spPr>
        <p:txBody>
          <a:bodyPr wrap="square" anchor="t" tIns="36576" bIns="36576" lIns="54864" rIns="54864">
            <a:spAutoFit/>
          </a:bodyPr>
          <a:lstStyle/>
          <a:p>
            <a:pPr algn="ctr"/>
            <a:r>
              <a:rPr sz="1000" b="1" i="0">
                <a:solidFill>
                  <a:srgbClr val="FFFFFF"/>
                </a:solidFill>
                <a:latin typeface="Consolas"/>
              </a:rPr>
              <a:t>#05</a:t>
            </a:r>
          </a:p>
        </p:txBody>
      </p:sp>
      <p:sp>
        <p:nvSpPr>
          <p:cNvPr id="27" name="TextBox 26"/>
          <p:cNvSpPr txBox="1"/>
          <p:nvPr/>
        </p:nvSpPr>
        <p:spPr>
          <a:xfrm>
            <a:off x="8275319" y="2715768"/>
            <a:ext cx="1783080" cy="548640"/>
          </a:xfrm>
          <a:prstGeom prst="rect">
            <a:avLst/>
          </a:prstGeom>
          <a:noFill/>
        </p:spPr>
        <p:txBody>
          <a:bodyPr wrap="square" anchor="ctr" tIns="36576" bIns="36576" lIns="54864" rIns="54864">
            <a:spAutoFit/>
          </a:bodyPr>
          <a:lstStyle/>
          <a:p>
            <a:pPr algn="ctr"/>
            <a:r>
              <a:rPr sz="1200" b="1" i="0">
                <a:solidFill>
                  <a:srgbClr val="FFFFFF"/>
                </a:solidFill>
                <a:latin typeface="Georgia"/>
              </a:rPr>
              <a:t>dispute.opened</a:t>
            </a:r>
          </a:p>
        </p:txBody>
      </p:sp>
      <p:cxnSp>
        <p:nvCxnSpPr>
          <p:cNvPr id="28" name="Connector 27"/>
          <p:cNvCxnSpPr/>
          <p:nvPr/>
        </p:nvCxnSpPr>
        <p:spPr>
          <a:xfrm>
            <a:off x="10058399" y="2834640"/>
            <a:ext cx="91439" cy="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29" name="Rounded Rectangle 28"/>
          <p:cNvSpPr/>
          <p:nvPr/>
        </p:nvSpPr>
        <p:spPr>
          <a:xfrm>
            <a:off x="10149840" y="2331720"/>
            <a:ext cx="1783080" cy="1051560"/>
          </a:xfrm>
          <a:prstGeom prst="roundRect">
            <a:avLst>
              <a:gd name="adj" fmla="val 8000"/>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10149840" y="2423160"/>
            <a:ext cx="1783080" cy="320040"/>
          </a:xfrm>
          <a:prstGeom prst="rect">
            <a:avLst/>
          </a:prstGeom>
          <a:noFill/>
        </p:spPr>
        <p:txBody>
          <a:bodyPr wrap="square" anchor="t" tIns="36576" bIns="36576" lIns="54864" rIns="54864">
            <a:spAutoFit/>
          </a:bodyPr>
          <a:lstStyle/>
          <a:p>
            <a:pPr algn="ctr"/>
            <a:r>
              <a:rPr sz="1000" b="1" i="0">
                <a:solidFill>
                  <a:srgbClr val="FFFFFF"/>
                </a:solidFill>
                <a:latin typeface="Consolas"/>
              </a:rPr>
              <a:t>#06</a:t>
            </a:r>
          </a:p>
        </p:txBody>
      </p:sp>
      <p:sp>
        <p:nvSpPr>
          <p:cNvPr id="31" name="TextBox 30"/>
          <p:cNvSpPr txBox="1"/>
          <p:nvPr/>
        </p:nvSpPr>
        <p:spPr>
          <a:xfrm>
            <a:off x="10149840" y="2715768"/>
            <a:ext cx="1783080" cy="548640"/>
          </a:xfrm>
          <a:prstGeom prst="rect">
            <a:avLst/>
          </a:prstGeom>
          <a:noFill/>
        </p:spPr>
        <p:txBody>
          <a:bodyPr wrap="square" anchor="ctr" tIns="36576" bIns="36576" lIns="54864" rIns="54864">
            <a:spAutoFit/>
          </a:bodyPr>
          <a:lstStyle/>
          <a:p>
            <a:pPr algn="ctr"/>
            <a:r>
              <a:rPr sz="1200" b="1" i="0">
                <a:solidFill>
                  <a:srgbClr val="FFFFFF"/>
                </a:solidFill>
                <a:latin typeface="Georgia"/>
              </a:rPr>
              <a:t>dispute.resolved</a:t>
            </a:r>
          </a:p>
        </p:txBody>
      </p:sp>
      <p:sp>
        <p:nvSpPr>
          <p:cNvPr id="32" name="TextBox 31"/>
          <p:cNvSpPr txBox="1"/>
          <p:nvPr/>
        </p:nvSpPr>
        <p:spPr>
          <a:xfrm>
            <a:off x="777240" y="3611880"/>
            <a:ext cx="10607040" cy="365760"/>
          </a:xfrm>
          <a:prstGeom prst="rect">
            <a:avLst/>
          </a:prstGeom>
          <a:noFill/>
        </p:spPr>
        <p:txBody>
          <a:bodyPr wrap="square" anchor="t" tIns="36576" bIns="36576" lIns="54864" rIns="54864">
            <a:spAutoFit/>
          </a:bodyPr>
          <a:lstStyle/>
          <a:p>
            <a:pPr algn="ctr"/>
            <a:r>
              <a:rPr sz="1100" b="0" i="1">
                <a:solidFill>
                  <a:srgbClr val="64748B"/>
                </a:solidFill>
                <a:latin typeface="Calibri"/>
              </a:rPr>
              <a:t>Each event: signed · monotonic sequence · append-only · optionally-encrypted payload (hash on-chain)</a:t>
            </a:r>
          </a:p>
        </p:txBody>
      </p:sp>
      <p:sp>
        <p:nvSpPr>
          <p:cNvPr id="33" name="Rounded Rectangle 32"/>
          <p:cNvSpPr/>
          <p:nvPr/>
        </p:nvSpPr>
        <p:spPr>
          <a:xfrm>
            <a:off x="548640" y="4434840"/>
            <a:ext cx="3630168" cy="1828800"/>
          </a:xfrm>
          <a:prstGeom prst="roundRect">
            <a:avLst>
              <a:gd name="adj" fmla="val 6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Rectangle 33"/>
          <p:cNvSpPr/>
          <p:nvPr/>
        </p:nvSpPr>
        <p:spPr>
          <a:xfrm>
            <a:off x="548640" y="4434840"/>
            <a:ext cx="82296" cy="182880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TextBox 34"/>
          <p:cNvSpPr txBox="1"/>
          <p:nvPr/>
        </p:nvSpPr>
        <p:spPr>
          <a:xfrm>
            <a:off x="777240" y="4572000"/>
            <a:ext cx="3291840" cy="365760"/>
          </a:xfrm>
          <a:prstGeom prst="rect">
            <a:avLst/>
          </a:prstGeom>
          <a:noFill/>
        </p:spPr>
        <p:txBody>
          <a:bodyPr wrap="square" anchor="t" tIns="36576" bIns="36576" lIns="54864" rIns="54864">
            <a:spAutoFit/>
          </a:bodyPr>
          <a:lstStyle/>
          <a:p>
            <a:pPr algn="l"/>
            <a:r>
              <a:rPr sz="1500" b="1" i="0">
                <a:solidFill>
                  <a:srgbClr val="0B1929"/>
                </a:solidFill>
                <a:latin typeface="Georgia"/>
              </a:rPr>
              <a:t>Append-only</a:t>
            </a:r>
          </a:p>
        </p:txBody>
      </p:sp>
      <p:sp>
        <p:nvSpPr>
          <p:cNvPr id="36" name="TextBox 35"/>
          <p:cNvSpPr txBox="1"/>
          <p:nvPr/>
        </p:nvSpPr>
        <p:spPr>
          <a:xfrm>
            <a:off x="777240" y="4937760"/>
            <a:ext cx="3291840" cy="320040"/>
          </a:xfrm>
          <a:prstGeom prst="rect">
            <a:avLst/>
          </a:prstGeom>
          <a:noFill/>
        </p:spPr>
        <p:txBody>
          <a:bodyPr wrap="square" anchor="t" tIns="36576" bIns="36576" lIns="54864" rIns="54864">
            <a:spAutoFit/>
          </a:bodyPr>
          <a:lstStyle/>
          <a:p>
            <a:pPr algn="l"/>
            <a:r>
              <a:rPr sz="1200" b="1" i="1">
                <a:solidFill>
                  <a:srgbClr val="14B8A6"/>
                </a:solidFill>
                <a:latin typeface="Calibri"/>
              </a:rPr>
              <a:t>Never modified. Never deleted.</a:t>
            </a:r>
          </a:p>
        </p:txBody>
      </p:sp>
      <p:sp>
        <p:nvSpPr>
          <p:cNvPr id="37" name="TextBox 36"/>
          <p:cNvSpPr txBox="1"/>
          <p:nvPr/>
        </p:nvSpPr>
        <p:spPr>
          <a:xfrm>
            <a:off x="777240" y="5303520"/>
            <a:ext cx="3291840" cy="914400"/>
          </a:xfrm>
          <a:prstGeom prst="rect">
            <a:avLst/>
          </a:prstGeom>
          <a:noFill/>
        </p:spPr>
        <p:txBody>
          <a:bodyPr wrap="square" anchor="t" tIns="36576" bIns="36576" lIns="54864" rIns="54864">
            <a:spAutoFit/>
          </a:bodyPr>
          <a:lstStyle/>
          <a:p>
            <a:pPr algn="l">
              <a:lnSpc>
                <a:spcPct val="130000"/>
              </a:lnSpc>
            </a:pPr>
            <a:r>
              <a:rPr sz="1200" b="0" i="0">
                <a:solidFill>
                  <a:srgbClr val="64748B"/>
                </a:solidFill>
                <a:latin typeface="Calibri"/>
              </a:rPr>
              <a:t>Reorderings require rewriting history — cryptographically evident.</a:t>
            </a:r>
          </a:p>
        </p:txBody>
      </p:sp>
      <p:sp>
        <p:nvSpPr>
          <p:cNvPr id="38" name="Rounded Rectangle 37"/>
          <p:cNvSpPr/>
          <p:nvPr/>
        </p:nvSpPr>
        <p:spPr>
          <a:xfrm>
            <a:off x="4270248" y="4434840"/>
            <a:ext cx="3630168" cy="1828800"/>
          </a:xfrm>
          <a:prstGeom prst="roundRect">
            <a:avLst>
              <a:gd name="adj" fmla="val 6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9" name="Rectangle 38"/>
          <p:cNvSpPr/>
          <p:nvPr/>
        </p:nvSpPr>
        <p:spPr>
          <a:xfrm>
            <a:off x="4270248" y="4434840"/>
            <a:ext cx="82296" cy="182880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0" name="TextBox 39"/>
          <p:cNvSpPr txBox="1"/>
          <p:nvPr/>
        </p:nvSpPr>
        <p:spPr>
          <a:xfrm>
            <a:off x="4498848" y="4572000"/>
            <a:ext cx="3291840" cy="365760"/>
          </a:xfrm>
          <a:prstGeom prst="rect">
            <a:avLst/>
          </a:prstGeom>
          <a:noFill/>
        </p:spPr>
        <p:txBody>
          <a:bodyPr wrap="square" anchor="t" tIns="36576" bIns="36576" lIns="54864" rIns="54864">
            <a:spAutoFit/>
          </a:bodyPr>
          <a:lstStyle/>
          <a:p>
            <a:pPr algn="l"/>
            <a:r>
              <a:rPr sz="1500" b="1" i="0">
                <a:solidFill>
                  <a:srgbClr val="0B1929"/>
                </a:solidFill>
                <a:latin typeface="Georgia"/>
              </a:rPr>
              <a:t>Sequenced</a:t>
            </a:r>
          </a:p>
        </p:txBody>
      </p:sp>
      <p:sp>
        <p:nvSpPr>
          <p:cNvPr id="41" name="TextBox 40"/>
          <p:cNvSpPr txBox="1"/>
          <p:nvPr/>
        </p:nvSpPr>
        <p:spPr>
          <a:xfrm>
            <a:off x="4498848" y="4937760"/>
            <a:ext cx="3291840" cy="320040"/>
          </a:xfrm>
          <a:prstGeom prst="rect">
            <a:avLst/>
          </a:prstGeom>
          <a:noFill/>
        </p:spPr>
        <p:txBody>
          <a:bodyPr wrap="square" anchor="t" tIns="36576" bIns="36576" lIns="54864" rIns="54864">
            <a:spAutoFit/>
          </a:bodyPr>
          <a:lstStyle/>
          <a:p>
            <a:pPr algn="l"/>
            <a:r>
              <a:rPr sz="1200" b="1" i="1">
                <a:solidFill>
                  <a:srgbClr val="14B8A6"/>
                </a:solidFill>
                <a:latin typeface="Calibri"/>
              </a:rPr>
              <a:t>Each event has monotonic seq.</a:t>
            </a:r>
          </a:p>
        </p:txBody>
      </p:sp>
      <p:sp>
        <p:nvSpPr>
          <p:cNvPr id="42" name="TextBox 41"/>
          <p:cNvSpPr txBox="1"/>
          <p:nvPr/>
        </p:nvSpPr>
        <p:spPr>
          <a:xfrm>
            <a:off x="4498848" y="5303520"/>
            <a:ext cx="3291840" cy="914400"/>
          </a:xfrm>
          <a:prstGeom prst="rect">
            <a:avLst/>
          </a:prstGeom>
          <a:noFill/>
        </p:spPr>
        <p:txBody>
          <a:bodyPr wrap="square" anchor="t" tIns="36576" bIns="36576" lIns="54864" rIns="54864">
            <a:spAutoFit/>
          </a:bodyPr>
          <a:lstStyle/>
          <a:p>
            <a:pPr algn="l">
              <a:lnSpc>
                <a:spcPct val="130000"/>
              </a:lnSpc>
            </a:pPr>
            <a:r>
              <a:rPr sz="1200" b="0" i="0">
                <a:solidFill>
                  <a:srgbClr val="64748B"/>
                </a:solidFill>
                <a:latin typeface="Calibri"/>
              </a:rPr>
              <a:t>Gaps and reorderings detectable.</a:t>
            </a:r>
          </a:p>
        </p:txBody>
      </p:sp>
      <p:sp>
        <p:nvSpPr>
          <p:cNvPr id="43" name="Rounded Rectangle 42"/>
          <p:cNvSpPr/>
          <p:nvPr/>
        </p:nvSpPr>
        <p:spPr>
          <a:xfrm>
            <a:off x="7991856" y="4434840"/>
            <a:ext cx="3630168" cy="1828800"/>
          </a:xfrm>
          <a:prstGeom prst="roundRect">
            <a:avLst>
              <a:gd name="adj" fmla="val 6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4" name="Rectangle 43"/>
          <p:cNvSpPr/>
          <p:nvPr/>
        </p:nvSpPr>
        <p:spPr>
          <a:xfrm>
            <a:off x="7991856" y="4434840"/>
            <a:ext cx="82296" cy="182880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5" name="TextBox 44"/>
          <p:cNvSpPr txBox="1"/>
          <p:nvPr/>
        </p:nvSpPr>
        <p:spPr>
          <a:xfrm>
            <a:off x="8220456" y="4572000"/>
            <a:ext cx="3291840" cy="365760"/>
          </a:xfrm>
          <a:prstGeom prst="rect">
            <a:avLst/>
          </a:prstGeom>
          <a:noFill/>
        </p:spPr>
        <p:txBody>
          <a:bodyPr wrap="square" anchor="t" tIns="36576" bIns="36576" lIns="54864" rIns="54864">
            <a:spAutoFit/>
          </a:bodyPr>
          <a:lstStyle/>
          <a:p>
            <a:pPr algn="l"/>
            <a:r>
              <a:rPr sz="1500" b="1" i="0">
                <a:solidFill>
                  <a:srgbClr val="0B1929"/>
                </a:solidFill>
                <a:latin typeface="Georgia"/>
              </a:rPr>
              <a:t>Privacy-friendly</a:t>
            </a:r>
          </a:p>
        </p:txBody>
      </p:sp>
      <p:sp>
        <p:nvSpPr>
          <p:cNvPr id="46" name="TextBox 45"/>
          <p:cNvSpPr txBox="1"/>
          <p:nvPr/>
        </p:nvSpPr>
        <p:spPr>
          <a:xfrm>
            <a:off x="8220456" y="4937760"/>
            <a:ext cx="3291840" cy="320040"/>
          </a:xfrm>
          <a:prstGeom prst="rect">
            <a:avLst/>
          </a:prstGeom>
          <a:noFill/>
        </p:spPr>
        <p:txBody>
          <a:bodyPr wrap="square" anchor="t" tIns="36576" bIns="36576" lIns="54864" rIns="54864">
            <a:spAutoFit/>
          </a:bodyPr>
          <a:lstStyle/>
          <a:p>
            <a:pPr algn="l"/>
            <a:r>
              <a:rPr sz="1200" b="1" i="1">
                <a:solidFill>
                  <a:srgbClr val="14B8A6"/>
                </a:solidFill>
                <a:latin typeface="Calibri"/>
              </a:rPr>
              <a:t>Payload optionally encrypted.</a:t>
            </a:r>
          </a:p>
        </p:txBody>
      </p:sp>
      <p:sp>
        <p:nvSpPr>
          <p:cNvPr id="47" name="TextBox 46"/>
          <p:cNvSpPr txBox="1"/>
          <p:nvPr/>
        </p:nvSpPr>
        <p:spPr>
          <a:xfrm>
            <a:off x="8220456" y="5303520"/>
            <a:ext cx="3291840" cy="914400"/>
          </a:xfrm>
          <a:prstGeom prst="rect">
            <a:avLst/>
          </a:prstGeom>
          <a:noFill/>
        </p:spPr>
        <p:txBody>
          <a:bodyPr wrap="square" anchor="t" tIns="36576" bIns="36576" lIns="54864" rIns="54864">
            <a:spAutoFit/>
          </a:bodyPr>
          <a:lstStyle/>
          <a:p>
            <a:pPr algn="l">
              <a:lnSpc>
                <a:spcPct val="130000"/>
              </a:lnSpc>
            </a:pPr>
            <a:r>
              <a:rPr sz="1200" b="0" i="0">
                <a:solidFill>
                  <a:srgbClr val="64748B"/>
                </a:solidFill>
                <a:latin typeface="Calibri"/>
              </a:rPr>
              <a:t>Hash + CID on-chain; full payload off-chain.</a:t>
            </a:r>
          </a:p>
        </p:txBody>
      </p:sp>
    </p:spTree>
  </p:cSld>
  <p:clrMapOvr>
    <a:masterClrMapping/>
  </p:clrMapOvr>
</p:sld>
</file>

<file path=ppt/slides/slide32.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PRIMITIVE 2</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Key lifecycle: epochs &amp; anchors</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32 / 77</a:t>
            </a:r>
          </a:p>
        </p:txBody>
      </p:sp>
      <p:sp>
        <p:nvSpPr>
          <p:cNvPr id="7" name="Rounded Rectangle 6"/>
          <p:cNvSpPr/>
          <p:nvPr/>
        </p:nvSpPr>
        <p:spPr>
          <a:xfrm>
            <a:off x="548640" y="1691640"/>
            <a:ext cx="11064240" cy="274320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77240" y="1828800"/>
            <a:ext cx="10607040" cy="365760"/>
          </a:xfrm>
          <a:prstGeom prst="rect">
            <a:avLst/>
          </a:prstGeom>
          <a:noFill/>
        </p:spPr>
        <p:txBody>
          <a:bodyPr wrap="square" anchor="t" tIns="36576" bIns="36576" lIns="54864" rIns="54864">
            <a:spAutoFit/>
          </a:bodyPr>
          <a:lstStyle/>
          <a:p>
            <a:pPr algn="l"/>
            <a:r>
              <a:rPr sz="1100" b="1" i="0">
                <a:solidFill>
                  <a:srgbClr val="64748B"/>
                </a:solidFill>
                <a:latin typeface="Calibri"/>
              </a:rPr>
              <a:t>ALICE'S KEY LIFECYCLE OVER 18 MONTHS</a:t>
            </a:r>
          </a:p>
        </p:txBody>
      </p:sp>
      <p:sp>
        <p:nvSpPr>
          <p:cNvPr id="9" name="Rectangle 8"/>
          <p:cNvSpPr/>
          <p:nvPr/>
        </p:nvSpPr>
        <p:spPr>
          <a:xfrm>
            <a:off x="777240" y="2560320"/>
            <a:ext cx="2286000" cy="640080"/>
          </a:xfrm>
          <a:prstGeom prst="rect">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77240" y="2560320"/>
            <a:ext cx="2286000" cy="640080"/>
          </a:xfrm>
          <a:prstGeom prst="rect">
            <a:avLst/>
          </a:prstGeom>
          <a:noFill/>
        </p:spPr>
        <p:txBody>
          <a:bodyPr wrap="square" anchor="ctr" tIns="36576" bIns="36576" lIns="54864" rIns="54864">
            <a:spAutoFit/>
          </a:bodyPr>
          <a:lstStyle/>
          <a:p>
            <a:pPr algn="ctr"/>
            <a:r>
              <a:rPr sz="1400" b="1" i="0">
                <a:solidFill>
                  <a:srgbClr val="FFFFFF"/>
                </a:solidFill>
                <a:latin typeface="Georgia"/>
              </a:rPr>
              <a:t>EPOCH 0</a:t>
            </a:r>
          </a:p>
        </p:txBody>
      </p:sp>
      <p:sp>
        <p:nvSpPr>
          <p:cNvPr id="11" name="TextBox 10"/>
          <p:cNvSpPr txBox="1"/>
          <p:nvPr/>
        </p:nvSpPr>
        <p:spPr>
          <a:xfrm>
            <a:off x="777240" y="3246120"/>
            <a:ext cx="2286000" cy="320040"/>
          </a:xfrm>
          <a:prstGeom prst="rect">
            <a:avLst/>
          </a:prstGeom>
          <a:noFill/>
        </p:spPr>
        <p:txBody>
          <a:bodyPr wrap="square" anchor="t" tIns="36576" bIns="36576" lIns="54864" rIns="54864">
            <a:spAutoFit/>
          </a:bodyPr>
          <a:lstStyle/>
          <a:p>
            <a:pPr algn="ctr"/>
            <a:r>
              <a:rPr sz="1100" b="0" i="1">
                <a:solidFill>
                  <a:srgbClr val="64748B"/>
                </a:solidFill>
                <a:latin typeface="Calibri"/>
              </a:rPr>
              <a:t>Original key</a:t>
            </a:r>
          </a:p>
        </p:txBody>
      </p:sp>
      <p:sp>
        <p:nvSpPr>
          <p:cNvPr id="12" name="Rectangle 11"/>
          <p:cNvSpPr/>
          <p:nvPr/>
        </p:nvSpPr>
        <p:spPr>
          <a:xfrm>
            <a:off x="3063240" y="2560320"/>
            <a:ext cx="2286000" cy="64008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3063240" y="2560320"/>
            <a:ext cx="2286000" cy="640080"/>
          </a:xfrm>
          <a:prstGeom prst="rect">
            <a:avLst/>
          </a:prstGeom>
          <a:noFill/>
        </p:spPr>
        <p:txBody>
          <a:bodyPr wrap="square" anchor="ctr" tIns="36576" bIns="36576" lIns="54864" rIns="54864">
            <a:spAutoFit/>
          </a:bodyPr>
          <a:lstStyle/>
          <a:p>
            <a:pPr algn="ctr"/>
            <a:r>
              <a:rPr sz="1400" b="1" i="0">
                <a:solidFill>
                  <a:srgbClr val="FFFFFF"/>
                </a:solidFill>
                <a:latin typeface="Georgia"/>
              </a:rPr>
              <a:t>EPOCH 1</a:t>
            </a:r>
          </a:p>
        </p:txBody>
      </p:sp>
      <p:sp>
        <p:nvSpPr>
          <p:cNvPr id="14" name="TextBox 13"/>
          <p:cNvSpPr txBox="1"/>
          <p:nvPr/>
        </p:nvSpPr>
        <p:spPr>
          <a:xfrm>
            <a:off x="3063240" y="3246120"/>
            <a:ext cx="2286000" cy="320040"/>
          </a:xfrm>
          <a:prstGeom prst="rect">
            <a:avLst/>
          </a:prstGeom>
          <a:noFill/>
        </p:spPr>
        <p:txBody>
          <a:bodyPr wrap="square" anchor="t" tIns="36576" bIns="36576" lIns="54864" rIns="54864">
            <a:spAutoFit/>
          </a:bodyPr>
          <a:lstStyle/>
          <a:p>
            <a:pPr algn="ctr"/>
            <a:r>
              <a:rPr sz="1100" b="0" i="1">
                <a:solidFill>
                  <a:srgbClr val="64748B"/>
                </a:solidFill>
                <a:latin typeface="Calibri"/>
              </a:rPr>
              <a:t>Rotated (scheduled)</a:t>
            </a:r>
          </a:p>
        </p:txBody>
      </p:sp>
      <p:sp>
        <p:nvSpPr>
          <p:cNvPr id="15" name="Rectangle 14"/>
          <p:cNvSpPr/>
          <p:nvPr/>
        </p:nvSpPr>
        <p:spPr>
          <a:xfrm>
            <a:off x="5349240" y="2560320"/>
            <a:ext cx="2926080" cy="640080"/>
          </a:xfrm>
          <a:prstGeom prst="rect">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5349240" y="2560320"/>
            <a:ext cx="2926080" cy="640080"/>
          </a:xfrm>
          <a:prstGeom prst="rect">
            <a:avLst/>
          </a:prstGeom>
          <a:noFill/>
        </p:spPr>
        <p:txBody>
          <a:bodyPr wrap="square" anchor="ctr" tIns="36576" bIns="36576" lIns="54864" rIns="54864">
            <a:spAutoFit/>
          </a:bodyPr>
          <a:lstStyle/>
          <a:p>
            <a:pPr algn="ctr"/>
            <a:r>
              <a:rPr sz="1400" b="1" i="0">
                <a:solidFill>
                  <a:srgbClr val="0B1929"/>
                </a:solidFill>
                <a:latin typeface="Georgia"/>
              </a:rPr>
              <a:t>EPOCH 2</a:t>
            </a:r>
          </a:p>
        </p:txBody>
      </p:sp>
      <p:sp>
        <p:nvSpPr>
          <p:cNvPr id="17" name="TextBox 16"/>
          <p:cNvSpPr txBox="1"/>
          <p:nvPr/>
        </p:nvSpPr>
        <p:spPr>
          <a:xfrm>
            <a:off x="5349240" y="3246120"/>
            <a:ext cx="2926080" cy="320040"/>
          </a:xfrm>
          <a:prstGeom prst="rect">
            <a:avLst/>
          </a:prstGeom>
          <a:noFill/>
        </p:spPr>
        <p:txBody>
          <a:bodyPr wrap="square" anchor="t" tIns="36576" bIns="36576" lIns="54864" rIns="54864">
            <a:spAutoFit/>
          </a:bodyPr>
          <a:lstStyle/>
          <a:p>
            <a:pPr algn="ctr"/>
            <a:r>
              <a:rPr sz="1100" b="0" i="1">
                <a:solidFill>
                  <a:srgbClr val="64748B"/>
                </a:solidFill>
                <a:latin typeface="Calibri"/>
              </a:rPr>
              <a:t>Rotated via guardians</a:t>
            </a:r>
          </a:p>
        </p:txBody>
      </p:sp>
      <p:sp>
        <p:nvSpPr>
          <p:cNvPr id="18" name="Rectangle 17"/>
          <p:cNvSpPr/>
          <p:nvPr/>
        </p:nvSpPr>
        <p:spPr>
          <a:xfrm>
            <a:off x="8275320" y="2560320"/>
            <a:ext cx="3200400" cy="640080"/>
          </a:xfrm>
          <a:prstGeom prst="rect">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8275320" y="2560320"/>
            <a:ext cx="3200400" cy="640080"/>
          </a:xfrm>
          <a:prstGeom prst="rect">
            <a:avLst/>
          </a:prstGeom>
          <a:noFill/>
        </p:spPr>
        <p:txBody>
          <a:bodyPr wrap="square" anchor="ctr" tIns="36576" bIns="36576" lIns="54864" rIns="54864">
            <a:spAutoFit/>
          </a:bodyPr>
          <a:lstStyle/>
          <a:p>
            <a:pPr algn="ctr"/>
            <a:r>
              <a:rPr sz="1400" b="1" i="0">
                <a:solidFill>
                  <a:srgbClr val="FFFFFF"/>
                </a:solidFill>
                <a:latin typeface="Georgia"/>
              </a:rPr>
              <a:t>EPOCH 3</a:t>
            </a:r>
          </a:p>
        </p:txBody>
      </p:sp>
      <p:sp>
        <p:nvSpPr>
          <p:cNvPr id="20" name="TextBox 19"/>
          <p:cNvSpPr txBox="1"/>
          <p:nvPr/>
        </p:nvSpPr>
        <p:spPr>
          <a:xfrm>
            <a:off x="8275320" y="3246120"/>
            <a:ext cx="3200400" cy="320040"/>
          </a:xfrm>
          <a:prstGeom prst="rect">
            <a:avLst/>
          </a:prstGeom>
          <a:noFill/>
        </p:spPr>
        <p:txBody>
          <a:bodyPr wrap="square" anchor="t" tIns="36576" bIns="36576" lIns="54864" rIns="54864">
            <a:spAutoFit/>
          </a:bodyPr>
          <a:lstStyle/>
          <a:p>
            <a:pPr algn="ctr"/>
            <a:r>
              <a:rPr sz="1100" b="0" i="1">
                <a:solidFill>
                  <a:srgbClr val="64748B"/>
                </a:solidFill>
                <a:latin typeface="Calibri"/>
              </a:rPr>
              <a:t>Current</a:t>
            </a:r>
          </a:p>
        </p:txBody>
      </p:sp>
      <p:sp>
        <p:nvSpPr>
          <p:cNvPr id="21" name="Hexagon 20"/>
          <p:cNvSpPr/>
          <p:nvPr/>
        </p:nvSpPr>
        <p:spPr>
          <a:xfrm>
            <a:off x="2834640" y="3703320"/>
            <a:ext cx="457200" cy="365760"/>
          </a:xfrm>
          <a:prstGeom prst="hexagon">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2468880" y="4114800"/>
            <a:ext cx="1188720" cy="457200"/>
          </a:xfrm>
          <a:prstGeom prst="rect">
            <a:avLst/>
          </a:prstGeom>
          <a:noFill/>
        </p:spPr>
        <p:txBody>
          <a:bodyPr wrap="square" anchor="t" tIns="36576" bIns="36576" lIns="54864" rIns="54864">
            <a:spAutoFit/>
          </a:bodyPr>
          <a:lstStyle/>
          <a:p>
            <a:pPr algn="ctr">
              <a:lnSpc>
                <a:spcPct val="110000"/>
              </a:lnSpc>
            </a:pPr>
            <a:r>
              <a:rPr sz="1000" b="0" i="0">
                <a:solidFill>
                  <a:srgbClr val="0B1929"/>
                </a:solidFill>
                <a:latin typeface="Calibri"/>
              </a:rPr>
              <a:t>Rotation
anchor</a:t>
            </a:r>
          </a:p>
        </p:txBody>
      </p:sp>
      <p:sp>
        <p:nvSpPr>
          <p:cNvPr id="23" name="Hexagon 22"/>
          <p:cNvSpPr/>
          <p:nvPr/>
        </p:nvSpPr>
        <p:spPr>
          <a:xfrm>
            <a:off x="5120640" y="3703320"/>
            <a:ext cx="457200" cy="365760"/>
          </a:xfrm>
          <a:prstGeom prst="hexagon">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4754880" y="4114800"/>
            <a:ext cx="1188720" cy="457200"/>
          </a:xfrm>
          <a:prstGeom prst="rect">
            <a:avLst/>
          </a:prstGeom>
          <a:noFill/>
        </p:spPr>
        <p:txBody>
          <a:bodyPr wrap="square" anchor="t" tIns="36576" bIns="36576" lIns="54864" rIns="54864">
            <a:spAutoFit/>
          </a:bodyPr>
          <a:lstStyle/>
          <a:p>
            <a:pPr algn="ctr">
              <a:lnSpc>
                <a:spcPct val="110000"/>
              </a:lnSpc>
            </a:pPr>
            <a:r>
              <a:rPr sz="1000" b="0" i="0">
                <a:solidFill>
                  <a:srgbClr val="0B1929"/>
                </a:solidFill>
                <a:latin typeface="Calibri"/>
              </a:rPr>
              <a:t>Guardian
recovery</a:t>
            </a:r>
          </a:p>
        </p:txBody>
      </p:sp>
      <p:sp>
        <p:nvSpPr>
          <p:cNvPr id="25" name="Hexagon 24"/>
          <p:cNvSpPr/>
          <p:nvPr/>
        </p:nvSpPr>
        <p:spPr>
          <a:xfrm>
            <a:off x="8046720" y="3703320"/>
            <a:ext cx="457200" cy="365760"/>
          </a:xfrm>
          <a:prstGeom prst="hexagon">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7680960" y="4114800"/>
            <a:ext cx="1188720" cy="457200"/>
          </a:xfrm>
          <a:prstGeom prst="rect">
            <a:avLst/>
          </a:prstGeom>
          <a:noFill/>
        </p:spPr>
        <p:txBody>
          <a:bodyPr wrap="square" anchor="t" tIns="36576" bIns="36576" lIns="54864" rIns="54864">
            <a:spAutoFit/>
          </a:bodyPr>
          <a:lstStyle/>
          <a:p>
            <a:pPr algn="ctr">
              <a:lnSpc>
                <a:spcPct val="110000"/>
              </a:lnSpc>
            </a:pPr>
            <a:r>
              <a:rPr sz="1000" b="0" i="0">
                <a:solidFill>
                  <a:srgbClr val="0B1929"/>
                </a:solidFill>
                <a:latin typeface="Calibri"/>
              </a:rPr>
              <a:t>Rotation
anchor</a:t>
            </a:r>
          </a:p>
        </p:txBody>
      </p:sp>
      <p:sp>
        <p:nvSpPr>
          <p:cNvPr id="27" name="Rounded Rectangle 26"/>
          <p:cNvSpPr/>
          <p:nvPr/>
        </p:nvSpPr>
        <p:spPr>
          <a:xfrm>
            <a:off x="548640" y="4709160"/>
            <a:ext cx="11064240" cy="1645920"/>
          </a:xfrm>
          <a:prstGeom prst="roundRect">
            <a:avLst>
              <a:gd name="adj" fmla="val 5000"/>
            </a:avLst>
          </a:prstGeom>
          <a:solidFill>
            <a:srgbClr val="0B192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777240" y="4846320"/>
            <a:ext cx="10607040" cy="411480"/>
          </a:xfrm>
          <a:prstGeom prst="rect">
            <a:avLst/>
          </a:prstGeom>
          <a:noFill/>
        </p:spPr>
        <p:txBody>
          <a:bodyPr wrap="square" anchor="t" tIns="36576" bIns="36576" lIns="54864" rIns="54864">
            <a:spAutoFit/>
          </a:bodyPr>
          <a:lstStyle/>
          <a:p>
            <a:pPr algn="l"/>
            <a:r>
              <a:rPr sz="1600" b="1" i="0">
                <a:solidFill>
                  <a:srgbClr val="14B8A6"/>
                </a:solidFill>
                <a:latin typeface="Georgia"/>
              </a:rPr>
              <a:t>THE RULES</a:t>
            </a:r>
          </a:p>
        </p:txBody>
      </p:sp>
      <p:sp>
        <p:nvSpPr>
          <p:cNvPr id="29" name="Oval 28"/>
          <p:cNvSpPr/>
          <p:nvPr/>
        </p:nvSpPr>
        <p:spPr>
          <a:xfrm>
            <a:off x="777240" y="5257800"/>
            <a:ext cx="274320" cy="27432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1143000" y="5239512"/>
            <a:ext cx="4937760" cy="320040"/>
          </a:xfrm>
          <a:prstGeom prst="rect">
            <a:avLst/>
          </a:prstGeom>
          <a:noFill/>
        </p:spPr>
        <p:txBody>
          <a:bodyPr wrap="square" anchor="t" tIns="36576" bIns="36576" lIns="54864" rIns="54864">
            <a:spAutoFit/>
          </a:bodyPr>
          <a:lstStyle/>
          <a:p>
            <a:pPr algn="l"/>
            <a:r>
              <a:rPr sz="1200" b="1" i="0">
                <a:solidFill>
                  <a:srgbClr val="FFFFFF"/>
                </a:solidFill>
                <a:latin typeface="Calibri"/>
              </a:rPr>
              <a:t>Each epoch has its own key</a:t>
            </a:r>
          </a:p>
        </p:txBody>
      </p:sp>
      <p:sp>
        <p:nvSpPr>
          <p:cNvPr id="31" name="TextBox 30"/>
          <p:cNvSpPr txBox="1"/>
          <p:nvPr/>
        </p:nvSpPr>
        <p:spPr>
          <a:xfrm>
            <a:off x="1143000" y="5513832"/>
            <a:ext cx="4937760" cy="274320"/>
          </a:xfrm>
          <a:prstGeom prst="rect">
            <a:avLst/>
          </a:prstGeom>
          <a:noFill/>
        </p:spPr>
        <p:txBody>
          <a:bodyPr wrap="square" anchor="t" tIns="36576" bIns="36576" lIns="54864" rIns="54864">
            <a:spAutoFit/>
          </a:bodyPr>
          <a:lstStyle/>
          <a:p>
            <a:pPr algn="l"/>
            <a:r>
              <a:rPr sz="1050" b="0" i="1">
                <a:solidFill>
                  <a:srgbClr val="E2E8F0"/>
                </a:solidFill>
                <a:latin typeface="Calibri"/>
              </a:rPr>
              <a:t>rotation produces new pubkey + ledger entry</a:t>
            </a:r>
          </a:p>
        </p:txBody>
      </p:sp>
      <p:sp>
        <p:nvSpPr>
          <p:cNvPr id="32" name="Oval 31"/>
          <p:cNvSpPr/>
          <p:nvPr/>
        </p:nvSpPr>
        <p:spPr>
          <a:xfrm>
            <a:off x="6263640" y="5257800"/>
            <a:ext cx="274320" cy="27432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6629400" y="5239512"/>
            <a:ext cx="4937760" cy="320040"/>
          </a:xfrm>
          <a:prstGeom prst="rect">
            <a:avLst/>
          </a:prstGeom>
          <a:noFill/>
        </p:spPr>
        <p:txBody>
          <a:bodyPr wrap="square" anchor="t" tIns="36576" bIns="36576" lIns="54864" rIns="54864">
            <a:spAutoFit/>
          </a:bodyPr>
          <a:lstStyle/>
          <a:p>
            <a:pPr algn="l"/>
            <a:r>
              <a:rPr sz="1200" b="1" i="0">
                <a:solidFill>
                  <a:srgbClr val="FFFFFF"/>
                </a:solidFill>
                <a:latin typeface="Calibri"/>
              </a:rPr>
              <a:t>Anchors are signed, monotonic</a:t>
            </a:r>
          </a:p>
        </p:txBody>
      </p:sp>
      <p:sp>
        <p:nvSpPr>
          <p:cNvPr id="34" name="TextBox 33"/>
          <p:cNvSpPr txBox="1"/>
          <p:nvPr/>
        </p:nvSpPr>
        <p:spPr>
          <a:xfrm>
            <a:off x="6629400" y="5513832"/>
            <a:ext cx="4937760" cy="274320"/>
          </a:xfrm>
          <a:prstGeom prst="rect">
            <a:avLst/>
          </a:prstGeom>
          <a:noFill/>
        </p:spPr>
        <p:txBody>
          <a:bodyPr wrap="square" anchor="t" tIns="36576" bIns="36576" lIns="54864" rIns="54864">
            <a:spAutoFit/>
          </a:bodyPr>
          <a:lstStyle/>
          <a:p>
            <a:pPr algn="l"/>
            <a:r>
              <a:rPr sz="1050" b="0" i="1">
                <a:solidFill>
                  <a:srgbClr val="E2E8F0"/>
                </a:solidFill>
                <a:latin typeface="Calibri"/>
              </a:rPr>
              <a:t>replayed rotation = rejected</a:t>
            </a:r>
          </a:p>
        </p:txBody>
      </p:sp>
      <p:sp>
        <p:nvSpPr>
          <p:cNvPr id="35" name="Oval 34"/>
          <p:cNvSpPr/>
          <p:nvPr/>
        </p:nvSpPr>
        <p:spPr>
          <a:xfrm>
            <a:off x="777240" y="5760720"/>
            <a:ext cx="274320" cy="27432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TextBox 35"/>
          <p:cNvSpPr txBox="1"/>
          <p:nvPr/>
        </p:nvSpPr>
        <p:spPr>
          <a:xfrm>
            <a:off x="1143000" y="5742432"/>
            <a:ext cx="4937760" cy="320040"/>
          </a:xfrm>
          <a:prstGeom prst="rect">
            <a:avLst/>
          </a:prstGeom>
          <a:noFill/>
        </p:spPr>
        <p:txBody>
          <a:bodyPr wrap="square" anchor="t" tIns="36576" bIns="36576" lIns="54864" rIns="54864">
            <a:spAutoFit/>
          </a:bodyPr>
          <a:lstStyle/>
          <a:p>
            <a:pPr algn="l"/>
            <a:r>
              <a:rPr sz="1200" b="1" i="0">
                <a:solidFill>
                  <a:srgbClr val="FFFFFF"/>
                </a:solidFill>
                <a:latin typeface="Calibri"/>
              </a:rPr>
              <a:t>Old epochs stay queryable</a:t>
            </a:r>
          </a:p>
        </p:txBody>
      </p:sp>
      <p:sp>
        <p:nvSpPr>
          <p:cNvPr id="37" name="TextBox 36"/>
          <p:cNvSpPr txBox="1"/>
          <p:nvPr/>
        </p:nvSpPr>
        <p:spPr>
          <a:xfrm>
            <a:off x="1143000" y="6016752"/>
            <a:ext cx="4937760" cy="274320"/>
          </a:xfrm>
          <a:prstGeom prst="rect">
            <a:avLst/>
          </a:prstGeom>
          <a:noFill/>
        </p:spPr>
        <p:txBody>
          <a:bodyPr wrap="square" anchor="t" tIns="36576" bIns="36576" lIns="54864" rIns="54864">
            <a:spAutoFit/>
          </a:bodyPr>
          <a:lstStyle/>
          <a:p>
            <a:pPr algn="l"/>
            <a:r>
              <a:rPr sz="1050" b="0" i="1">
                <a:solidFill>
                  <a:srgbClr val="E2E8F0"/>
                </a:solidFill>
                <a:latin typeface="Calibri"/>
              </a:rPr>
              <a:t>historical signatures remain verifiable</a:t>
            </a:r>
          </a:p>
        </p:txBody>
      </p:sp>
      <p:sp>
        <p:nvSpPr>
          <p:cNvPr id="38" name="Oval 37"/>
          <p:cNvSpPr/>
          <p:nvPr/>
        </p:nvSpPr>
        <p:spPr>
          <a:xfrm>
            <a:off x="6263640" y="5760720"/>
            <a:ext cx="274320" cy="27432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9" name="TextBox 38"/>
          <p:cNvSpPr txBox="1"/>
          <p:nvPr/>
        </p:nvSpPr>
        <p:spPr>
          <a:xfrm>
            <a:off x="6629400" y="5742432"/>
            <a:ext cx="4937760" cy="320040"/>
          </a:xfrm>
          <a:prstGeom prst="rect">
            <a:avLst/>
          </a:prstGeom>
          <a:noFill/>
        </p:spPr>
        <p:txBody>
          <a:bodyPr wrap="square" anchor="t" tIns="36576" bIns="36576" lIns="54864" rIns="54864">
            <a:spAutoFit/>
          </a:bodyPr>
          <a:lstStyle/>
          <a:p>
            <a:pPr algn="l"/>
            <a:r>
              <a:rPr sz="1200" b="1" i="0">
                <a:solidFill>
                  <a:srgbClr val="FFFFFF"/>
                </a:solidFill>
                <a:latin typeface="Calibri"/>
              </a:rPr>
              <a:t>Invalidation freezes an epoch</a:t>
            </a:r>
          </a:p>
        </p:txBody>
      </p:sp>
      <p:sp>
        <p:nvSpPr>
          <p:cNvPr id="40" name="TextBox 39"/>
          <p:cNvSpPr txBox="1"/>
          <p:nvPr/>
        </p:nvSpPr>
        <p:spPr>
          <a:xfrm>
            <a:off x="6629400" y="6016752"/>
            <a:ext cx="4937760" cy="274320"/>
          </a:xfrm>
          <a:prstGeom prst="rect">
            <a:avLst/>
          </a:prstGeom>
          <a:noFill/>
        </p:spPr>
        <p:txBody>
          <a:bodyPr wrap="square" anchor="t" tIns="36576" bIns="36576" lIns="54864" rIns="54864">
            <a:spAutoFit/>
          </a:bodyPr>
          <a:lstStyle/>
          <a:p>
            <a:pPr algn="l"/>
            <a:r>
              <a:rPr sz="1050" b="0" i="1">
                <a:solidFill>
                  <a:srgbClr val="E2E8F0"/>
                </a:solidFill>
                <a:latin typeface="Calibri"/>
              </a:rPr>
              <a:t>emergency response for compromise</a:t>
            </a:r>
          </a:p>
        </p:txBody>
      </p:sp>
    </p:spTree>
  </p:cSld>
  <p:clrMapOvr>
    <a:masterClrMapping/>
  </p:clrMapOvr>
</p:sld>
</file>

<file path=ppt/slides/slide33.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PRIMITIVE 3 (QDP-0002)</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Guardians: M-of-N recovery</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33 / 77</a:t>
            </a:r>
          </a:p>
        </p:txBody>
      </p:sp>
      <p:sp>
        <p:nvSpPr>
          <p:cNvPr id="7" name="Oval 6"/>
          <p:cNvSpPr/>
          <p:nvPr/>
        </p:nvSpPr>
        <p:spPr>
          <a:xfrm>
            <a:off x="5577840" y="3383280"/>
            <a:ext cx="1005840" cy="822960"/>
          </a:xfrm>
          <a:prstGeom prst="ellipse">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5577840" y="3383280"/>
            <a:ext cx="1005840" cy="822960"/>
          </a:xfrm>
          <a:prstGeom prst="rect">
            <a:avLst/>
          </a:prstGeom>
          <a:noFill/>
        </p:spPr>
        <p:txBody>
          <a:bodyPr wrap="square" anchor="ctr" tIns="36576" bIns="36576" lIns="54864" rIns="54864">
            <a:spAutoFit/>
          </a:bodyPr>
          <a:lstStyle/>
          <a:p>
            <a:pPr algn="ctr">
              <a:lnSpc>
                <a:spcPct val="115000"/>
              </a:lnSpc>
            </a:pPr>
            <a:r>
              <a:rPr sz="1100" b="1" i="0">
                <a:solidFill>
                  <a:srgbClr val="0B1929"/>
                </a:solidFill>
                <a:latin typeface="Georgia"/>
              </a:rPr>
              <a:t>Subject
(Alice)</a:t>
            </a:r>
          </a:p>
        </p:txBody>
      </p:sp>
      <p:sp>
        <p:nvSpPr>
          <p:cNvPr id="9" name="Oval 8"/>
          <p:cNvSpPr/>
          <p:nvPr/>
        </p:nvSpPr>
        <p:spPr>
          <a:xfrm>
            <a:off x="5623559" y="1417320"/>
            <a:ext cx="914400" cy="64008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5623559" y="1417320"/>
            <a:ext cx="914400" cy="640080"/>
          </a:xfrm>
          <a:prstGeom prst="rect">
            <a:avLst/>
          </a:prstGeom>
          <a:noFill/>
        </p:spPr>
        <p:txBody>
          <a:bodyPr wrap="square" anchor="ctr" tIns="36576" bIns="36576" lIns="54864" rIns="54864">
            <a:spAutoFit/>
          </a:bodyPr>
          <a:lstStyle/>
          <a:p>
            <a:pPr algn="ctr">
              <a:lnSpc>
                <a:spcPct val="110000"/>
              </a:lnSpc>
            </a:pPr>
            <a:r>
              <a:rPr sz="1000" b="1" i="0">
                <a:solidFill>
                  <a:srgbClr val="FFFFFF"/>
                </a:solidFill>
                <a:latin typeface="Calibri"/>
              </a:rPr>
              <a:t>Spouse</a:t>
            </a:r>
          </a:p>
        </p:txBody>
      </p:sp>
      <p:cxnSp>
        <p:nvCxnSpPr>
          <p:cNvPr id="11" name="Connector 10"/>
          <p:cNvCxnSpPr/>
          <p:nvPr/>
        </p:nvCxnSpPr>
        <p:spPr>
          <a:xfrm>
            <a:off x="6080759" y="1737360"/>
            <a:ext cx="0" cy="2057400"/>
          </a:xfrm>
          <a:prstGeom prst="line">
            <a:avLst/>
          </a:prstGeom>
          <a:ln w="9525">
            <a:solidFill>
              <a:srgbClr val="64748B"/>
            </a:solidFill>
          </a:ln>
        </p:spPr>
        <p:style>
          <a:lnRef idx="2">
            <a:schemeClr val="accent1"/>
          </a:lnRef>
          <a:fillRef idx="0">
            <a:schemeClr val="accent1"/>
          </a:fillRef>
          <a:effectRef idx="1">
            <a:schemeClr val="accent1"/>
          </a:effectRef>
          <a:fontRef idx="minor">
            <a:schemeClr val="tx1"/>
          </a:fontRef>
        </p:style>
      </p:cxnSp>
      <p:sp>
        <p:nvSpPr>
          <p:cNvPr id="12" name="Oval 11"/>
          <p:cNvSpPr/>
          <p:nvPr/>
        </p:nvSpPr>
        <p:spPr>
          <a:xfrm>
            <a:off x="7580263" y="2838948"/>
            <a:ext cx="914400" cy="640080"/>
          </a:xfrm>
          <a:prstGeom prst="ellipse">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580263" y="2838948"/>
            <a:ext cx="914400" cy="640080"/>
          </a:xfrm>
          <a:prstGeom prst="rect">
            <a:avLst/>
          </a:prstGeom>
          <a:noFill/>
        </p:spPr>
        <p:txBody>
          <a:bodyPr wrap="square" anchor="ctr" tIns="36576" bIns="36576" lIns="54864" rIns="54864">
            <a:spAutoFit/>
          </a:bodyPr>
          <a:lstStyle/>
          <a:p>
            <a:pPr algn="ctr">
              <a:lnSpc>
                <a:spcPct val="110000"/>
              </a:lnSpc>
            </a:pPr>
            <a:r>
              <a:rPr sz="1000" b="1" i="0">
                <a:solidFill>
                  <a:srgbClr val="FFFFFF"/>
                </a:solidFill>
                <a:latin typeface="Calibri"/>
              </a:rPr>
              <a:t>Manager</a:t>
            </a:r>
          </a:p>
        </p:txBody>
      </p:sp>
      <p:cxnSp>
        <p:nvCxnSpPr>
          <p:cNvPr id="14" name="Connector 13"/>
          <p:cNvCxnSpPr/>
          <p:nvPr/>
        </p:nvCxnSpPr>
        <p:spPr>
          <a:xfrm flipH="1">
            <a:off x="6080759" y="3158988"/>
            <a:ext cx="1956704" cy="635772"/>
          </a:xfrm>
          <a:prstGeom prst="line">
            <a:avLst/>
          </a:prstGeom>
          <a:ln w="9525">
            <a:solidFill>
              <a:srgbClr val="64748B"/>
            </a:solidFill>
          </a:ln>
        </p:spPr>
        <p:style>
          <a:lnRef idx="2">
            <a:schemeClr val="accent1"/>
          </a:lnRef>
          <a:fillRef idx="0">
            <a:schemeClr val="accent1"/>
          </a:fillRef>
          <a:effectRef idx="1">
            <a:schemeClr val="accent1"/>
          </a:effectRef>
          <a:fontRef idx="minor">
            <a:schemeClr val="tx1"/>
          </a:fontRef>
        </p:style>
      </p:cxnSp>
      <p:sp>
        <p:nvSpPr>
          <p:cNvPr id="15" name="Oval 14"/>
          <p:cNvSpPr/>
          <p:nvPr/>
        </p:nvSpPr>
        <p:spPr>
          <a:xfrm>
            <a:off x="6832869" y="5139191"/>
            <a:ext cx="914400" cy="64008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832869" y="5139191"/>
            <a:ext cx="914400" cy="640080"/>
          </a:xfrm>
          <a:prstGeom prst="rect">
            <a:avLst/>
          </a:prstGeom>
          <a:noFill/>
        </p:spPr>
        <p:txBody>
          <a:bodyPr wrap="square" anchor="ctr" tIns="36576" bIns="36576" lIns="54864" rIns="54864">
            <a:spAutoFit/>
          </a:bodyPr>
          <a:lstStyle/>
          <a:p>
            <a:pPr algn="ctr">
              <a:lnSpc>
                <a:spcPct val="110000"/>
              </a:lnSpc>
            </a:pPr>
            <a:r>
              <a:rPr sz="1000" b="1" i="0">
                <a:solidFill>
                  <a:srgbClr val="FFFFFF"/>
                </a:solidFill>
                <a:latin typeface="Calibri"/>
              </a:rPr>
              <a:t>Lawyer</a:t>
            </a:r>
          </a:p>
        </p:txBody>
      </p:sp>
      <p:cxnSp>
        <p:nvCxnSpPr>
          <p:cNvPr id="17" name="Connector 16"/>
          <p:cNvCxnSpPr/>
          <p:nvPr/>
        </p:nvCxnSpPr>
        <p:spPr>
          <a:xfrm flipH="1" flipV="1">
            <a:off x="6080759" y="3794760"/>
            <a:ext cx="1209310" cy="1664471"/>
          </a:xfrm>
          <a:prstGeom prst="line">
            <a:avLst/>
          </a:prstGeom>
          <a:ln w="9525">
            <a:solidFill>
              <a:srgbClr val="64748B"/>
            </a:solidFill>
          </a:ln>
        </p:spPr>
        <p:style>
          <a:lnRef idx="2">
            <a:schemeClr val="accent1"/>
          </a:lnRef>
          <a:fillRef idx="0">
            <a:schemeClr val="accent1"/>
          </a:fillRef>
          <a:effectRef idx="1">
            <a:schemeClr val="accent1"/>
          </a:effectRef>
          <a:fontRef idx="minor">
            <a:schemeClr val="tx1"/>
          </a:fontRef>
        </p:style>
      </p:cxnSp>
      <p:sp>
        <p:nvSpPr>
          <p:cNvPr id="18" name="Oval 17"/>
          <p:cNvSpPr/>
          <p:nvPr/>
        </p:nvSpPr>
        <p:spPr>
          <a:xfrm>
            <a:off x="4414250" y="5139191"/>
            <a:ext cx="914400" cy="640080"/>
          </a:xfrm>
          <a:prstGeom prst="ellipse">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414250" y="5139191"/>
            <a:ext cx="914400" cy="640080"/>
          </a:xfrm>
          <a:prstGeom prst="rect">
            <a:avLst/>
          </a:prstGeom>
          <a:noFill/>
        </p:spPr>
        <p:txBody>
          <a:bodyPr wrap="square" anchor="ctr" tIns="36576" bIns="36576" lIns="54864" rIns="54864">
            <a:spAutoFit/>
          </a:bodyPr>
          <a:lstStyle/>
          <a:p>
            <a:pPr algn="ctr">
              <a:lnSpc>
                <a:spcPct val="110000"/>
              </a:lnSpc>
            </a:pPr>
            <a:r>
              <a:rPr sz="1000" b="1" i="0">
                <a:solidFill>
                  <a:srgbClr val="FFFFFF"/>
                </a:solidFill>
                <a:latin typeface="Calibri"/>
              </a:rPr>
              <a:t>Backup HSM</a:t>
            </a:r>
          </a:p>
        </p:txBody>
      </p:sp>
      <p:cxnSp>
        <p:nvCxnSpPr>
          <p:cNvPr id="20" name="Connector 19"/>
          <p:cNvCxnSpPr/>
          <p:nvPr/>
        </p:nvCxnSpPr>
        <p:spPr>
          <a:xfrm flipV="1">
            <a:off x="4871450" y="3794760"/>
            <a:ext cx="1209309" cy="1664471"/>
          </a:xfrm>
          <a:prstGeom prst="line">
            <a:avLst/>
          </a:prstGeom>
          <a:ln w="9525">
            <a:solidFill>
              <a:srgbClr val="64748B"/>
            </a:solidFill>
          </a:ln>
        </p:spPr>
        <p:style>
          <a:lnRef idx="2">
            <a:schemeClr val="accent1"/>
          </a:lnRef>
          <a:fillRef idx="0">
            <a:schemeClr val="accent1"/>
          </a:fillRef>
          <a:effectRef idx="1">
            <a:schemeClr val="accent1"/>
          </a:effectRef>
          <a:fontRef idx="minor">
            <a:schemeClr val="tx1"/>
          </a:fontRef>
        </p:style>
      </p:cxnSp>
      <p:sp>
        <p:nvSpPr>
          <p:cNvPr id="21" name="Oval 20"/>
          <p:cNvSpPr/>
          <p:nvPr/>
        </p:nvSpPr>
        <p:spPr>
          <a:xfrm>
            <a:off x="3666856" y="2838948"/>
            <a:ext cx="914400" cy="64008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3666856" y="2838948"/>
            <a:ext cx="914400" cy="640080"/>
          </a:xfrm>
          <a:prstGeom prst="rect">
            <a:avLst/>
          </a:prstGeom>
          <a:noFill/>
        </p:spPr>
        <p:txBody>
          <a:bodyPr wrap="square" anchor="ctr" tIns="36576" bIns="36576" lIns="54864" rIns="54864">
            <a:spAutoFit/>
          </a:bodyPr>
          <a:lstStyle/>
          <a:p>
            <a:pPr algn="ctr">
              <a:lnSpc>
                <a:spcPct val="110000"/>
              </a:lnSpc>
            </a:pPr>
            <a:r>
              <a:rPr sz="1000" b="1" i="0">
                <a:solidFill>
                  <a:srgbClr val="FFFFFF"/>
                </a:solidFill>
                <a:latin typeface="Calibri"/>
              </a:rPr>
              <a:t>Trustee</a:t>
            </a:r>
          </a:p>
        </p:txBody>
      </p:sp>
      <p:cxnSp>
        <p:nvCxnSpPr>
          <p:cNvPr id="23" name="Connector 22"/>
          <p:cNvCxnSpPr/>
          <p:nvPr/>
        </p:nvCxnSpPr>
        <p:spPr>
          <a:xfrm>
            <a:off x="4124056" y="3158988"/>
            <a:ext cx="1956703" cy="635772"/>
          </a:xfrm>
          <a:prstGeom prst="line">
            <a:avLst/>
          </a:prstGeom>
          <a:ln w="9525">
            <a:solidFill>
              <a:srgbClr val="64748B"/>
            </a:solidFill>
          </a:ln>
        </p:spPr>
        <p:style>
          <a:lnRef idx="2">
            <a:schemeClr val="accent1"/>
          </a:lnRef>
          <a:fillRef idx="0">
            <a:schemeClr val="accent1"/>
          </a:fillRef>
          <a:effectRef idx="1">
            <a:schemeClr val="accent1"/>
          </a:effectRef>
          <a:fontRef idx="minor">
            <a:schemeClr val="tx1"/>
          </a:fontRef>
        </p:style>
      </p:cxnSp>
      <p:sp>
        <p:nvSpPr>
          <p:cNvPr id="24" name="Rounded Rectangle 23"/>
          <p:cNvSpPr/>
          <p:nvPr/>
        </p:nvSpPr>
        <p:spPr>
          <a:xfrm>
            <a:off x="548640" y="1691640"/>
            <a:ext cx="3200400" cy="4572000"/>
          </a:xfrm>
          <a:prstGeom prst="roundRect">
            <a:avLst>
              <a:gd name="adj" fmla="val 5000"/>
            </a:avLst>
          </a:prstGeom>
          <a:solidFill>
            <a:srgbClr val="0B192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731520" y="1828800"/>
            <a:ext cx="2834640" cy="457200"/>
          </a:xfrm>
          <a:prstGeom prst="rect">
            <a:avLst/>
          </a:prstGeom>
          <a:noFill/>
        </p:spPr>
        <p:txBody>
          <a:bodyPr wrap="square" anchor="t" tIns="36576" bIns="36576" lIns="54864" rIns="54864">
            <a:spAutoFit/>
          </a:bodyPr>
          <a:lstStyle/>
          <a:p>
            <a:pPr algn="l"/>
            <a:r>
              <a:rPr sz="1100" b="1" i="0">
                <a:solidFill>
                  <a:srgbClr val="14B8A6"/>
                </a:solidFill>
                <a:latin typeface="Calibri"/>
              </a:rPr>
              <a:t>THE RULE</a:t>
            </a:r>
          </a:p>
        </p:txBody>
      </p:sp>
      <p:sp>
        <p:nvSpPr>
          <p:cNvPr id="26" name="TextBox 25"/>
          <p:cNvSpPr txBox="1"/>
          <p:nvPr/>
        </p:nvSpPr>
        <p:spPr>
          <a:xfrm>
            <a:off x="731520" y="2240280"/>
            <a:ext cx="2834640" cy="2743200"/>
          </a:xfrm>
          <a:prstGeom prst="rect">
            <a:avLst/>
          </a:prstGeom>
          <a:noFill/>
        </p:spPr>
        <p:txBody>
          <a:bodyPr wrap="square" anchor="t" tIns="36576" bIns="36576" lIns="54864" rIns="54864">
            <a:spAutoFit/>
          </a:bodyPr>
          <a:lstStyle/>
          <a:p>
            <a:pPr algn="l">
              <a:lnSpc>
                <a:spcPct val="140000"/>
              </a:lnSpc>
            </a:pPr>
            <a:r>
              <a:rPr sz="1500" b="0" i="0">
                <a:solidFill>
                  <a:srgbClr val="FFFFFF"/>
                </a:solidFill>
                <a:latin typeface="Georgia"/>
              </a:rPr>
              <a:t>If Alice loses her key,
any 3 of her 5 guardians
can sign a rotation to
a new key — but only
after a time-lock delay.</a:t>
            </a:r>
          </a:p>
        </p:txBody>
      </p:sp>
      <p:sp>
        <p:nvSpPr>
          <p:cNvPr id="27" name="TextBox 26"/>
          <p:cNvSpPr txBox="1"/>
          <p:nvPr/>
        </p:nvSpPr>
        <p:spPr>
          <a:xfrm>
            <a:off x="731520" y="5029200"/>
            <a:ext cx="2834640" cy="1097280"/>
          </a:xfrm>
          <a:prstGeom prst="rect">
            <a:avLst/>
          </a:prstGeom>
          <a:noFill/>
        </p:spPr>
        <p:txBody>
          <a:bodyPr wrap="square" anchor="t" tIns="36576" bIns="36576" lIns="54864" rIns="54864">
            <a:spAutoFit/>
          </a:bodyPr>
          <a:lstStyle/>
          <a:p>
            <a:pPr algn="l">
              <a:lnSpc>
                <a:spcPct val="130000"/>
              </a:lnSpc>
            </a:pPr>
            <a:r>
              <a:rPr sz="1100" b="0" i="1">
                <a:solidFill>
                  <a:srgbClr val="F59E0B"/>
                </a:solidFill>
                <a:latin typeface="Calibri"/>
              </a:rPr>
              <a:t>Alice (if her old key still works)
can veto during the delay.</a:t>
            </a:r>
          </a:p>
        </p:txBody>
      </p:sp>
      <p:sp>
        <p:nvSpPr>
          <p:cNvPr id="28" name="Rounded Rectangle 27"/>
          <p:cNvSpPr/>
          <p:nvPr/>
        </p:nvSpPr>
        <p:spPr>
          <a:xfrm>
            <a:off x="8412480" y="1691640"/>
            <a:ext cx="3200400" cy="457200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8595360" y="1828800"/>
            <a:ext cx="2834640" cy="365760"/>
          </a:xfrm>
          <a:prstGeom prst="rect">
            <a:avLst/>
          </a:prstGeom>
          <a:noFill/>
        </p:spPr>
        <p:txBody>
          <a:bodyPr wrap="square" anchor="t" tIns="36576" bIns="36576" lIns="54864" rIns="54864">
            <a:spAutoFit/>
          </a:bodyPr>
          <a:lstStyle/>
          <a:p>
            <a:pPr algn="l"/>
            <a:r>
              <a:rPr sz="1100" b="1" i="0">
                <a:solidFill>
                  <a:srgbClr val="64748B"/>
                </a:solidFill>
                <a:latin typeface="Calibri"/>
              </a:rPr>
              <a:t>GUARDIAN SET CONFIG</a:t>
            </a:r>
          </a:p>
        </p:txBody>
      </p:sp>
      <p:sp>
        <p:nvSpPr>
          <p:cNvPr id="30" name="Rectangle 29"/>
          <p:cNvSpPr/>
          <p:nvPr/>
        </p:nvSpPr>
        <p:spPr>
          <a:xfrm>
            <a:off x="8595360" y="2286000"/>
            <a:ext cx="64008" cy="54864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8732520" y="2286000"/>
            <a:ext cx="1280160" cy="548640"/>
          </a:xfrm>
          <a:prstGeom prst="rect">
            <a:avLst/>
          </a:prstGeom>
          <a:noFill/>
        </p:spPr>
        <p:txBody>
          <a:bodyPr wrap="square" anchor="ctr" tIns="36576" bIns="36576" lIns="54864" rIns="54864">
            <a:spAutoFit/>
          </a:bodyPr>
          <a:lstStyle/>
          <a:p>
            <a:pPr algn="l"/>
            <a:r>
              <a:rPr sz="1100" b="1" i="0">
                <a:solidFill>
                  <a:srgbClr val="0B1929"/>
                </a:solidFill>
                <a:latin typeface="Consolas"/>
              </a:rPr>
              <a:t>threshold</a:t>
            </a:r>
          </a:p>
        </p:txBody>
      </p:sp>
      <p:sp>
        <p:nvSpPr>
          <p:cNvPr id="32" name="TextBox 31"/>
          <p:cNvSpPr txBox="1"/>
          <p:nvPr/>
        </p:nvSpPr>
        <p:spPr>
          <a:xfrm>
            <a:off x="10104120" y="2286000"/>
            <a:ext cx="1463040" cy="548640"/>
          </a:xfrm>
          <a:prstGeom prst="rect">
            <a:avLst/>
          </a:prstGeom>
          <a:noFill/>
        </p:spPr>
        <p:txBody>
          <a:bodyPr wrap="square" anchor="ctr" tIns="36576" bIns="36576" lIns="54864" rIns="54864">
            <a:spAutoFit/>
          </a:bodyPr>
          <a:lstStyle/>
          <a:p>
            <a:pPr algn="l"/>
            <a:r>
              <a:rPr sz="1200" b="1" i="0">
                <a:solidFill>
                  <a:srgbClr val="14B8A6"/>
                </a:solidFill>
                <a:latin typeface="Consolas"/>
              </a:rPr>
              <a:t>3</a:t>
            </a:r>
          </a:p>
        </p:txBody>
      </p:sp>
      <p:sp>
        <p:nvSpPr>
          <p:cNvPr id="33" name="Rectangle 32"/>
          <p:cNvSpPr/>
          <p:nvPr/>
        </p:nvSpPr>
        <p:spPr>
          <a:xfrm>
            <a:off x="8595360" y="3017520"/>
            <a:ext cx="64008" cy="548640"/>
          </a:xfrm>
          <a:prstGeom prst="rect">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8732520" y="3017520"/>
            <a:ext cx="1280160" cy="548640"/>
          </a:xfrm>
          <a:prstGeom prst="rect">
            <a:avLst/>
          </a:prstGeom>
          <a:noFill/>
        </p:spPr>
        <p:txBody>
          <a:bodyPr wrap="square" anchor="ctr" tIns="36576" bIns="36576" lIns="54864" rIns="54864">
            <a:spAutoFit/>
          </a:bodyPr>
          <a:lstStyle/>
          <a:p>
            <a:pPr algn="l"/>
            <a:r>
              <a:rPr sz="1100" b="1" i="0">
                <a:solidFill>
                  <a:srgbClr val="0B1929"/>
                </a:solidFill>
                <a:latin typeface="Consolas"/>
              </a:rPr>
              <a:t>guardians</a:t>
            </a:r>
          </a:p>
        </p:txBody>
      </p:sp>
      <p:sp>
        <p:nvSpPr>
          <p:cNvPr id="35" name="TextBox 34"/>
          <p:cNvSpPr txBox="1"/>
          <p:nvPr/>
        </p:nvSpPr>
        <p:spPr>
          <a:xfrm>
            <a:off x="10104120" y="3017520"/>
            <a:ext cx="1463040" cy="548640"/>
          </a:xfrm>
          <a:prstGeom prst="rect">
            <a:avLst/>
          </a:prstGeom>
          <a:noFill/>
        </p:spPr>
        <p:txBody>
          <a:bodyPr wrap="square" anchor="ctr" tIns="36576" bIns="36576" lIns="54864" rIns="54864">
            <a:spAutoFit/>
          </a:bodyPr>
          <a:lstStyle/>
          <a:p>
            <a:pPr algn="l"/>
            <a:r>
              <a:rPr sz="1200" b="1" i="0">
                <a:solidFill>
                  <a:srgbClr val="1E3A5F"/>
                </a:solidFill>
                <a:latin typeface="Consolas"/>
              </a:rPr>
              <a:t>5</a:t>
            </a:r>
          </a:p>
        </p:txBody>
      </p:sp>
      <p:sp>
        <p:nvSpPr>
          <p:cNvPr id="36" name="Rectangle 35"/>
          <p:cNvSpPr/>
          <p:nvPr/>
        </p:nvSpPr>
        <p:spPr>
          <a:xfrm>
            <a:off x="8595360" y="3749039"/>
            <a:ext cx="64008" cy="548640"/>
          </a:xfrm>
          <a:prstGeom prst="rect">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TextBox 36"/>
          <p:cNvSpPr txBox="1"/>
          <p:nvPr/>
        </p:nvSpPr>
        <p:spPr>
          <a:xfrm>
            <a:off x="8732520" y="3749039"/>
            <a:ext cx="1280160" cy="548640"/>
          </a:xfrm>
          <a:prstGeom prst="rect">
            <a:avLst/>
          </a:prstGeom>
          <a:noFill/>
        </p:spPr>
        <p:txBody>
          <a:bodyPr wrap="square" anchor="ctr" tIns="36576" bIns="36576" lIns="54864" rIns="54864">
            <a:spAutoFit/>
          </a:bodyPr>
          <a:lstStyle/>
          <a:p>
            <a:pPr algn="l"/>
            <a:r>
              <a:rPr sz="1100" b="1" i="0">
                <a:solidFill>
                  <a:srgbClr val="0B1929"/>
                </a:solidFill>
                <a:latin typeface="Consolas"/>
              </a:rPr>
              <a:t>recoveryDelay</a:t>
            </a:r>
          </a:p>
        </p:txBody>
      </p:sp>
      <p:sp>
        <p:nvSpPr>
          <p:cNvPr id="38" name="TextBox 37"/>
          <p:cNvSpPr txBox="1"/>
          <p:nvPr/>
        </p:nvSpPr>
        <p:spPr>
          <a:xfrm>
            <a:off x="10104120" y="3749039"/>
            <a:ext cx="1463040" cy="548640"/>
          </a:xfrm>
          <a:prstGeom prst="rect">
            <a:avLst/>
          </a:prstGeom>
          <a:noFill/>
        </p:spPr>
        <p:txBody>
          <a:bodyPr wrap="square" anchor="ctr" tIns="36576" bIns="36576" lIns="54864" rIns="54864">
            <a:spAutoFit/>
          </a:bodyPr>
          <a:lstStyle/>
          <a:p>
            <a:pPr algn="l"/>
            <a:r>
              <a:rPr sz="1200" b="1" i="0">
                <a:solidFill>
                  <a:srgbClr val="F59E0B"/>
                </a:solidFill>
                <a:latin typeface="Consolas"/>
              </a:rPr>
              <a:t>1h – 7d</a:t>
            </a:r>
          </a:p>
        </p:txBody>
      </p:sp>
      <p:sp>
        <p:nvSpPr>
          <p:cNvPr id="39" name="Rectangle 38"/>
          <p:cNvSpPr/>
          <p:nvPr/>
        </p:nvSpPr>
        <p:spPr>
          <a:xfrm>
            <a:off x="8595360" y="4480560"/>
            <a:ext cx="64008" cy="548640"/>
          </a:xfrm>
          <a:prstGeom prst="rect">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0" name="TextBox 39"/>
          <p:cNvSpPr txBox="1"/>
          <p:nvPr/>
        </p:nvSpPr>
        <p:spPr>
          <a:xfrm>
            <a:off x="8732520" y="4480560"/>
            <a:ext cx="1280160" cy="548640"/>
          </a:xfrm>
          <a:prstGeom prst="rect">
            <a:avLst/>
          </a:prstGeom>
          <a:noFill/>
        </p:spPr>
        <p:txBody>
          <a:bodyPr wrap="square" anchor="ctr" tIns="36576" bIns="36576" lIns="54864" rIns="54864">
            <a:spAutoFit/>
          </a:bodyPr>
          <a:lstStyle/>
          <a:p>
            <a:pPr algn="l"/>
            <a:r>
              <a:rPr sz="1100" b="1" i="0">
                <a:solidFill>
                  <a:srgbClr val="0B1929"/>
                </a:solidFill>
                <a:latin typeface="Consolas"/>
              </a:rPr>
              <a:t>requireRotation</a:t>
            </a:r>
          </a:p>
        </p:txBody>
      </p:sp>
      <p:sp>
        <p:nvSpPr>
          <p:cNvPr id="41" name="TextBox 40"/>
          <p:cNvSpPr txBox="1"/>
          <p:nvPr/>
        </p:nvSpPr>
        <p:spPr>
          <a:xfrm>
            <a:off x="10104120" y="4480560"/>
            <a:ext cx="1463040" cy="548640"/>
          </a:xfrm>
          <a:prstGeom prst="rect">
            <a:avLst/>
          </a:prstGeom>
          <a:noFill/>
        </p:spPr>
        <p:txBody>
          <a:bodyPr wrap="square" anchor="ctr" tIns="36576" bIns="36576" lIns="54864" rIns="54864">
            <a:spAutoFit/>
          </a:bodyPr>
          <a:lstStyle/>
          <a:p>
            <a:pPr algn="l"/>
            <a:r>
              <a:rPr sz="1200" b="1" i="0">
                <a:solidFill>
                  <a:srgbClr val="10B981"/>
                </a:solidFill>
                <a:latin typeface="Consolas"/>
              </a:rPr>
              <a:t>true</a:t>
            </a:r>
          </a:p>
        </p:txBody>
      </p:sp>
      <p:sp>
        <p:nvSpPr>
          <p:cNvPr id="42" name="Rectangle 41"/>
          <p:cNvSpPr/>
          <p:nvPr/>
        </p:nvSpPr>
        <p:spPr>
          <a:xfrm>
            <a:off x="8595360" y="5212080"/>
            <a:ext cx="64008" cy="548640"/>
          </a:xfrm>
          <a:prstGeom prst="rect">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3" name="TextBox 42"/>
          <p:cNvSpPr txBox="1"/>
          <p:nvPr/>
        </p:nvSpPr>
        <p:spPr>
          <a:xfrm>
            <a:off x="8732520" y="5212080"/>
            <a:ext cx="1280160" cy="548640"/>
          </a:xfrm>
          <a:prstGeom prst="rect">
            <a:avLst/>
          </a:prstGeom>
          <a:noFill/>
        </p:spPr>
        <p:txBody>
          <a:bodyPr wrap="square" anchor="ctr" tIns="36576" bIns="36576" lIns="54864" rIns="54864">
            <a:spAutoFit/>
          </a:bodyPr>
          <a:lstStyle/>
          <a:p>
            <a:pPr algn="l"/>
            <a:r>
              <a:rPr sz="1100" b="1" i="0">
                <a:solidFill>
                  <a:srgbClr val="0B1929"/>
                </a:solidFill>
                <a:latin typeface="Consolas"/>
              </a:rPr>
              <a:t>epoch</a:t>
            </a:r>
          </a:p>
        </p:txBody>
      </p:sp>
      <p:sp>
        <p:nvSpPr>
          <p:cNvPr id="44" name="TextBox 43"/>
          <p:cNvSpPr txBox="1"/>
          <p:nvPr/>
        </p:nvSpPr>
        <p:spPr>
          <a:xfrm>
            <a:off x="10104120" y="5212080"/>
            <a:ext cx="1463040" cy="548640"/>
          </a:xfrm>
          <a:prstGeom prst="rect">
            <a:avLst/>
          </a:prstGeom>
          <a:noFill/>
        </p:spPr>
        <p:txBody>
          <a:bodyPr wrap="square" anchor="ctr" tIns="36576" bIns="36576" lIns="54864" rIns="54864">
            <a:spAutoFit/>
          </a:bodyPr>
          <a:lstStyle/>
          <a:p>
            <a:pPr algn="l"/>
            <a:r>
              <a:rPr sz="1200" b="1" i="0">
                <a:solidFill>
                  <a:srgbClr val="1E3A5F"/>
                </a:solidFill>
                <a:latin typeface="Consolas"/>
              </a:rPr>
              <a:t>pinned per ref</a:t>
            </a:r>
          </a:p>
        </p:txBody>
      </p:sp>
    </p:spTree>
  </p:cSld>
  <p:clrMapOvr>
    <a:masterClrMapping/>
  </p:clrMapOvr>
</p:sld>
</file>

<file path=ppt/slides/slide34.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PRIMITIVE 3 cont'd</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The time-locked veto window</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34 / 77</a:t>
            </a:r>
          </a:p>
        </p:txBody>
      </p:sp>
      <p:sp>
        <p:nvSpPr>
          <p:cNvPr id="7" name="Rounded Rectangle 6"/>
          <p:cNvSpPr/>
          <p:nvPr/>
        </p:nvSpPr>
        <p:spPr>
          <a:xfrm>
            <a:off x="548640" y="1691640"/>
            <a:ext cx="11064240" cy="329184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77240" y="1828800"/>
            <a:ext cx="10607040" cy="365760"/>
          </a:xfrm>
          <a:prstGeom prst="rect">
            <a:avLst/>
          </a:prstGeom>
          <a:noFill/>
        </p:spPr>
        <p:txBody>
          <a:bodyPr wrap="square" anchor="t" tIns="36576" bIns="36576" lIns="54864" rIns="54864">
            <a:spAutoFit/>
          </a:bodyPr>
          <a:lstStyle/>
          <a:p>
            <a:pPr algn="l"/>
            <a:r>
              <a:rPr sz="1100" b="1" i="0">
                <a:solidFill>
                  <a:srgbClr val="64748B"/>
                </a:solidFill>
                <a:latin typeface="Calibri"/>
              </a:rPr>
              <a:t>TIMELINE OF A GUARDIAN RECOVERY</a:t>
            </a:r>
          </a:p>
        </p:txBody>
      </p:sp>
      <p:sp>
        <p:nvSpPr>
          <p:cNvPr id="9" name="Rectangle 8"/>
          <p:cNvSpPr/>
          <p:nvPr/>
        </p:nvSpPr>
        <p:spPr>
          <a:xfrm>
            <a:off x="777240" y="2606040"/>
            <a:ext cx="2286000" cy="548640"/>
          </a:xfrm>
          <a:prstGeom prst="rect">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77240" y="2606040"/>
            <a:ext cx="2286000" cy="548640"/>
          </a:xfrm>
          <a:prstGeom prst="rect">
            <a:avLst/>
          </a:prstGeom>
          <a:noFill/>
        </p:spPr>
        <p:txBody>
          <a:bodyPr wrap="square" anchor="ctr" tIns="36576" bIns="36576" lIns="54864" rIns="54864">
            <a:spAutoFit/>
          </a:bodyPr>
          <a:lstStyle/>
          <a:p>
            <a:pPr algn="ctr"/>
            <a:r>
              <a:rPr sz="1400" b="1" i="0">
                <a:solidFill>
                  <a:srgbClr val="FFFFFF"/>
                </a:solidFill>
                <a:latin typeface="Georgia"/>
              </a:rPr>
              <a:t>INIT</a:t>
            </a:r>
          </a:p>
        </p:txBody>
      </p:sp>
      <p:sp>
        <p:nvSpPr>
          <p:cNvPr id="11" name="TextBox 10"/>
          <p:cNvSpPr txBox="1"/>
          <p:nvPr/>
        </p:nvSpPr>
        <p:spPr>
          <a:xfrm>
            <a:off x="777240" y="3246120"/>
            <a:ext cx="2286000" cy="320040"/>
          </a:xfrm>
          <a:prstGeom prst="rect">
            <a:avLst/>
          </a:prstGeom>
          <a:noFill/>
        </p:spPr>
        <p:txBody>
          <a:bodyPr wrap="square" anchor="t" tIns="36576" bIns="36576" lIns="54864" rIns="54864">
            <a:spAutoFit/>
          </a:bodyPr>
          <a:lstStyle/>
          <a:p>
            <a:pPr algn="ctr"/>
            <a:r>
              <a:rPr sz="1200" b="1" i="0">
                <a:solidFill>
                  <a:srgbClr val="1E3A5F"/>
                </a:solidFill>
                <a:latin typeface="Consolas"/>
              </a:rPr>
              <a:t>t = 0</a:t>
            </a:r>
          </a:p>
        </p:txBody>
      </p:sp>
      <p:sp>
        <p:nvSpPr>
          <p:cNvPr id="12" name="TextBox 11"/>
          <p:cNvSpPr txBox="1"/>
          <p:nvPr/>
        </p:nvSpPr>
        <p:spPr>
          <a:xfrm>
            <a:off x="777240" y="3566160"/>
            <a:ext cx="2286000" cy="1371600"/>
          </a:xfrm>
          <a:prstGeom prst="rect">
            <a:avLst/>
          </a:prstGeom>
          <a:noFill/>
        </p:spPr>
        <p:txBody>
          <a:bodyPr wrap="square" anchor="t" tIns="36576" bIns="36576" lIns="54864" rIns="54864">
            <a:spAutoFit/>
          </a:bodyPr>
          <a:lstStyle/>
          <a:p>
            <a:pPr algn="ctr">
              <a:lnSpc>
                <a:spcPct val="125000"/>
              </a:lnSpc>
            </a:pPr>
            <a:r>
              <a:rPr sz="1100" b="0" i="1">
                <a:solidFill>
                  <a:srgbClr val="64748B"/>
                </a:solidFill>
                <a:latin typeface="Calibri"/>
              </a:rPr>
              <a:t>3-of-5 guardians sign init with nominated new key</a:t>
            </a:r>
          </a:p>
        </p:txBody>
      </p:sp>
      <p:sp>
        <p:nvSpPr>
          <p:cNvPr id="13" name="Rectangle 12"/>
          <p:cNvSpPr/>
          <p:nvPr/>
        </p:nvSpPr>
        <p:spPr>
          <a:xfrm>
            <a:off x="3063240" y="2606040"/>
            <a:ext cx="5486400" cy="548640"/>
          </a:xfrm>
          <a:prstGeom prst="rect">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3063240" y="2606040"/>
            <a:ext cx="5486400" cy="548640"/>
          </a:xfrm>
          <a:prstGeom prst="rect">
            <a:avLst/>
          </a:prstGeom>
          <a:noFill/>
        </p:spPr>
        <p:txBody>
          <a:bodyPr wrap="square" anchor="ctr" tIns="36576" bIns="36576" lIns="54864" rIns="54864">
            <a:spAutoFit/>
          </a:bodyPr>
          <a:lstStyle/>
          <a:p>
            <a:pPr algn="ctr"/>
            <a:r>
              <a:rPr sz="1400" b="1" i="0">
                <a:solidFill>
                  <a:srgbClr val="0B1929"/>
                </a:solidFill>
                <a:latin typeface="Georgia"/>
              </a:rPr>
              <a:t>VETO WINDOW  (e.g. 24h)</a:t>
            </a:r>
          </a:p>
        </p:txBody>
      </p:sp>
      <p:sp>
        <p:nvSpPr>
          <p:cNvPr id="15" name="TextBox 14"/>
          <p:cNvSpPr txBox="1"/>
          <p:nvPr/>
        </p:nvSpPr>
        <p:spPr>
          <a:xfrm>
            <a:off x="3063240" y="3246120"/>
            <a:ext cx="5486400" cy="320040"/>
          </a:xfrm>
          <a:prstGeom prst="rect">
            <a:avLst/>
          </a:prstGeom>
          <a:noFill/>
        </p:spPr>
        <p:txBody>
          <a:bodyPr wrap="square" anchor="t" tIns="36576" bIns="36576" lIns="54864" rIns="54864">
            <a:spAutoFit/>
          </a:bodyPr>
          <a:lstStyle/>
          <a:p>
            <a:pPr algn="ctr"/>
            <a:r>
              <a:rPr sz="1200" b="1" i="0">
                <a:solidFill>
                  <a:srgbClr val="F59E0B"/>
                </a:solidFill>
                <a:latin typeface="Consolas"/>
              </a:rPr>
              <a:t>0 &lt; t &lt; delay</a:t>
            </a:r>
          </a:p>
        </p:txBody>
      </p:sp>
      <p:sp>
        <p:nvSpPr>
          <p:cNvPr id="16" name="TextBox 15"/>
          <p:cNvSpPr txBox="1"/>
          <p:nvPr/>
        </p:nvSpPr>
        <p:spPr>
          <a:xfrm>
            <a:off x="3063240" y="3566160"/>
            <a:ext cx="5486400" cy="1371600"/>
          </a:xfrm>
          <a:prstGeom prst="rect">
            <a:avLst/>
          </a:prstGeom>
          <a:noFill/>
        </p:spPr>
        <p:txBody>
          <a:bodyPr wrap="square" anchor="t" tIns="36576" bIns="36576" lIns="54864" rIns="54864">
            <a:spAutoFit/>
          </a:bodyPr>
          <a:lstStyle/>
          <a:p>
            <a:pPr algn="ctr">
              <a:lnSpc>
                <a:spcPct val="125000"/>
              </a:lnSpc>
            </a:pPr>
            <a:r>
              <a:rPr sz="1100" b="0" i="1">
                <a:solidFill>
                  <a:srgbClr val="64748B"/>
                </a:solidFill>
                <a:latin typeface="Calibri"/>
              </a:rPr>
              <a:t>Subject — if old key works — can submit VETO
OR guardians can submit COMMIT early with +1 approval</a:t>
            </a:r>
          </a:p>
        </p:txBody>
      </p:sp>
      <p:sp>
        <p:nvSpPr>
          <p:cNvPr id="17" name="Rectangle 16"/>
          <p:cNvSpPr/>
          <p:nvPr/>
        </p:nvSpPr>
        <p:spPr>
          <a:xfrm>
            <a:off x="8549640" y="2606040"/>
            <a:ext cx="3063240" cy="548640"/>
          </a:xfrm>
          <a:prstGeom prst="rect">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8549640" y="2606040"/>
            <a:ext cx="3063240" cy="548640"/>
          </a:xfrm>
          <a:prstGeom prst="rect">
            <a:avLst/>
          </a:prstGeom>
          <a:noFill/>
        </p:spPr>
        <p:txBody>
          <a:bodyPr wrap="square" anchor="ctr" tIns="36576" bIns="36576" lIns="54864" rIns="54864">
            <a:spAutoFit/>
          </a:bodyPr>
          <a:lstStyle/>
          <a:p>
            <a:pPr algn="ctr"/>
            <a:r>
              <a:rPr sz="1400" b="1" i="0">
                <a:solidFill>
                  <a:srgbClr val="FFFFFF"/>
                </a:solidFill>
                <a:latin typeface="Georgia"/>
              </a:rPr>
              <a:t>COMMIT</a:t>
            </a:r>
          </a:p>
        </p:txBody>
      </p:sp>
      <p:sp>
        <p:nvSpPr>
          <p:cNvPr id="19" name="TextBox 18"/>
          <p:cNvSpPr txBox="1"/>
          <p:nvPr/>
        </p:nvSpPr>
        <p:spPr>
          <a:xfrm>
            <a:off x="8549640" y="3246120"/>
            <a:ext cx="3063240" cy="320040"/>
          </a:xfrm>
          <a:prstGeom prst="rect">
            <a:avLst/>
          </a:prstGeom>
          <a:noFill/>
        </p:spPr>
        <p:txBody>
          <a:bodyPr wrap="square" anchor="t" tIns="36576" bIns="36576" lIns="54864" rIns="54864">
            <a:spAutoFit/>
          </a:bodyPr>
          <a:lstStyle/>
          <a:p>
            <a:pPr algn="ctr"/>
            <a:r>
              <a:rPr sz="1200" b="1" i="0">
                <a:solidFill>
                  <a:srgbClr val="10B981"/>
                </a:solidFill>
                <a:latin typeface="Consolas"/>
              </a:rPr>
              <a:t>t = delay</a:t>
            </a:r>
          </a:p>
        </p:txBody>
      </p:sp>
      <p:sp>
        <p:nvSpPr>
          <p:cNvPr id="20" name="TextBox 19"/>
          <p:cNvSpPr txBox="1"/>
          <p:nvPr/>
        </p:nvSpPr>
        <p:spPr>
          <a:xfrm>
            <a:off x="8549640" y="3566160"/>
            <a:ext cx="3063240" cy="1371600"/>
          </a:xfrm>
          <a:prstGeom prst="rect">
            <a:avLst/>
          </a:prstGeom>
          <a:noFill/>
        </p:spPr>
        <p:txBody>
          <a:bodyPr wrap="square" anchor="t" tIns="36576" bIns="36576" lIns="54864" rIns="54864">
            <a:spAutoFit/>
          </a:bodyPr>
          <a:lstStyle/>
          <a:p>
            <a:pPr algn="ctr">
              <a:lnSpc>
                <a:spcPct val="125000"/>
              </a:lnSpc>
            </a:pPr>
            <a:r>
              <a:rPr sz="1100" b="0" i="1">
                <a:solidFill>
                  <a:srgbClr val="64748B"/>
                </a:solidFill>
                <a:latin typeface="Calibri"/>
              </a:rPr>
              <a:t>Rotation takes effect — new epoch signs going forward</a:t>
            </a:r>
          </a:p>
        </p:txBody>
      </p:sp>
      <p:sp>
        <p:nvSpPr>
          <p:cNvPr id="21" name="Rounded Rectangle 20"/>
          <p:cNvSpPr/>
          <p:nvPr/>
        </p:nvSpPr>
        <p:spPr>
          <a:xfrm>
            <a:off x="548640" y="5166360"/>
            <a:ext cx="11064240" cy="1188720"/>
          </a:xfrm>
          <a:prstGeom prst="roundRect">
            <a:avLst>
              <a:gd name="adj" fmla="val 5000"/>
            </a:avLst>
          </a:prstGeom>
          <a:solidFill>
            <a:srgbClr val="0B192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777240" y="5303520"/>
            <a:ext cx="10607040" cy="365760"/>
          </a:xfrm>
          <a:prstGeom prst="rect">
            <a:avLst/>
          </a:prstGeom>
          <a:noFill/>
        </p:spPr>
        <p:txBody>
          <a:bodyPr wrap="square" anchor="t" tIns="36576" bIns="36576" lIns="54864" rIns="54864">
            <a:spAutoFit/>
          </a:bodyPr>
          <a:lstStyle/>
          <a:p>
            <a:pPr algn="l"/>
            <a:r>
              <a:rPr sz="1400" b="1" i="0">
                <a:solidFill>
                  <a:srgbClr val="14B8A6"/>
                </a:solidFill>
                <a:latin typeface="Georgia"/>
              </a:rPr>
              <a:t>WHY THIS WORKS</a:t>
            </a:r>
          </a:p>
        </p:txBody>
      </p:sp>
      <p:sp>
        <p:nvSpPr>
          <p:cNvPr id="23" name="TextBox 22"/>
          <p:cNvSpPr txBox="1"/>
          <p:nvPr/>
        </p:nvSpPr>
        <p:spPr>
          <a:xfrm>
            <a:off x="777240" y="5669280"/>
            <a:ext cx="10607040" cy="685800"/>
          </a:xfrm>
          <a:prstGeom prst="rect">
            <a:avLst/>
          </a:prstGeom>
          <a:noFill/>
        </p:spPr>
        <p:txBody>
          <a:bodyPr wrap="square" anchor="t" tIns="36576" bIns="36576" lIns="54864" rIns="54864">
            <a:spAutoFit/>
          </a:bodyPr>
          <a:lstStyle/>
          <a:p>
            <a:pPr algn="l">
              <a:lnSpc>
                <a:spcPct val="130000"/>
              </a:lnSpc>
            </a:pPr>
            <a:r>
              <a:rPr sz="1300" b="0" i="0">
                <a:solidFill>
                  <a:srgbClr val="E2E8F0"/>
                </a:solidFill>
                <a:latin typeface="Calibri"/>
              </a:rPr>
              <a:t>Social-engineering an M-of-N quorum is hard. Social-engineering M-of-N AND stopping the victim from noticing for the entire delay window is much harder. The asymmetry is structural.</a:t>
            </a:r>
          </a:p>
        </p:txBody>
      </p:sp>
    </p:spTree>
  </p:cSld>
  <p:clrMapOvr>
    <a:masterClrMapping/>
  </p:clrMapOvr>
</p:sld>
</file>

<file path=ppt/slides/slide35.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PRIMITIVE 4 (QDP-0003)</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Cross-domain anchor gossip</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35 / 77</a:t>
            </a:r>
          </a:p>
        </p:txBody>
      </p:sp>
      <p:sp>
        <p:nvSpPr>
          <p:cNvPr id="7" name="Rounded Rectangle 6"/>
          <p:cNvSpPr/>
          <p:nvPr/>
        </p:nvSpPr>
        <p:spPr>
          <a:xfrm>
            <a:off x="548640" y="1691640"/>
            <a:ext cx="11064240" cy="356616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77240" y="1828800"/>
            <a:ext cx="10607040" cy="365760"/>
          </a:xfrm>
          <a:prstGeom prst="rect">
            <a:avLst/>
          </a:prstGeom>
          <a:noFill/>
        </p:spPr>
        <p:txBody>
          <a:bodyPr wrap="square" anchor="t" tIns="36576" bIns="36576" lIns="54864" rIns="54864">
            <a:spAutoFit/>
          </a:bodyPr>
          <a:lstStyle/>
          <a:p>
            <a:pPr algn="l"/>
            <a:r>
              <a:rPr sz="1100" b="1" i="0">
                <a:solidFill>
                  <a:srgbClr val="64748B"/>
                </a:solidFill>
                <a:latin typeface="Calibri"/>
              </a:rPr>
              <a:t>ALICE ROTATES IN DOMAIN A — EVERY DOMAIN SHE OPERATES IN MUST LEARN</a:t>
            </a:r>
          </a:p>
        </p:txBody>
      </p:sp>
      <p:sp>
        <p:nvSpPr>
          <p:cNvPr id="9" name="Rounded Rectangle 8"/>
          <p:cNvSpPr/>
          <p:nvPr/>
        </p:nvSpPr>
        <p:spPr>
          <a:xfrm>
            <a:off x="777240" y="2377440"/>
            <a:ext cx="3200400" cy="2468880"/>
          </a:xfrm>
          <a:prstGeom prst="roundRect">
            <a:avLst>
              <a:gd name="adj" fmla="val 8000"/>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77240" y="2514600"/>
            <a:ext cx="3200400" cy="365760"/>
          </a:xfrm>
          <a:prstGeom prst="rect">
            <a:avLst/>
          </a:prstGeom>
          <a:noFill/>
        </p:spPr>
        <p:txBody>
          <a:bodyPr wrap="square" anchor="t" tIns="36576" bIns="36576" lIns="54864" rIns="54864">
            <a:spAutoFit/>
          </a:bodyPr>
          <a:lstStyle/>
          <a:p>
            <a:pPr algn="ctr"/>
            <a:r>
              <a:rPr sz="1200" b="1" i="0">
                <a:solidFill>
                  <a:srgbClr val="14B8A6"/>
                </a:solidFill>
                <a:latin typeface="Calibri"/>
              </a:rPr>
              <a:t>DOMAIN A</a:t>
            </a:r>
          </a:p>
        </p:txBody>
      </p:sp>
      <p:sp>
        <p:nvSpPr>
          <p:cNvPr id="11" name="TextBox 10"/>
          <p:cNvSpPr txBox="1"/>
          <p:nvPr/>
        </p:nvSpPr>
        <p:spPr>
          <a:xfrm>
            <a:off x="777240" y="2926080"/>
            <a:ext cx="3200400" cy="457200"/>
          </a:xfrm>
          <a:prstGeom prst="rect">
            <a:avLst/>
          </a:prstGeom>
          <a:noFill/>
        </p:spPr>
        <p:txBody>
          <a:bodyPr wrap="square" anchor="t" tIns="36576" bIns="36576" lIns="54864" rIns="54864">
            <a:spAutoFit/>
          </a:bodyPr>
          <a:lstStyle/>
          <a:p>
            <a:pPr algn="ctr"/>
            <a:r>
              <a:rPr sz="1600" b="1" i="0">
                <a:solidFill>
                  <a:srgbClr val="FFFFFF"/>
                </a:solidFill>
                <a:latin typeface="Georgia"/>
              </a:rPr>
              <a:t>ALICE ROTATES</a:t>
            </a:r>
          </a:p>
        </p:txBody>
      </p:sp>
      <p:sp>
        <p:nvSpPr>
          <p:cNvPr id="12" name="Hexagon 11"/>
          <p:cNvSpPr/>
          <p:nvPr/>
        </p:nvSpPr>
        <p:spPr>
          <a:xfrm>
            <a:off x="1828800" y="3520440"/>
            <a:ext cx="1097280" cy="914400"/>
          </a:xfrm>
          <a:prstGeom prst="hexagon">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1828800" y="3520440"/>
            <a:ext cx="1097280" cy="914400"/>
          </a:xfrm>
          <a:prstGeom prst="rect">
            <a:avLst/>
          </a:prstGeom>
          <a:noFill/>
        </p:spPr>
        <p:txBody>
          <a:bodyPr wrap="square" anchor="ctr" tIns="36576" bIns="36576" lIns="54864" rIns="54864">
            <a:spAutoFit/>
          </a:bodyPr>
          <a:lstStyle/>
          <a:p>
            <a:pPr algn="ctr">
              <a:lnSpc>
                <a:spcPct val="120000"/>
              </a:lnSpc>
            </a:pPr>
            <a:r>
              <a:rPr sz="1100" b="1" i="0">
                <a:solidFill>
                  <a:srgbClr val="0B1929"/>
                </a:solidFill>
                <a:latin typeface="Georgia"/>
              </a:rPr>
              <a:t>Anchor
sealed</a:t>
            </a:r>
          </a:p>
        </p:txBody>
      </p:sp>
      <p:sp>
        <p:nvSpPr>
          <p:cNvPr id="14" name="TextBox 13"/>
          <p:cNvSpPr txBox="1"/>
          <p:nvPr/>
        </p:nvSpPr>
        <p:spPr>
          <a:xfrm>
            <a:off x="777240" y="4526280"/>
            <a:ext cx="3200400" cy="365760"/>
          </a:xfrm>
          <a:prstGeom prst="rect">
            <a:avLst/>
          </a:prstGeom>
          <a:noFill/>
        </p:spPr>
        <p:txBody>
          <a:bodyPr wrap="square" anchor="t" tIns="36576" bIns="36576" lIns="54864" rIns="54864">
            <a:spAutoFit/>
          </a:bodyPr>
          <a:lstStyle/>
          <a:p>
            <a:pPr algn="ctr"/>
            <a:r>
              <a:rPr sz="1000" b="0" i="1">
                <a:solidFill>
                  <a:srgbClr val="E2E8F0"/>
                </a:solidFill>
                <a:latin typeface="Calibri"/>
              </a:rPr>
              <a:t>block sealed → fingerprint signed</a:t>
            </a:r>
          </a:p>
        </p:txBody>
      </p:sp>
      <p:cxnSp>
        <p:nvCxnSpPr>
          <p:cNvPr id="15" name="Connector 14"/>
          <p:cNvCxnSpPr/>
          <p:nvPr/>
        </p:nvCxnSpPr>
        <p:spPr>
          <a:xfrm flipV="1">
            <a:off x="4023360" y="2971800"/>
            <a:ext cx="640080" cy="640080"/>
          </a:xfrm>
          <a:prstGeom prst="line">
            <a:avLst/>
          </a:prstGeom>
          <a:ln w="31750">
            <a:solidFill>
              <a:srgbClr val="14B8A6"/>
            </a:solidFill>
            <a:headEnd type="none"/>
            <a:tailEnd type="triangle" w="med" h="med"/>
          </a:ln>
        </p:spPr>
        <p:style>
          <a:lnRef idx="2">
            <a:schemeClr val="accent1"/>
          </a:lnRef>
          <a:fillRef idx="0">
            <a:schemeClr val="accent1"/>
          </a:fillRef>
          <a:effectRef idx="1">
            <a:schemeClr val="accent1"/>
          </a:effectRef>
          <a:fontRef idx="minor">
            <a:schemeClr val="tx1"/>
          </a:fontRef>
        </p:style>
      </p:cxnSp>
      <p:cxnSp>
        <p:nvCxnSpPr>
          <p:cNvPr id="16" name="Connector 15"/>
          <p:cNvCxnSpPr/>
          <p:nvPr/>
        </p:nvCxnSpPr>
        <p:spPr>
          <a:xfrm>
            <a:off x="4023360" y="3611880"/>
            <a:ext cx="640080" cy="640080"/>
          </a:xfrm>
          <a:prstGeom prst="line">
            <a:avLst/>
          </a:prstGeom>
          <a:ln w="31750">
            <a:solidFill>
              <a:srgbClr val="14B8A6"/>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069080" y="2560320"/>
            <a:ext cx="548640" cy="320040"/>
          </a:xfrm>
          <a:prstGeom prst="rect">
            <a:avLst/>
          </a:prstGeom>
          <a:noFill/>
        </p:spPr>
        <p:txBody>
          <a:bodyPr wrap="square" anchor="t" tIns="36576" bIns="36576" lIns="54864" rIns="54864">
            <a:spAutoFit/>
          </a:bodyPr>
          <a:lstStyle/>
          <a:p>
            <a:pPr algn="l"/>
            <a:r>
              <a:rPr sz="1000" b="1" i="1">
                <a:solidFill>
                  <a:srgbClr val="14B8A6"/>
                </a:solidFill>
                <a:latin typeface="Calibri"/>
              </a:rPr>
              <a:t>gossip</a:t>
            </a:r>
          </a:p>
        </p:txBody>
      </p:sp>
      <p:sp>
        <p:nvSpPr>
          <p:cNvPr id="18" name="Rounded Rectangle 17"/>
          <p:cNvSpPr/>
          <p:nvPr/>
        </p:nvSpPr>
        <p:spPr>
          <a:xfrm>
            <a:off x="4663440" y="2377440"/>
            <a:ext cx="3200400" cy="1143000"/>
          </a:xfrm>
          <a:prstGeom prst="roundRect">
            <a:avLst>
              <a:gd name="adj" fmla="val 8000"/>
            </a:avLst>
          </a:prstGeom>
          <a:solidFill>
            <a:srgbClr val="F1F5F9"/>
          </a:solidFill>
          <a:ln w="19050">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663440" y="2468880"/>
            <a:ext cx="3200400" cy="365760"/>
          </a:xfrm>
          <a:prstGeom prst="rect">
            <a:avLst/>
          </a:prstGeom>
          <a:noFill/>
        </p:spPr>
        <p:txBody>
          <a:bodyPr wrap="square" anchor="t" tIns="36576" bIns="36576" lIns="54864" rIns="54864">
            <a:spAutoFit/>
          </a:bodyPr>
          <a:lstStyle/>
          <a:p>
            <a:pPr algn="ctr"/>
            <a:r>
              <a:rPr sz="1200" b="1" i="0">
                <a:solidFill>
                  <a:srgbClr val="1E3A5F"/>
                </a:solidFill>
                <a:latin typeface="Calibri"/>
              </a:rPr>
              <a:t>DOMAIN B</a:t>
            </a:r>
          </a:p>
        </p:txBody>
      </p:sp>
      <p:sp>
        <p:nvSpPr>
          <p:cNvPr id="20" name="TextBox 19"/>
          <p:cNvSpPr txBox="1"/>
          <p:nvPr/>
        </p:nvSpPr>
        <p:spPr>
          <a:xfrm>
            <a:off x="4663440" y="2880360"/>
            <a:ext cx="3200400" cy="548640"/>
          </a:xfrm>
          <a:prstGeom prst="rect">
            <a:avLst/>
          </a:prstGeom>
          <a:noFill/>
        </p:spPr>
        <p:txBody>
          <a:bodyPr wrap="square" anchor="t" tIns="36576" bIns="36576" lIns="54864" rIns="54864">
            <a:spAutoFit/>
          </a:bodyPr>
          <a:lstStyle/>
          <a:p>
            <a:pPr algn="ctr">
              <a:lnSpc>
                <a:spcPct val="125000"/>
              </a:lnSpc>
            </a:pPr>
            <a:r>
              <a:rPr sz="1100" b="0" i="0">
                <a:solidFill>
                  <a:srgbClr val="0B1929"/>
                </a:solidFill>
                <a:latin typeface="Calibri"/>
              </a:rPr>
              <a:t>Verifies fingerprint
→ updates Alice's epoch</a:t>
            </a:r>
          </a:p>
        </p:txBody>
      </p:sp>
      <p:sp>
        <p:nvSpPr>
          <p:cNvPr id="21" name="Rounded Rectangle 20"/>
          <p:cNvSpPr/>
          <p:nvPr/>
        </p:nvSpPr>
        <p:spPr>
          <a:xfrm>
            <a:off x="4663440" y="3749039"/>
            <a:ext cx="3200400" cy="1143000"/>
          </a:xfrm>
          <a:prstGeom prst="roundRect">
            <a:avLst>
              <a:gd name="adj" fmla="val 8000"/>
            </a:avLst>
          </a:prstGeom>
          <a:solidFill>
            <a:srgbClr val="F1F5F9"/>
          </a:solidFill>
          <a:ln w="19050">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4663440" y="3840480"/>
            <a:ext cx="3200400" cy="365760"/>
          </a:xfrm>
          <a:prstGeom prst="rect">
            <a:avLst/>
          </a:prstGeom>
          <a:noFill/>
        </p:spPr>
        <p:txBody>
          <a:bodyPr wrap="square" anchor="t" tIns="36576" bIns="36576" lIns="54864" rIns="54864">
            <a:spAutoFit/>
          </a:bodyPr>
          <a:lstStyle/>
          <a:p>
            <a:pPr algn="ctr"/>
            <a:r>
              <a:rPr sz="1200" b="1" i="0">
                <a:solidFill>
                  <a:srgbClr val="1E3A5F"/>
                </a:solidFill>
                <a:latin typeface="Calibri"/>
              </a:rPr>
              <a:t>DOMAIN C</a:t>
            </a:r>
          </a:p>
        </p:txBody>
      </p:sp>
      <p:sp>
        <p:nvSpPr>
          <p:cNvPr id="23" name="TextBox 22"/>
          <p:cNvSpPr txBox="1"/>
          <p:nvPr/>
        </p:nvSpPr>
        <p:spPr>
          <a:xfrm>
            <a:off x="4663440" y="4251960"/>
            <a:ext cx="3200400" cy="548640"/>
          </a:xfrm>
          <a:prstGeom prst="rect">
            <a:avLst/>
          </a:prstGeom>
          <a:noFill/>
        </p:spPr>
        <p:txBody>
          <a:bodyPr wrap="square" anchor="t" tIns="36576" bIns="36576" lIns="54864" rIns="54864">
            <a:spAutoFit/>
          </a:bodyPr>
          <a:lstStyle/>
          <a:p>
            <a:pPr algn="ctr">
              <a:lnSpc>
                <a:spcPct val="125000"/>
              </a:lnSpc>
            </a:pPr>
            <a:r>
              <a:rPr sz="1100" b="0" i="0">
                <a:solidFill>
                  <a:srgbClr val="0B1929"/>
                </a:solidFill>
                <a:latin typeface="Calibri"/>
              </a:rPr>
              <a:t>Verifies fingerprint
→ updates Alice's epoch</a:t>
            </a:r>
          </a:p>
        </p:txBody>
      </p:sp>
      <p:sp>
        <p:nvSpPr>
          <p:cNvPr id="24" name="Rounded Rectangle 23"/>
          <p:cNvSpPr/>
          <p:nvPr/>
        </p:nvSpPr>
        <p:spPr>
          <a:xfrm>
            <a:off x="8229600" y="3063240"/>
            <a:ext cx="3200400" cy="1143000"/>
          </a:xfrm>
          <a:prstGeom prst="roundRect">
            <a:avLst>
              <a:gd name="adj" fmla="val 8000"/>
            </a:avLst>
          </a:prstGeom>
          <a:solidFill>
            <a:srgbClr val="FFFFFF"/>
          </a:solidFill>
          <a:ln w="12700">
            <a:solidFill>
              <a:srgbClr val="64748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8229600" y="3154680"/>
            <a:ext cx="3200400" cy="365760"/>
          </a:xfrm>
          <a:prstGeom prst="rect">
            <a:avLst/>
          </a:prstGeom>
          <a:noFill/>
        </p:spPr>
        <p:txBody>
          <a:bodyPr wrap="square" anchor="t" tIns="36576" bIns="36576" lIns="54864" rIns="54864">
            <a:spAutoFit/>
          </a:bodyPr>
          <a:lstStyle/>
          <a:p>
            <a:pPr algn="ctr"/>
            <a:r>
              <a:rPr sz="1200" b="1" i="0">
                <a:solidFill>
                  <a:srgbClr val="64748B"/>
                </a:solidFill>
                <a:latin typeface="Calibri"/>
              </a:rPr>
              <a:t>DOMAIN D</a:t>
            </a:r>
          </a:p>
        </p:txBody>
      </p:sp>
      <p:sp>
        <p:nvSpPr>
          <p:cNvPr id="26" name="TextBox 25"/>
          <p:cNvSpPr txBox="1"/>
          <p:nvPr/>
        </p:nvSpPr>
        <p:spPr>
          <a:xfrm>
            <a:off x="8229600" y="3566160"/>
            <a:ext cx="3200400" cy="548640"/>
          </a:xfrm>
          <a:prstGeom prst="rect">
            <a:avLst/>
          </a:prstGeom>
          <a:noFill/>
        </p:spPr>
        <p:txBody>
          <a:bodyPr wrap="square" anchor="t" tIns="36576" bIns="36576" lIns="54864" rIns="54864">
            <a:spAutoFit/>
          </a:bodyPr>
          <a:lstStyle/>
          <a:p>
            <a:pPr algn="ctr">
              <a:lnSpc>
                <a:spcPct val="125000"/>
              </a:lnSpc>
            </a:pPr>
            <a:r>
              <a:rPr sz="1100" b="0" i="1">
                <a:solidFill>
                  <a:srgbClr val="64748B"/>
                </a:solidFill>
                <a:latin typeface="Calibri"/>
              </a:rPr>
              <a:t>Doesn't care — no state
about Alice here</a:t>
            </a:r>
          </a:p>
        </p:txBody>
      </p:sp>
      <p:sp>
        <p:nvSpPr>
          <p:cNvPr id="27" name="Rounded Rectangle 26"/>
          <p:cNvSpPr/>
          <p:nvPr/>
        </p:nvSpPr>
        <p:spPr>
          <a:xfrm>
            <a:off x="548640" y="5440680"/>
            <a:ext cx="11064240" cy="914400"/>
          </a:xfrm>
          <a:prstGeom prst="roundRect">
            <a:avLst>
              <a:gd name="adj" fmla="val 5000"/>
            </a:avLst>
          </a:prstGeom>
          <a:solidFill>
            <a:srgbClr val="0B192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777240" y="5532120"/>
            <a:ext cx="10607040" cy="777240"/>
          </a:xfrm>
          <a:prstGeom prst="rect">
            <a:avLst/>
          </a:prstGeom>
          <a:noFill/>
        </p:spPr>
        <p:txBody>
          <a:bodyPr wrap="square" anchor="ctr" tIns="36576" bIns="36576" lIns="54864" rIns="54864">
            <a:spAutoFit/>
          </a:bodyPr>
          <a:lstStyle/>
          <a:p>
            <a:pPr algn="l"/>
            <a:r>
              <a:rPr sz="1300" b="0" i="1">
                <a:solidFill>
                  <a:srgbClr val="E2E8F0"/>
                </a:solidFill>
                <a:latin typeface="Calibri"/>
              </a:rPr>
              <a:t>Gossip messages self-verify: anchor + origin-block-fingerprint + producer signature. Deduplicated by MessageID. Replay-safe by construction.</a:t>
            </a:r>
          </a:p>
        </p:txBody>
      </p:sp>
    </p:spTree>
  </p:cSld>
  <p:clrMapOvr>
    <a:masterClrMapping/>
  </p:clrMapOvr>
</p:sld>
</file>

<file path=ppt/slides/slide36.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PRIMITIVE 5 (QDP-0005)</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Push gossip — real-time propagation</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36 / 77</a:t>
            </a:r>
          </a:p>
        </p:txBody>
      </p:sp>
      <p:sp>
        <p:nvSpPr>
          <p:cNvPr id="7" name="Rounded Rectangle 6"/>
          <p:cNvSpPr/>
          <p:nvPr/>
        </p:nvSpPr>
        <p:spPr>
          <a:xfrm>
            <a:off x="548640" y="1691640"/>
            <a:ext cx="5486400" cy="256032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548640" y="1691640"/>
            <a:ext cx="5486400" cy="457200"/>
          </a:xfrm>
          <a:prstGeom prst="rect">
            <a:avLst/>
          </a:prstGeom>
          <a:solidFill>
            <a:srgbClr val="EF44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548640" y="1691640"/>
            <a:ext cx="5486400" cy="457200"/>
          </a:xfrm>
          <a:prstGeom prst="rect">
            <a:avLst/>
          </a:prstGeom>
          <a:noFill/>
        </p:spPr>
        <p:txBody>
          <a:bodyPr wrap="square" anchor="ctr" tIns="36576" bIns="36576" lIns="54864" rIns="54864">
            <a:spAutoFit/>
          </a:bodyPr>
          <a:lstStyle/>
          <a:p>
            <a:pPr algn="ctr"/>
            <a:r>
              <a:rPr sz="1500" b="1" i="0">
                <a:solidFill>
                  <a:srgbClr val="FFFFFF"/>
                </a:solidFill>
                <a:latin typeface="Georgia"/>
              </a:rPr>
              <a:t>BEFORE (pull)</a:t>
            </a:r>
          </a:p>
        </p:txBody>
      </p:sp>
      <p:sp>
        <p:nvSpPr>
          <p:cNvPr id="10" name="Oval 9"/>
          <p:cNvSpPr/>
          <p:nvPr/>
        </p:nvSpPr>
        <p:spPr>
          <a:xfrm>
            <a:off x="914400" y="2331720"/>
            <a:ext cx="640080" cy="457200"/>
          </a:xfrm>
          <a:prstGeom prst="ellipse">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914400" y="2331720"/>
            <a:ext cx="640080" cy="457200"/>
          </a:xfrm>
          <a:prstGeom prst="rect">
            <a:avLst/>
          </a:prstGeom>
          <a:noFill/>
        </p:spPr>
        <p:txBody>
          <a:bodyPr wrap="square" anchor="ctr" tIns="36576" bIns="36576" lIns="54864" rIns="54864">
            <a:spAutoFit/>
          </a:bodyPr>
          <a:lstStyle/>
          <a:p>
            <a:pPr algn="ctr"/>
            <a:r>
              <a:rPr sz="1200" b="1" i="0">
                <a:solidFill>
                  <a:srgbClr val="FFFFFF"/>
                </a:solidFill>
                <a:latin typeface="Consolas"/>
              </a:rPr>
              <a:t>N1</a:t>
            </a:r>
          </a:p>
        </p:txBody>
      </p:sp>
      <p:sp>
        <p:nvSpPr>
          <p:cNvPr id="12" name="TextBox 11"/>
          <p:cNvSpPr txBox="1"/>
          <p:nvPr/>
        </p:nvSpPr>
        <p:spPr>
          <a:xfrm>
            <a:off x="1645920" y="2331720"/>
            <a:ext cx="4297680" cy="457200"/>
          </a:xfrm>
          <a:prstGeom prst="rect">
            <a:avLst/>
          </a:prstGeom>
          <a:noFill/>
        </p:spPr>
        <p:txBody>
          <a:bodyPr wrap="square" anchor="ctr" tIns="36576" bIns="36576" lIns="54864" rIns="54864">
            <a:spAutoFit/>
          </a:bodyPr>
          <a:lstStyle/>
          <a:p>
            <a:pPr algn="l"/>
            <a:r>
              <a:rPr sz="1200" b="0" i="1">
                <a:solidFill>
                  <a:srgbClr val="64748B"/>
                </a:solidFill>
                <a:latin typeface="Calibri"/>
              </a:rPr>
              <a:t>poll every 2 min  →  maybe learn about rotation</a:t>
            </a:r>
          </a:p>
        </p:txBody>
      </p:sp>
      <p:sp>
        <p:nvSpPr>
          <p:cNvPr id="13" name="Oval 12"/>
          <p:cNvSpPr/>
          <p:nvPr/>
        </p:nvSpPr>
        <p:spPr>
          <a:xfrm>
            <a:off x="914400" y="2926079"/>
            <a:ext cx="640080" cy="457200"/>
          </a:xfrm>
          <a:prstGeom prst="ellipse">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914400" y="2926079"/>
            <a:ext cx="640080" cy="457200"/>
          </a:xfrm>
          <a:prstGeom prst="rect">
            <a:avLst/>
          </a:prstGeom>
          <a:noFill/>
        </p:spPr>
        <p:txBody>
          <a:bodyPr wrap="square" anchor="ctr" tIns="36576" bIns="36576" lIns="54864" rIns="54864">
            <a:spAutoFit/>
          </a:bodyPr>
          <a:lstStyle/>
          <a:p>
            <a:pPr algn="ctr"/>
            <a:r>
              <a:rPr sz="1200" b="1" i="0">
                <a:solidFill>
                  <a:srgbClr val="FFFFFF"/>
                </a:solidFill>
                <a:latin typeface="Consolas"/>
              </a:rPr>
              <a:t>N2</a:t>
            </a:r>
          </a:p>
        </p:txBody>
      </p:sp>
      <p:sp>
        <p:nvSpPr>
          <p:cNvPr id="15" name="TextBox 14"/>
          <p:cNvSpPr txBox="1"/>
          <p:nvPr/>
        </p:nvSpPr>
        <p:spPr>
          <a:xfrm>
            <a:off x="1645920" y="2926079"/>
            <a:ext cx="4297680" cy="457200"/>
          </a:xfrm>
          <a:prstGeom prst="rect">
            <a:avLst/>
          </a:prstGeom>
          <a:noFill/>
        </p:spPr>
        <p:txBody>
          <a:bodyPr wrap="square" anchor="ctr" tIns="36576" bIns="36576" lIns="54864" rIns="54864">
            <a:spAutoFit/>
          </a:bodyPr>
          <a:lstStyle/>
          <a:p>
            <a:pPr algn="l"/>
            <a:r>
              <a:rPr sz="1200" b="0" i="1">
                <a:solidFill>
                  <a:srgbClr val="64748B"/>
                </a:solidFill>
                <a:latin typeface="Calibri"/>
              </a:rPr>
              <a:t>poll every 2 min  →  maybe learn about rotation</a:t>
            </a:r>
          </a:p>
        </p:txBody>
      </p:sp>
      <p:sp>
        <p:nvSpPr>
          <p:cNvPr id="16" name="Oval 15"/>
          <p:cNvSpPr/>
          <p:nvPr/>
        </p:nvSpPr>
        <p:spPr>
          <a:xfrm>
            <a:off x="914400" y="3520439"/>
            <a:ext cx="640080" cy="457200"/>
          </a:xfrm>
          <a:prstGeom prst="ellipse">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914400" y="3520439"/>
            <a:ext cx="640080" cy="457200"/>
          </a:xfrm>
          <a:prstGeom prst="rect">
            <a:avLst/>
          </a:prstGeom>
          <a:noFill/>
        </p:spPr>
        <p:txBody>
          <a:bodyPr wrap="square" anchor="ctr" tIns="36576" bIns="36576" lIns="54864" rIns="54864">
            <a:spAutoFit/>
          </a:bodyPr>
          <a:lstStyle/>
          <a:p>
            <a:pPr algn="ctr"/>
            <a:r>
              <a:rPr sz="1200" b="1" i="0">
                <a:solidFill>
                  <a:srgbClr val="FFFFFF"/>
                </a:solidFill>
                <a:latin typeface="Consolas"/>
              </a:rPr>
              <a:t>N3</a:t>
            </a:r>
          </a:p>
        </p:txBody>
      </p:sp>
      <p:sp>
        <p:nvSpPr>
          <p:cNvPr id="18" name="TextBox 17"/>
          <p:cNvSpPr txBox="1"/>
          <p:nvPr/>
        </p:nvSpPr>
        <p:spPr>
          <a:xfrm>
            <a:off x="1645920" y="3520439"/>
            <a:ext cx="4297680" cy="457200"/>
          </a:xfrm>
          <a:prstGeom prst="rect">
            <a:avLst/>
          </a:prstGeom>
          <a:noFill/>
        </p:spPr>
        <p:txBody>
          <a:bodyPr wrap="square" anchor="ctr" tIns="36576" bIns="36576" lIns="54864" rIns="54864">
            <a:spAutoFit/>
          </a:bodyPr>
          <a:lstStyle/>
          <a:p>
            <a:pPr algn="l"/>
            <a:r>
              <a:rPr sz="1200" b="0" i="1">
                <a:solidFill>
                  <a:srgbClr val="64748B"/>
                </a:solidFill>
                <a:latin typeface="Calibri"/>
              </a:rPr>
              <a:t>poll every 2 min  →  maybe learn about rotation</a:t>
            </a:r>
          </a:p>
        </p:txBody>
      </p:sp>
      <p:sp>
        <p:nvSpPr>
          <p:cNvPr id="19" name="TextBox 18"/>
          <p:cNvSpPr txBox="1"/>
          <p:nvPr/>
        </p:nvSpPr>
        <p:spPr>
          <a:xfrm>
            <a:off x="777240" y="3840480"/>
            <a:ext cx="5029200" cy="320040"/>
          </a:xfrm>
          <a:prstGeom prst="rect">
            <a:avLst/>
          </a:prstGeom>
          <a:noFill/>
        </p:spPr>
        <p:txBody>
          <a:bodyPr wrap="square" anchor="t" tIns="36576" bIns="36576" lIns="54864" rIns="54864">
            <a:spAutoFit/>
          </a:bodyPr>
          <a:lstStyle/>
          <a:p>
            <a:pPr algn="ctr"/>
            <a:r>
              <a:rPr sz="1100" b="1" i="0">
                <a:solidFill>
                  <a:srgbClr val="EF4444"/>
                </a:solidFill>
                <a:latin typeface="Calibri"/>
              </a:rPr>
              <a:t>Worst case: 2 min delay × N hops = O(minutes)</a:t>
            </a:r>
          </a:p>
        </p:txBody>
      </p:sp>
      <p:sp>
        <p:nvSpPr>
          <p:cNvPr id="20" name="Rounded Rectangle 19"/>
          <p:cNvSpPr/>
          <p:nvPr/>
        </p:nvSpPr>
        <p:spPr>
          <a:xfrm>
            <a:off x="6126480" y="1691640"/>
            <a:ext cx="5486400" cy="256032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ectangle 20"/>
          <p:cNvSpPr/>
          <p:nvPr/>
        </p:nvSpPr>
        <p:spPr>
          <a:xfrm>
            <a:off x="6126480" y="1691640"/>
            <a:ext cx="5486400" cy="457200"/>
          </a:xfrm>
          <a:prstGeom prst="rect">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6126480" y="1691640"/>
            <a:ext cx="5486400" cy="457200"/>
          </a:xfrm>
          <a:prstGeom prst="rect">
            <a:avLst/>
          </a:prstGeom>
          <a:noFill/>
        </p:spPr>
        <p:txBody>
          <a:bodyPr wrap="square" anchor="ctr" tIns="36576" bIns="36576" lIns="54864" rIns="54864">
            <a:spAutoFit/>
          </a:bodyPr>
          <a:lstStyle/>
          <a:p>
            <a:pPr algn="ctr"/>
            <a:r>
              <a:rPr sz="1500" b="1" i="0">
                <a:solidFill>
                  <a:srgbClr val="FFFFFF"/>
                </a:solidFill>
                <a:latin typeface="Georgia"/>
              </a:rPr>
              <a:t>AFTER (push)</a:t>
            </a:r>
          </a:p>
        </p:txBody>
      </p:sp>
      <p:sp>
        <p:nvSpPr>
          <p:cNvPr id="23" name="Oval 22"/>
          <p:cNvSpPr/>
          <p:nvPr/>
        </p:nvSpPr>
        <p:spPr>
          <a:xfrm>
            <a:off x="6400800" y="2651760"/>
            <a:ext cx="914400" cy="82296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6400800" y="2651760"/>
            <a:ext cx="914400" cy="822960"/>
          </a:xfrm>
          <a:prstGeom prst="rect">
            <a:avLst/>
          </a:prstGeom>
          <a:noFill/>
        </p:spPr>
        <p:txBody>
          <a:bodyPr wrap="square" anchor="ctr" tIns="36576" bIns="36576" lIns="54864" rIns="54864">
            <a:spAutoFit/>
          </a:bodyPr>
          <a:lstStyle/>
          <a:p>
            <a:pPr algn="ctr"/>
            <a:r>
              <a:rPr sz="1300" b="1" i="0">
                <a:solidFill>
                  <a:srgbClr val="FFFFFF"/>
                </a:solidFill>
                <a:latin typeface="Calibri"/>
              </a:rPr>
              <a:t>Prod</a:t>
            </a:r>
          </a:p>
        </p:txBody>
      </p:sp>
      <p:sp>
        <p:nvSpPr>
          <p:cNvPr id="25" name="Oval 24"/>
          <p:cNvSpPr/>
          <p:nvPr/>
        </p:nvSpPr>
        <p:spPr>
          <a:xfrm>
            <a:off x="10058400" y="2331720"/>
            <a:ext cx="731520" cy="457200"/>
          </a:xfrm>
          <a:prstGeom prst="ellipse">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10058400" y="2331720"/>
            <a:ext cx="731520" cy="457200"/>
          </a:xfrm>
          <a:prstGeom prst="rect">
            <a:avLst/>
          </a:prstGeom>
          <a:noFill/>
        </p:spPr>
        <p:txBody>
          <a:bodyPr wrap="square" anchor="ctr" tIns="36576" bIns="36576" lIns="54864" rIns="54864">
            <a:spAutoFit/>
          </a:bodyPr>
          <a:lstStyle/>
          <a:p>
            <a:pPr algn="ctr"/>
            <a:r>
              <a:rPr sz="1100" b="1" i="0">
                <a:solidFill>
                  <a:srgbClr val="FFFFFF"/>
                </a:solidFill>
                <a:latin typeface="Consolas"/>
              </a:rPr>
              <a:t>N1</a:t>
            </a:r>
          </a:p>
        </p:txBody>
      </p:sp>
      <p:cxnSp>
        <p:nvCxnSpPr>
          <p:cNvPr id="27" name="Connector 26"/>
          <p:cNvCxnSpPr/>
          <p:nvPr/>
        </p:nvCxnSpPr>
        <p:spPr>
          <a:xfrm flipV="1">
            <a:off x="7406640" y="2560320"/>
            <a:ext cx="2651760" cy="502920"/>
          </a:xfrm>
          <a:prstGeom prst="line">
            <a:avLst/>
          </a:prstGeom>
          <a:ln w="19050">
            <a:solidFill>
              <a:srgbClr val="14B8A6"/>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28" name="Oval 27"/>
          <p:cNvSpPr/>
          <p:nvPr/>
        </p:nvSpPr>
        <p:spPr>
          <a:xfrm>
            <a:off x="10058400" y="2834639"/>
            <a:ext cx="731520" cy="457200"/>
          </a:xfrm>
          <a:prstGeom prst="ellipse">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10058400" y="2834639"/>
            <a:ext cx="731520" cy="457200"/>
          </a:xfrm>
          <a:prstGeom prst="rect">
            <a:avLst/>
          </a:prstGeom>
          <a:noFill/>
        </p:spPr>
        <p:txBody>
          <a:bodyPr wrap="square" anchor="ctr" tIns="36576" bIns="36576" lIns="54864" rIns="54864">
            <a:spAutoFit/>
          </a:bodyPr>
          <a:lstStyle/>
          <a:p>
            <a:pPr algn="ctr"/>
            <a:r>
              <a:rPr sz="1100" b="1" i="0">
                <a:solidFill>
                  <a:srgbClr val="FFFFFF"/>
                </a:solidFill>
                <a:latin typeface="Consolas"/>
              </a:rPr>
              <a:t>N2</a:t>
            </a:r>
          </a:p>
        </p:txBody>
      </p:sp>
      <p:cxnSp>
        <p:nvCxnSpPr>
          <p:cNvPr id="30" name="Connector 29"/>
          <p:cNvCxnSpPr/>
          <p:nvPr/>
        </p:nvCxnSpPr>
        <p:spPr>
          <a:xfrm flipV="1">
            <a:off x="7406640" y="3063239"/>
            <a:ext cx="2651760" cy="1"/>
          </a:xfrm>
          <a:prstGeom prst="line">
            <a:avLst/>
          </a:prstGeom>
          <a:ln w="19050">
            <a:solidFill>
              <a:srgbClr val="14B8A6"/>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31" name="Oval 30"/>
          <p:cNvSpPr/>
          <p:nvPr/>
        </p:nvSpPr>
        <p:spPr>
          <a:xfrm>
            <a:off x="10058400" y="3337560"/>
            <a:ext cx="731520" cy="457200"/>
          </a:xfrm>
          <a:prstGeom prst="ellipse">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10058400" y="3337560"/>
            <a:ext cx="731520" cy="457200"/>
          </a:xfrm>
          <a:prstGeom prst="rect">
            <a:avLst/>
          </a:prstGeom>
          <a:noFill/>
        </p:spPr>
        <p:txBody>
          <a:bodyPr wrap="square" anchor="ctr" tIns="36576" bIns="36576" lIns="54864" rIns="54864">
            <a:spAutoFit/>
          </a:bodyPr>
          <a:lstStyle/>
          <a:p>
            <a:pPr algn="ctr"/>
            <a:r>
              <a:rPr sz="1100" b="1" i="0">
                <a:solidFill>
                  <a:srgbClr val="FFFFFF"/>
                </a:solidFill>
                <a:latin typeface="Consolas"/>
              </a:rPr>
              <a:t>N3</a:t>
            </a:r>
          </a:p>
        </p:txBody>
      </p:sp>
      <p:cxnSp>
        <p:nvCxnSpPr>
          <p:cNvPr id="33" name="Connector 32"/>
          <p:cNvCxnSpPr/>
          <p:nvPr/>
        </p:nvCxnSpPr>
        <p:spPr>
          <a:xfrm>
            <a:off x="7406640" y="3063240"/>
            <a:ext cx="2651760" cy="502920"/>
          </a:xfrm>
          <a:prstGeom prst="line">
            <a:avLst/>
          </a:prstGeom>
          <a:ln w="19050">
            <a:solidFill>
              <a:srgbClr val="14B8A6"/>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34" name="TextBox 33"/>
          <p:cNvSpPr txBox="1"/>
          <p:nvPr/>
        </p:nvSpPr>
        <p:spPr>
          <a:xfrm>
            <a:off x="6400800" y="3840480"/>
            <a:ext cx="5029200" cy="320040"/>
          </a:xfrm>
          <a:prstGeom prst="rect">
            <a:avLst/>
          </a:prstGeom>
          <a:noFill/>
        </p:spPr>
        <p:txBody>
          <a:bodyPr wrap="square" anchor="t" tIns="36576" bIns="36576" lIns="54864" rIns="54864">
            <a:spAutoFit/>
          </a:bodyPr>
          <a:lstStyle/>
          <a:p>
            <a:pPr algn="ctr"/>
            <a:r>
              <a:rPr sz="1100" b="1" i="0">
                <a:solidFill>
                  <a:srgbClr val="10B981"/>
                </a:solidFill>
                <a:latin typeface="Calibri"/>
              </a:rPr>
              <a:t>Worst case: ~1s per hop × 3 hops = ~3s</a:t>
            </a:r>
          </a:p>
        </p:txBody>
      </p:sp>
      <p:sp>
        <p:nvSpPr>
          <p:cNvPr id="35" name="Rounded Rectangle 34"/>
          <p:cNvSpPr/>
          <p:nvPr/>
        </p:nvSpPr>
        <p:spPr>
          <a:xfrm>
            <a:off x="548640" y="4434840"/>
            <a:ext cx="11064240" cy="1920240"/>
          </a:xfrm>
          <a:prstGeom prst="roundRect">
            <a:avLst>
              <a:gd name="adj" fmla="val 5000"/>
            </a:avLst>
          </a:prstGeom>
          <a:solidFill>
            <a:srgbClr val="0B192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TextBox 35"/>
          <p:cNvSpPr txBox="1"/>
          <p:nvPr/>
        </p:nvSpPr>
        <p:spPr>
          <a:xfrm>
            <a:off x="777240" y="4572000"/>
            <a:ext cx="10607040" cy="411480"/>
          </a:xfrm>
          <a:prstGeom prst="rect">
            <a:avLst/>
          </a:prstGeom>
          <a:noFill/>
        </p:spPr>
        <p:txBody>
          <a:bodyPr wrap="square" anchor="t" tIns="36576" bIns="36576" lIns="54864" rIns="54864">
            <a:spAutoFit/>
          </a:bodyPr>
          <a:lstStyle/>
          <a:p>
            <a:pPr algn="l"/>
            <a:r>
              <a:rPr sz="1400" b="1" i="0">
                <a:solidFill>
                  <a:srgbClr val="14B8A6"/>
                </a:solidFill>
                <a:latin typeface="Georgia"/>
              </a:rPr>
              <a:t>QDP-0005 FEATURES</a:t>
            </a:r>
          </a:p>
        </p:txBody>
      </p:sp>
      <p:sp>
        <p:nvSpPr>
          <p:cNvPr id="37" name="Oval 36"/>
          <p:cNvSpPr/>
          <p:nvPr/>
        </p:nvSpPr>
        <p:spPr>
          <a:xfrm>
            <a:off x="777240" y="5166360"/>
            <a:ext cx="274320" cy="27432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TextBox 37"/>
          <p:cNvSpPr txBox="1"/>
          <p:nvPr/>
        </p:nvSpPr>
        <p:spPr>
          <a:xfrm>
            <a:off x="1143000" y="5074920"/>
            <a:ext cx="4937760" cy="320040"/>
          </a:xfrm>
          <a:prstGeom prst="rect">
            <a:avLst/>
          </a:prstGeom>
          <a:noFill/>
        </p:spPr>
        <p:txBody>
          <a:bodyPr wrap="square" anchor="t" tIns="36576" bIns="36576" lIns="54864" rIns="54864">
            <a:spAutoFit/>
          </a:bodyPr>
          <a:lstStyle/>
          <a:p>
            <a:pPr algn="l"/>
            <a:r>
              <a:rPr sz="1200" b="1" i="0">
                <a:solidFill>
                  <a:srgbClr val="FFFFFF"/>
                </a:solidFill>
                <a:latin typeface="Calibri"/>
              </a:rPr>
              <a:t>TTL-bounded fanout</a:t>
            </a:r>
          </a:p>
        </p:txBody>
      </p:sp>
      <p:sp>
        <p:nvSpPr>
          <p:cNvPr id="39" name="TextBox 38"/>
          <p:cNvSpPr txBox="1"/>
          <p:nvPr/>
        </p:nvSpPr>
        <p:spPr>
          <a:xfrm>
            <a:off x="1143000" y="5349240"/>
            <a:ext cx="4937760" cy="365760"/>
          </a:xfrm>
          <a:prstGeom prst="rect">
            <a:avLst/>
          </a:prstGeom>
          <a:noFill/>
        </p:spPr>
        <p:txBody>
          <a:bodyPr wrap="square" anchor="t" tIns="36576" bIns="36576" lIns="54864" rIns="54864">
            <a:spAutoFit/>
          </a:bodyPr>
          <a:lstStyle/>
          <a:p>
            <a:pPr algn="l"/>
            <a:r>
              <a:rPr sz="1100" b="0" i="1">
                <a:solidFill>
                  <a:srgbClr val="E2E8F0"/>
                </a:solidFill>
                <a:latin typeface="Calibri"/>
              </a:rPr>
              <a:t>Messages carry a hop limit to prevent amplification</a:t>
            </a:r>
          </a:p>
        </p:txBody>
      </p:sp>
      <p:sp>
        <p:nvSpPr>
          <p:cNvPr id="40" name="Oval 39"/>
          <p:cNvSpPr/>
          <p:nvPr/>
        </p:nvSpPr>
        <p:spPr>
          <a:xfrm>
            <a:off x="6263640" y="5166360"/>
            <a:ext cx="274320" cy="27432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1" name="TextBox 40"/>
          <p:cNvSpPr txBox="1"/>
          <p:nvPr/>
        </p:nvSpPr>
        <p:spPr>
          <a:xfrm>
            <a:off x="6629400" y="5074920"/>
            <a:ext cx="4937760" cy="320040"/>
          </a:xfrm>
          <a:prstGeom prst="rect">
            <a:avLst/>
          </a:prstGeom>
          <a:noFill/>
        </p:spPr>
        <p:txBody>
          <a:bodyPr wrap="square" anchor="t" tIns="36576" bIns="36576" lIns="54864" rIns="54864">
            <a:spAutoFit/>
          </a:bodyPr>
          <a:lstStyle/>
          <a:p>
            <a:pPr algn="l"/>
            <a:r>
              <a:rPr sz="1200" b="1" i="0">
                <a:solidFill>
                  <a:srgbClr val="FFFFFF"/>
                </a:solidFill>
                <a:latin typeface="Calibri"/>
              </a:rPr>
              <a:t>Dedup-before-validate</a:t>
            </a:r>
          </a:p>
        </p:txBody>
      </p:sp>
      <p:sp>
        <p:nvSpPr>
          <p:cNvPr id="42" name="TextBox 41"/>
          <p:cNvSpPr txBox="1"/>
          <p:nvPr/>
        </p:nvSpPr>
        <p:spPr>
          <a:xfrm>
            <a:off x="6629400" y="5349240"/>
            <a:ext cx="4937760" cy="365760"/>
          </a:xfrm>
          <a:prstGeom prst="rect">
            <a:avLst/>
          </a:prstGeom>
          <a:noFill/>
        </p:spPr>
        <p:txBody>
          <a:bodyPr wrap="square" anchor="t" tIns="36576" bIns="36576" lIns="54864" rIns="54864">
            <a:spAutoFit/>
          </a:bodyPr>
          <a:lstStyle/>
          <a:p>
            <a:pPr algn="l"/>
            <a:r>
              <a:rPr sz="1100" b="0" i="1">
                <a:solidFill>
                  <a:srgbClr val="E2E8F0"/>
                </a:solidFill>
                <a:latin typeface="Calibri"/>
              </a:rPr>
              <a:t>Cheap map lookup before expensive ECDSA</a:t>
            </a:r>
          </a:p>
        </p:txBody>
      </p:sp>
      <p:sp>
        <p:nvSpPr>
          <p:cNvPr id="43" name="Oval 42"/>
          <p:cNvSpPr/>
          <p:nvPr/>
        </p:nvSpPr>
        <p:spPr>
          <a:xfrm>
            <a:off x="777240" y="5806440"/>
            <a:ext cx="274320" cy="27432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4" name="TextBox 43"/>
          <p:cNvSpPr txBox="1"/>
          <p:nvPr/>
        </p:nvSpPr>
        <p:spPr>
          <a:xfrm>
            <a:off x="1143000" y="5715000"/>
            <a:ext cx="4937760" cy="320040"/>
          </a:xfrm>
          <a:prstGeom prst="rect">
            <a:avLst/>
          </a:prstGeom>
          <a:noFill/>
        </p:spPr>
        <p:txBody>
          <a:bodyPr wrap="square" anchor="t" tIns="36576" bIns="36576" lIns="54864" rIns="54864">
            <a:spAutoFit/>
          </a:bodyPr>
          <a:lstStyle/>
          <a:p>
            <a:pPr algn="l"/>
            <a:r>
              <a:rPr sz="1200" b="1" i="0">
                <a:solidFill>
                  <a:srgbClr val="FFFFFF"/>
                </a:solidFill>
                <a:latin typeface="Calibri"/>
              </a:rPr>
              <a:t>Implicit subscription</a:t>
            </a:r>
          </a:p>
        </p:txBody>
      </p:sp>
      <p:sp>
        <p:nvSpPr>
          <p:cNvPr id="45" name="TextBox 44"/>
          <p:cNvSpPr txBox="1"/>
          <p:nvPr/>
        </p:nvSpPr>
        <p:spPr>
          <a:xfrm>
            <a:off x="1143000" y="5989320"/>
            <a:ext cx="4937760" cy="365760"/>
          </a:xfrm>
          <a:prstGeom prst="rect">
            <a:avLst/>
          </a:prstGeom>
          <a:noFill/>
        </p:spPr>
        <p:txBody>
          <a:bodyPr wrap="square" anchor="t" tIns="36576" bIns="36576" lIns="54864" rIns="54864">
            <a:spAutoFit/>
          </a:bodyPr>
          <a:lstStyle/>
          <a:p>
            <a:pPr algn="l"/>
            <a:r>
              <a:rPr sz="1100" b="0" i="1">
                <a:solidFill>
                  <a:srgbClr val="E2E8F0"/>
                </a:solidFill>
                <a:latin typeface="Calibri"/>
              </a:rPr>
              <a:t>Nodes forward only to peers with matching state</a:t>
            </a:r>
          </a:p>
        </p:txBody>
      </p:sp>
      <p:sp>
        <p:nvSpPr>
          <p:cNvPr id="46" name="Oval 45"/>
          <p:cNvSpPr/>
          <p:nvPr/>
        </p:nvSpPr>
        <p:spPr>
          <a:xfrm>
            <a:off x="6263640" y="5806440"/>
            <a:ext cx="274320" cy="27432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7" name="TextBox 46"/>
          <p:cNvSpPr txBox="1"/>
          <p:nvPr/>
        </p:nvSpPr>
        <p:spPr>
          <a:xfrm>
            <a:off x="6629400" y="5715000"/>
            <a:ext cx="4937760" cy="320040"/>
          </a:xfrm>
          <a:prstGeom prst="rect">
            <a:avLst/>
          </a:prstGeom>
          <a:noFill/>
        </p:spPr>
        <p:txBody>
          <a:bodyPr wrap="square" anchor="t" tIns="36576" bIns="36576" lIns="54864" rIns="54864">
            <a:spAutoFit/>
          </a:bodyPr>
          <a:lstStyle/>
          <a:p>
            <a:pPr algn="l"/>
            <a:r>
              <a:rPr sz="1200" b="1" i="0">
                <a:solidFill>
                  <a:srgbClr val="FFFFFF"/>
                </a:solidFill>
                <a:latin typeface="Calibri"/>
              </a:rPr>
              <a:t>Per-producer rate limit</a:t>
            </a:r>
          </a:p>
        </p:txBody>
      </p:sp>
      <p:sp>
        <p:nvSpPr>
          <p:cNvPr id="48" name="TextBox 47"/>
          <p:cNvSpPr txBox="1"/>
          <p:nvPr/>
        </p:nvSpPr>
        <p:spPr>
          <a:xfrm>
            <a:off x="6629400" y="5989320"/>
            <a:ext cx="4937760" cy="365760"/>
          </a:xfrm>
          <a:prstGeom prst="rect">
            <a:avLst/>
          </a:prstGeom>
          <a:noFill/>
        </p:spPr>
        <p:txBody>
          <a:bodyPr wrap="square" anchor="t" tIns="36576" bIns="36576" lIns="54864" rIns="54864">
            <a:spAutoFit/>
          </a:bodyPr>
          <a:lstStyle/>
          <a:p>
            <a:pPr algn="l"/>
            <a:r>
              <a:rPr sz="1100" b="0" i="1">
                <a:solidFill>
                  <a:srgbClr val="E2E8F0"/>
                </a:solidFill>
                <a:latin typeface="Calibri"/>
              </a:rPr>
              <a:t>Apply-then-choke — a flood doesn't silence other nodes</a:t>
            </a:r>
          </a:p>
        </p:txBody>
      </p:sp>
    </p:spTree>
  </p:cSld>
  <p:clrMapOvr>
    <a:masterClrMapping/>
  </p:clrMapOvr>
</p:sld>
</file>

<file path=ppt/slides/slide37.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PRIMITIVE 6 (QDP-0008)</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K-of-K bootstrap — trust-on-first-use solved</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37 / 77</a:t>
            </a:r>
          </a:p>
        </p:txBody>
      </p:sp>
      <p:sp>
        <p:nvSpPr>
          <p:cNvPr id="7" name="Rounded Rectangle 6"/>
          <p:cNvSpPr/>
          <p:nvPr/>
        </p:nvSpPr>
        <p:spPr>
          <a:xfrm>
            <a:off x="548640" y="1691640"/>
            <a:ext cx="5486400" cy="228600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548640" y="1691640"/>
            <a:ext cx="5486400" cy="457200"/>
          </a:xfrm>
          <a:prstGeom prst="rect">
            <a:avLst/>
          </a:prstGeom>
          <a:solidFill>
            <a:srgbClr val="EF44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548640" y="1691640"/>
            <a:ext cx="5486400" cy="457200"/>
          </a:xfrm>
          <a:prstGeom prst="rect">
            <a:avLst/>
          </a:prstGeom>
          <a:noFill/>
        </p:spPr>
        <p:txBody>
          <a:bodyPr wrap="square" anchor="ctr" tIns="36576" bIns="36576" lIns="54864" rIns="54864">
            <a:spAutoFit/>
          </a:bodyPr>
          <a:lstStyle/>
          <a:p>
            <a:pPr algn="ctr"/>
            <a:r>
              <a:rPr sz="1500" b="1" i="0">
                <a:solidFill>
                  <a:srgbClr val="FFFFFF"/>
                </a:solidFill>
                <a:latin typeface="Georgia"/>
              </a:rPr>
              <a:t>THE PROBLEM</a:t>
            </a:r>
          </a:p>
        </p:txBody>
      </p:sp>
      <p:sp>
        <p:nvSpPr>
          <p:cNvPr id="10" name="TextBox 9"/>
          <p:cNvSpPr txBox="1"/>
          <p:nvPr/>
        </p:nvSpPr>
        <p:spPr>
          <a:xfrm>
            <a:off x="777240" y="2331720"/>
            <a:ext cx="5029200" cy="1554480"/>
          </a:xfrm>
          <a:prstGeom prst="rect">
            <a:avLst/>
          </a:prstGeom>
          <a:noFill/>
        </p:spPr>
        <p:txBody>
          <a:bodyPr wrap="square" anchor="t" tIns="36576" bIns="36576" lIns="54864" rIns="54864">
            <a:spAutoFit/>
          </a:bodyPr>
          <a:lstStyle/>
          <a:p>
            <a:pPr algn="l">
              <a:lnSpc>
                <a:spcPct val="135000"/>
              </a:lnSpc>
            </a:pPr>
            <a:r>
              <a:rPr sz="1250" b="0" i="0">
                <a:solidFill>
                  <a:srgbClr val="0B1929"/>
                </a:solidFill>
                <a:latin typeface="Calibri"/>
              </a:rPr>
              <a:t>A fresh node has no history. It needs state to verify incoming traffic — but who does it trust for that initial state?
Trusting ONE peer blindly is risky. Chain-replay from genesis is slow.</a:t>
            </a:r>
          </a:p>
        </p:txBody>
      </p:sp>
      <p:sp>
        <p:nvSpPr>
          <p:cNvPr id="11" name="Rounded Rectangle 10"/>
          <p:cNvSpPr/>
          <p:nvPr/>
        </p:nvSpPr>
        <p:spPr>
          <a:xfrm>
            <a:off x="6126480" y="1691640"/>
            <a:ext cx="5486400" cy="228600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6126480" y="1691640"/>
            <a:ext cx="5486400" cy="457200"/>
          </a:xfrm>
          <a:prstGeom prst="rect">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126480" y="1691640"/>
            <a:ext cx="5486400" cy="457200"/>
          </a:xfrm>
          <a:prstGeom prst="rect">
            <a:avLst/>
          </a:prstGeom>
          <a:noFill/>
        </p:spPr>
        <p:txBody>
          <a:bodyPr wrap="square" anchor="ctr" tIns="36576" bIns="36576" lIns="54864" rIns="54864">
            <a:spAutoFit/>
          </a:bodyPr>
          <a:lstStyle/>
          <a:p>
            <a:pPr algn="ctr"/>
            <a:r>
              <a:rPr sz="1500" b="1" i="0">
                <a:solidFill>
                  <a:srgbClr val="FFFFFF"/>
                </a:solidFill>
                <a:latin typeface="Georgia"/>
              </a:rPr>
              <a:t>THE SOLUTION</a:t>
            </a:r>
          </a:p>
        </p:txBody>
      </p:sp>
      <p:sp>
        <p:nvSpPr>
          <p:cNvPr id="14" name="TextBox 13"/>
          <p:cNvSpPr txBox="1"/>
          <p:nvPr/>
        </p:nvSpPr>
        <p:spPr>
          <a:xfrm>
            <a:off x="6355080" y="2331720"/>
            <a:ext cx="5029200" cy="1554480"/>
          </a:xfrm>
          <a:prstGeom prst="rect">
            <a:avLst/>
          </a:prstGeom>
          <a:noFill/>
        </p:spPr>
        <p:txBody>
          <a:bodyPr wrap="square" anchor="t" tIns="36576" bIns="36576" lIns="54864" rIns="54864">
            <a:spAutoFit/>
          </a:bodyPr>
          <a:lstStyle/>
          <a:p>
            <a:pPr algn="l">
              <a:lnSpc>
                <a:spcPct val="135000"/>
              </a:lnSpc>
            </a:pPr>
            <a:r>
              <a:rPr sz="1250" b="0" i="0">
                <a:solidFill>
                  <a:srgbClr val="0B1929"/>
                </a:solidFill>
                <a:latin typeface="Calibri"/>
              </a:rPr>
              <a:t>Query K peers. All K must agree on snapshot hash, height, and state. Any disagreement fails closed.
K=3 by default. Trust is diversified across peers you pre-selected.</a:t>
            </a:r>
          </a:p>
        </p:txBody>
      </p:sp>
      <p:sp>
        <p:nvSpPr>
          <p:cNvPr id="15" name="Rounded Rectangle 14"/>
          <p:cNvSpPr/>
          <p:nvPr/>
        </p:nvSpPr>
        <p:spPr>
          <a:xfrm>
            <a:off x="548640" y="4160520"/>
            <a:ext cx="11064240" cy="2194560"/>
          </a:xfrm>
          <a:prstGeom prst="roundRect">
            <a:avLst>
              <a:gd name="adj" fmla="val 5000"/>
            </a:avLst>
          </a:prstGeom>
          <a:solidFill>
            <a:srgbClr val="0B192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77240" y="4297680"/>
            <a:ext cx="10607040" cy="365760"/>
          </a:xfrm>
          <a:prstGeom prst="rect">
            <a:avLst/>
          </a:prstGeom>
          <a:noFill/>
        </p:spPr>
        <p:txBody>
          <a:bodyPr wrap="square" anchor="t" tIns="36576" bIns="36576" lIns="54864" rIns="54864">
            <a:spAutoFit/>
          </a:bodyPr>
          <a:lstStyle/>
          <a:p>
            <a:pPr algn="l"/>
            <a:r>
              <a:rPr sz="1300" b="1" i="0">
                <a:solidFill>
                  <a:srgbClr val="14B8A6"/>
                </a:solidFill>
                <a:latin typeface="Georgia"/>
              </a:rPr>
              <a:t>BOOTSTRAP FLOW</a:t>
            </a:r>
          </a:p>
        </p:txBody>
      </p:sp>
      <p:sp>
        <p:nvSpPr>
          <p:cNvPr id="17" name="Oval 16"/>
          <p:cNvSpPr/>
          <p:nvPr/>
        </p:nvSpPr>
        <p:spPr>
          <a:xfrm>
            <a:off x="914400" y="4892040"/>
            <a:ext cx="1280160" cy="914400"/>
          </a:xfrm>
          <a:prstGeom prst="ellipse">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914400" y="4892040"/>
            <a:ext cx="1280160" cy="914400"/>
          </a:xfrm>
          <a:prstGeom prst="rect">
            <a:avLst/>
          </a:prstGeom>
          <a:noFill/>
        </p:spPr>
        <p:txBody>
          <a:bodyPr wrap="square" anchor="ctr" tIns="36576" bIns="36576" lIns="54864" rIns="54864">
            <a:spAutoFit/>
          </a:bodyPr>
          <a:lstStyle/>
          <a:p>
            <a:pPr algn="ctr">
              <a:lnSpc>
                <a:spcPct val="120000"/>
              </a:lnSpc>
            </a:pPr>
            <a:r>
              <a:rPr sz="1100" b="1" i="0">
                <a:solidFill>
                  <a:srgbClr val="0B1929"/>
                </a:solidFill>
                <a:latin typeface="Georgia"/>
              </a:rPr>
              <a:t>FRESH
NODE</a:t>
            </a:r>
          </a:p>
        </p:txBody>
      </p:sp>
      <p:sp>
        <p:nvSpPr>
          <p:cNvPr id="19" name="Oval 18"/>
          <p:cNvSpPr/>
          <p:nvPr/>
        </p:nvSpPr>
        <p:spPr>
          <a:xfrm>
            <a:off x="4114800" y="4892040"/>
            <a:ext cx="1188720" cy="91440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4114800" y="4892040"/>
            <a:ext cx="1188720" cy="914400"/>
          </a:xfrm>
          <a:prstGeom prst="rect">
            <a:avLst/>
          </a:prstGeom>
          <a:noFill/>
        </p:spPr>
        <p:txBody>
          <a:bodyPr wrap="square" anchor="ctr" tIns="36576" bIns="36576" lIns="54864" rIns="54864">
            <a:spAutoFit/>
          </a:bodyPr>
          <a:lstStyle/>
          <a:p>
            <a:pPr algn="ctr"/>
            <a:r>
              <a:rPr sz="1200" b="1" i="0">
                <a:solidFill>
                  <a:srgbClr val="FFFFFF"/>
                </a:solidFill>
                <a:latin typeface="Georgia"/>
              </a:rPr>
              <a:t>Peer 1</a:t>
            </a:r>
          </a:p>
        </p:txBody>
      </p:sp>
      <p:cxnSp>
        <p:nvCxnSpPr>
          <p:cNvPr id="21" name="Connector 20"/>
          <p:cNvCxnSpPr/>
          <p:nvPr/>
        </p:nvCxnSpPr>
        <p:spPr>
          <a:xfrm>
            <a:off x="2194560" y="5349240"/>
            <a:ext cx="1920240" cy="0"/>
          </a:xfrm>
          <a:prstGeom prst="line">
            <a:avLst/>
          </a:prstGeom>
          <a:ln w="19050">
            <a:solidFill>
              <a:srgbClr val="14B8A6"/>
            </a:solidFill>
            <a:headEnd type="none"/>
            <a:tailEnd type="triangle" w="med" h="med"/>
          </a:ln>
        </p:spPr>
        <p:style>
          <a:lnRef idx="2">
            <a:schemeClr val="accent1"/>
          </a:lnRef>
          <a:fillRef idx="0">
            <a:schemeClr val="accent1"/>
          </a:fillRef>
          <a:effectRef idx="1">
            <a:schemeClr val="accent1"/>
          </a:effectRef>
          <a:fontRef idx="minor">
            <a:schemeClr val="tx1"/>
          </a:fontRef>
        </p:style>
      </p:cxnSp>
      <p:cxnSp>
        <p:nvCxnSpPr>
          <p:cNvPr id="22" name="Connector 21"/>
          <p:cNvCxnSpPr/>
          <p:nvPr/>
        </p:nvCxnSpPr>
        <p:spPr>
          <a:xfrm flipH="1">
            <a:off x="1554480" y="5852160"/>
            <a:ext cx="3154680" cy="0"/>
          </a:xfrm>
          <a:prstGeom prst="line">
            <a:avLst/>
          </a:prstGeom>
          <a:ln w="19050">
            <a:solidFill>
              <a:srgbClr val="10B981"/>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23" name="Oval 22"/>
          <p:cNvSpPr/>
          <p:nvPr/>
        </p:nvSpPr>
        <p:spPr>
          <a:xfrm>
            <a:off x="6858000" y="4892040"/>
            <a:ext cx="1188720" cy="91440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6858000" y="4892040"/>
            <a:ext cx="1188720" cy="914400"/>
          </a:xfrm>
          <a:prstGeom prst="rect">
            <a:avLst/>
          </a:prstGeom>
          <a:noFill/>
        </p:spPr>
        <p:txBody>
          <a:bodyPr wrap="square" anchor="ctr" tIns="36576" bIns="36576" lIns="54864" rIns="54864">
            <a:spAutoFit/>
          </a:bodyPr>
          <a:lstStyle/>
          <a:p>
            <a:pPr algn="ctr"/>
            <a:r>
              <a:rPr sz="1200" b="1" i="0">
                <a:solidFill>
                  <a:srgbClr val="FFFFFF"/>
                </a:solidFill>
                <a:latin typeface="Georgia"/>
              </a:rPr>
              <a:t>Peer 2</a:t>
            </a:r>
          </a:p>
        </p:txBody>
      </p:sp>
      <p:cxnSp>
        <p:nvCxnSpPr>
          <p:cNvPr id="25" name="Connector 24"/>
          <p:cNvCxnSpPr/>
          <p:nvPr/>
        </p:nvCxnSpPr>
        <p:spPr>
          <a:xfrm>
            <a:off x="2194560" y="5349240"/>
            <a:ext cx="4663440" cy="0"/>
          </a:xfrm>
          <a:prstGeom prst="line">
            <a:avLst/>
          </a:prstGeom>
          <a:ln w="19050">
            <a:solidFill>
              <a:srgbClr val="14B8A6"/>
            </a:solidFill>
            <a:headEnd type="none"/>
            <a:tailEnd type="triangle" w="med" h="med"/>
          </a:ln>
        </p:spPr>
        <p:style>
          <a:lnRef idx="2">
            <a:schemeClr val="accent1"/>
          </a:lnRef>
          <a:fillRef idx="0">
            <a:schemeClr val="accent1"/>
          </a:fillRef>
          <a:effectRef idx="1">
            <a:schemeClr val="accent1"/>
          </a:effectRef>
          <a:fontRef idx="minor">
            <a:schemeClr val="tx1"/>
          </a:fontRef>
        </p:style>
      </p:cxnSp>
      <p:cxnSp>
        <p:nvCxnSpPr>
          <p:cNvPr id="26" name="Connector 25"/>
          <p:cNvCxnSpPr/>
          <p:nvPr/>
        </p:nvCxnSpPr>
        <p:spPr>
          <a:xfrm flipH="1">
            <a:off x="1554480" y="5852160"/>
            <a:ext cx="5897880" cy="0"/>
          </a:xfrm>
          <a:prstGeom prst="line">
            <a:avLst/>
          </a:prstGeom>
          <a:ln w="19050">
            <a:solidFill>
              <a:srgbClr val="10B981"/>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27" name="Oval 26"/>
          <p:cNvSpPr/>
          <p:nvPr/>
        </p:nvSpPr>
        <p:spPr>
          <a:xfrm>
            <a:off x="9601200" y="4892040"/>
            <a:ext cx="1188720" cy="91440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9601200" y="4892040"/>
            <a:ext cx="1188720" cy="914400"/>
          </a:xfrm>
          <a:prstGeom prst="rect">
            <a:avLst/>
          </a:prstGeom>
          <a:noFill/>
        </p:spPr>
        <p:txBody>
          <a:bodyPr wrap="square" anchor="ctr" tIns="36576" bIns="36576" lIns="54864" rIns="54864">
            <a:spAutoFit/>
          </a:bodyPr>
          <a:lstStyle/>
          <a:p>
            <a:pPr algn="ctr"/>
            <a:r>
              <a:rPr sz="1200" b="1" i="0">
                <a:solidFill>
                  <a:srgbClr val="FFFFFF"/>
                </a:solidFill>
                <a:latin typeface="Georgia"/>
              </a:rPr>
              <a:t>Peer 3</a:t>
            </a:r>
          </a:p>
        </p:txBody>
      </p:sp>
      <p:cxnSp>
        <p:nvCxnSpPr>
          <p:cNvPr id="29" name="Connector 28"/>
          <p:cNvCxnSpPr/>
          <p:nvPr/>
        </p:nvCxnSpPr>
        <p:spPr>
          <a:xfrm>
            <a:off x="2194560" y="5349240"/>
            <a:ext cx="7406640" cy="0"/>
          </a:xfrm>
          <a:prstGeom prst="line">
            <a:avLst/>
          </a:prstGeom>
          <a:ln w="19050">
            <a:solidFill>
              <a:srgbClr val="14B8A6"/>
            </a:solidFill>
            <a:headEnd type="none"/>
            <a:tailEnd type="triangle" w="med" h="med"/>
          </a:ln>
        </p:spPr>
        <p:style>
          <a:lnRef idx="2">
            <a:schemeClr val="accent1"/>
          </a:lnRef>
          <a:fillRef idx="0">
            <a:schemeClr val="accent1"/>
          </a:fillRef>
          <a:effectRef idx="1">
            <a:schemeClr val="accent1"/>
          </a:effectRef>
          <a:fontRef idx="minor">
            <a:schemeClr val="tx1"/>
          </a:fontRef>
        </p:style>
      </p:cxnSp>
      <p:cxnSp>
        <p:nvCxnSpPr>
          <p:cNvPr id="30" name="Connector 29"/>
          <p:cNvCxnSpPr/>
          <p:nvPr/>
        </p:nvCxnSpPr>
        <p:spPr>
          <a:xfrm flipH="1">
            <a:off x="1554480" y="5852160"/>
            <a:ext cx="8641080" cy="0"/>
          </a:xfrm>
          <a:prstGeom prst="line">
            <a:avLst/>
          </a:prstGeom>
          <a:ln w="19050">
            <a:solidFill>
              <a:srgbClr val="10B981"/>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914400" y="5989320"/>
            <a:ext cx="10607040" cy="365760"/>
          </a:xfrm>
          <a:prstGeom prst="rect">
            <a:avLst/>
          </a:prstGeom>
          <a:noFill/>
        </p:spPr>
        <p:txBody>
          <a:bodyPr wrap="square" anchor="t" tIns="36576" bIns="36576" lIns="54864" rIns="54864">
            <a:spAutoFit/>
          </a:bodyPr>
          <a:lstStyle/>
          <a:p>
            <a:pPr algn="l"/>
            <a:r>
              <a:rPr sz="1050" b="0" i="1">
                <a:solidFill>
                  <a:srgbClr val="E2E8F0"/>
                </a:solidFill>
                <a:latin typeface="Calibri"/>
              </a:rPr>
              <a:t>1.  Fresh node asks each peer for snapshot-hash.     2.  All 3 agree on SAME hash?  →  accept &amp; seed.     3.  Any disagreement  →  halt.</a:t>
            </a:r>
          </a:p>
        </p:txBody>
      </p:sp>
    </p:spTree>
  </p:cSld>
  <p:clrMapOvr>
    <a:masterClrMapping/>
  </p:clrMapOvr>
</p:sld>
</file>

<file path=ppt/slides/slide38.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PRIMITIVE 7 (QDP-0009)</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Fork-block migration trigger</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38 / 77</a:t>
            </a:r>
          </a:p>
        </p:txBody>
      </p:sp>
      <p:sp>
        <p:nvSpPr>
          <p:cNvPr id="7" name="Rounded Rectangle 6"/>
          <p:cNvSpPr/>
          <p:nvPr/>
        </p:nvSpPr>
        <p:spPr>
          <a:xfrm>
            <a:off x="548640" y="1691640"/>
            <a:ext cx="5394960" cy="457200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77240" y="1828800"/>
            <a:ext cx="4937760" cy="365760"/>
          </a:xfrm>
          <a:prstGeom prst="rect">
            <a:avLst/>
          </a:prstGeom>
          <a:noFill/>
        </p:spPr>
        <p:txBody>
          <a:bodyPr wrap="square" anchor="t" tIns="36576" bIns="36576" lIns="54864" rIns="54864">
            <a:spAutoFit/>
          </a:bodyPr>
          <a:lstStyle/>
          <a:p>
            <a:pPr algn="l"/>
            <a:r>
              <a:rPr sz="1100" b="1" i="0">
                <a:solidFill>
                  <a:srgbClr val="64748B"/>
                </a:solidFill>
                <a:latin typeface="Calibri"/>
              </a:rPr>
              <a:t>THE PROBLEM</a:t>
            </a:r>
          </a:p>
        </p:txBody>
      </p:sp>
      <p:sp>
        <p:nvSpPr>
          <p:cNvPr id="9" name="TextBox 8"/>
          <p:cNvSpPr txBox="1"/>
          <p:nvPr/>
        </p:nvSpPr>
        <p:spPr>
          <a:xfrm>
            <a:off x="777240" y="2194560"/>
            <a:ext cx="4937760" cy="502920"/>
          </a:xfrm>
          <a:prstGeom prst="rect">
            <a:avLst/>
          </a:prstGeom>
          <a:noFill/>
        </p:spPr>
        <p:txBody>
          <a:bodyPr wrap="square" anchor="t" tIns="36576" bIns="36576" lIns="54864" rIns="54864">
            <a:spAutoFit/>
          </a:bodyPr>
          <a:lstStyle/>
          <a:p>
            <a:pPr algn="l"/>
            <a:r>
              <a:rPr sz="1600" b="1" i="0">
                <a:solidFill>
                  <a:srgbClr val="0B1929"/>
                </a:solidFill>
                <a:latin typeface="Georgia"/>
              </a:rPr>
              <a:t>Enabling a protocol feature</a:t>
            </a:r>
          </a:p>
        </p:txBody>
      </p:sp>
      <p:sp>
        <p:nvSpPr>
          <p:cNvPr id="10" name="TextBox 9"/>
          <p:cNvSpPr txBox="1"/>
          <p:nvPr/>
        </p:nvSpPr>
        <p:spPr>
          <a:xfrm>
            <a:off x="777240" y="2743200"/>
            <a:ext cx="4937760" cy="3383280"/>
          </a:xfrm>
          <a:prstGeom prst="rect">
            <a:avLst/>
          </a:prstGeom>
          <a:noFill/>
        </p:spPr>
        <p:txBody>
          <a:bodyPr wrap="square" anchor="t" tIns="36576" bIns="36576" lIns="54864" rIns="54864">
            <a:spAutoFit/>
          </a:bodyPr>
          <a:lstStyle/>
          <a:p>
            <a:pPr algn="l">
              <a:lnSpc>
                <a:spcPct val="135000"/>
              </a:lnSpc>
            </a:pPr>
            <a:r>
              <a:rPr sz="1250" b="0" i="0">
                <a:solidFill>
                  <a:srgbClr val="0B1929"/>
                </a:solidFill>
                <a:latin typeface="Calibri"/>
              </a:rPr>
              <a:t>Operators want to turn on (e.g.) strict nonce enforcement across the whole federation.
If everyone doesn't flip the flag at the same time, some nodes reject transactions others accept.
→ Consensus diverges. Chain forks. Ops paged.
Manual coordination is the worst possible approach.</a:t>
            </a:r>
          </a:p>
        </p:txBody>
      </p:sp>
      <p:sp>
        <p:nvSpPr>
          <p:cNvPr id="11" name="Rounded Rectangle 10"/>
          <p:cNvSpPr/>
          <p:nvPr/>
        </p:nvSpPr>
        <p:spPr>
          <a:xfrm>
            <a:off x="6080760" y="1691640"/>
            <a:ext cx="5486400" cy="4572000"/>
          </a:xfrm>
          <a:prstGeom prst="roundRect">
            <a:avLst>
              <a:gd name="adj" fmla="val 5000"/>
            </a:avLst>
          </a:prstGeom>
          <a:solidFill>
            <a:srgbClr val="0B192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263640" y="1828800"/>
            <a:ext cx="5120640" cy="411480"/>
          </a:xfrm>
          <a:prstGeom prst="rect">
            <a:avLst/>
          </a:prstGeom>
          <a:noFill/>
        </p:spPr>
        <p:txBody>
          <a:bodyPr wrap="square" anchor="t" tIns="36576" bIns="36576" lIns="54864" rIns="54864">
            <a:spAutoFit/>
          </a:bodyPr>
          <a:lstStyle/>
          <a:p>
            <a:pPr algn="l"/>
            <a:r>
              <a:rPr sz="1100" b="1" i="0">
                <a:solidFill>
                  <a:srgbClr val="14B8A6"/>
                </a:solidFill>
                <a:latin typeface="Calibri"/>
              </a:rPr>
              <a:t>THE FIX — FORK-BLOCK TX</a:t>
            </a:r>
          </a:p>
        </p:txBody>
      </p:sp>
      <p:sp>
        <p:nvSpPr>
          <p:cNvPr id="13" name="TextBox 12"/>
          <p:cNvSpPr txBox="1"/>
          <p:nvPr/>
        </p:nvSpPr>
        <p:spPr>
          <a:xfrm>
            <a:off x="6309360" y="2286000"/>
            <a:ext cx="1554480" cy="365760"/>
          </a:xfrm>
          <a:prstGeom prst="rect">
            <a:avLst/>
          </a:prstGeom>
          <a:noFill/>
        </p:spPr>
        <p:txBody>
          <a:bodyPr wrap="square" anchor="ctr" tIns="36576" bIns="36576" lIns="54864" rIns="54864">
            <a:spAutoFit/>
          </a:bodyPr>
          <a:lstStyle/>
          <a:p>
            <a:pPr algn="l"/>
            <a:r>
              <a:rPr sz="1100" b="0" i="0">
                <a:solidFill>
                  <a:srgbClr val="E2E8F0"/>
                </a:solidFill>
                <a:latin typeface="Consolas"/>
              </a:rPr>
              <a:t>feature:</a:t>
            </a:r>
          </a:p>
        </p:txBody>
      </p:sp>
      <p:sp>
        <p:nvSpPr>
          <p:cNvPr id="14" name="TextBox 13"/>
          <p:cNvSpPr txBox="1"/>
          <p:nvPr/>
        </p:nvSpPr>
        <p:spPr>
          <a:xfrm>
            <a:off x="7863840" y="2286000"/>
            <a:ext cx="3566160" cy="365760"/>
          </a:xfrm>
          <a:prstGeom prst="rect">
            <a:avLst/>
          </a:prstGeom>
          <a:noFill/>
        </p:spPr>
        <p:txBody>
          <a:bodyPr wrap="square" anchor="ctr" tIns="36576" bIns="36576" lIns="54864" rIns="54864">
            <a:spAutoFit/>
          </a:bodyPr>
          <a:lstStyle/>
          <a:p>
            <a:pPr algn="l"/>
            <a:r>
              <a:rPr sz="1100" b="1" i="0">
                <a:solidFill>
                  <a:srgbClr val="14B8A6"/>
                </a:solidFill>
                <a:latin typeface="Consolas"/>
              </a:rPr>
              <a:t>"require_tx_tree_root"</a:t>
            </a:r>
          </a:p>
        </p:txBody>
      </p:sp>
      <p:sp>
        <p:nvSpPr>
          <p:cNvPr id="15" name="TextBox 14"/>
          <p:cNvSpPr txBox="1"/>
          <p:nvPr/>
        </p:nvSpPr>
        <p:spPr>
          <a:xfrm>
            <a:off x="6309360" y="2743200"/>
            <a:ext cx="1554480" cy="365760"/>
          </a:xfrm>
          <a:prstGeom prst="rect">
            <a:avLst/>
          </a:prstGeom>
          <a:noFill/>
        </p:spPr>
        <p:txBody>
          <a:bodyPr wrap="square" anchor="ctr" tIns="36576" bIns="36576" lIns="54864" rIns="54864">
            <a:spAutoFit/>
          </a:bodyPr>
          <a:lstStyle/>
          <a:p>
            <a:pPr algn="l"/>
            <a:r>
              <a:rPr sz="1100" b="0" i="0">
                <a:solidFill>
                  <a:srgbClr val="E2E8F0"/>
                </a:solidFill>
                <a:latin typeface="Consolas"/>
              </a:rPr>
              <a:t>forkHeight:</a:t>
            </a:r>
          </a:p>
        </p:txBody>
      </p:sp>
      <p:sp>
        <p:nvSpPr>
          <p:cNvPr id="16" name="TextBox 15"/>
          <p:cNvSpPr txBox="1"/>
          <p:nvPr/>
        </p:nvSpPr>
        <p:spPr>
          <a:xfrm>
            <a:off x="7863840" y="2743200"/>
            <a:ext cx="3566160" cy="365760"/>
          </a:xfrm>
          <a:prstGeom prst="rect">
            <a:avLst/>
          </a:prstGeom>
          <a:noFill/>
        </p:spPr>
        <p:txBody>
          <a:bodyPr wrap="square" anchor="ctr" tIns="36576" bIns="36576" lIns="54864" rIns="54864">
            <a:spAutoFit/>
          </a:bodyPr>
          <a:lstStyle/>
          <a:p>
            <a:pPr algn="l"/>
            <a:r>
              <a:rPr sz="1100" b="1" i="0">
                <a:solidFill>
                  <a:srgbClr val="F59E0B"/>
                </a:solidFill>
                <a:latin typeface="Consolas"/>
              </a:rPr>
              <a:t>1,200,000</a:t>
            </a:r>
          </a:p>
        </p:txBody>
      </p:sp>
      <p:sp>
        <p:nvSpPr>
          <p:cNvPr id="17" name="TextBox 16"/>
          <p:cNvSpPr txBox="1"/>
          <p:nvPr/>
        </p:nvSpPr>
        <p:spPr>
          <a:xfrm>
            <a:off x="6309360" y="3200400"/>
            <a:ext cx="1554480" cy="365760"/>
          </a:xfrm>
          <a:prstGeom prst="rect">
            <a:avLst/>
          </a:prstGeom>
          <a:noFill/>
        </p:spPr>
        <p:txBody>
          <a:bodyPr wrap="square" anchor="ctr" tIns="36576" bIns="36576" lIns="54864" rIns="54864">
            <a:spAutoFit/>
          </a:bodyPr>
          <a:lstStyle/>
          <a:p>
            <a:pPr algn="l"/>
            <a:r>
              <a:rPr sz="1100" b="0" i="0">
                <a:solidFill>
                  <a:srgbClr val="E2E8F0"/>
                </a:solidFill>
                <a:latin typeface="Consolas"/>
              </a:rPr>
              <a:t>trustDomain:</a:t>
            </a:r>
          </a:p>
        </p:txBody>
      </p:sp>
      <p:sp>
        <p:nvSpPr>
          <p:cNvPr id="18" name="TextBox 17"/>
          <p:cNvSpPr txBox="1"/>
          <p:nvPr/>
        </p:nvSpPr>
        <p:spPr>
          <a:xfrm>
            <a:off x="7863840" y="3200400"/>
            <a:ext cx="3566160" cy="365760"/>
          </a:xfrm>
          <a:prstGeom prst="rect">
            <a:avLst/>
          </a:prstGeom>
          <a:noFill/>
        </p:spPr>
        <p:txBody>
          <a:bodyPr wrap="square" anchor="ctr" tIns="36576" bIns="36576" lIns="54864" rIns="54864">
            <a:spAutoFit/>
          </a:bodyPr>
          <a:lstStyle/>
          <a:p>
            <a:pPr algn="l"/>
            <a:r>
              <a:rPr sz="1100" b="1" i="0">
                <a:solidFill>
                  <a:srgbClr val="FFFFFF"/>
                </a:solidFill>
                <a:latin typeface="Consolas"/>
              </a:rPr>
              <a:t>"credit.mortgage.us"</a:t>
            </a:r>
          </a:p>
        </p:txBody>
      </p:sp>
      <p:sp>
        <p:nvSpPr>
          <p:cNvPr id="19" name="TextBox 18"/>
          <p:cNvSpPr txBox="1"/>
          <p:nvPr/>
        </p:nvSpPr>
        <p:spPr>
          <a:xfrm>
            <a:off x="6309360" y="3657600"/>
            <a:ext cx="1554480" cy="365760"/>
          </a:xfrm>
          <a:prstGeom prst="rect">
            <a:avLst/>
          </a:prstGeom>
          <a:noFill/>
        </p:spPr>
        <p:txBody>
          <a:bodyPr wrap="square" anchor="ctr" tIns="36576" bIns="36576" lIns="54864" rIns="54864">
            <a:spAutoFit/>
          </a:bodyPr>
          <a:lstStyle/>
          <a:p>
            <a:pPr algn="l"/>
            <a:r>
              <a:rPr sz="1100" b="0" i="0">
                <a:solidFill>
                  <a:srgbClr val="E2E8F0"/>
                </a:solidFill>
                <a:latin typeface="Consolas"/>
              </a:rPr>
              <a:t>signatures:</a:t>
            </a:r>
          </a:p>
        </p:txBody>
      </p:sp>
      <p:sp>
        <p:nvSpPr>
          <p:cNvPr id="20" name="TextBox 19"/>
          <p:cNvSpPr txBox="1"/>
          <p:nvPr/>
        </p:nvSpPr>
        <p:spPr>
          <a:xfrm>
            <a:off x="7863840" y="3657600"/>
            <a:ext cx="3566160" cy="365760"/>
          </a:xfrm>
          <a:prstGeom prst="rect">
            <a:avLst/>
          </a:prstGeom>
          <a:noFill/>
        </p:spPr>
        <p:txBody>
          <a:bodyPr wrap="square" anchor="ctr" tIns="36576" bIns="36576" lIns="54864" rIns="54864">
            <a:spAutoFit/>
          </a:bodyPr>
          <a:lstStyle/>
          <a:p>
            <a:pPr algn="l"/>
            <a:r>
              <a:rPr sz="1100" b="1" i="0">
                <a:solidFill>
                  <a:srgbClr val="10B981"/>
                </a:solidFill>
                <a:latin typeface="Consolas"/>
              </a:rPr>
              <a:t>[8 of 12 validators]</a:t>
            </a:r>
          </a:p>
        </p:txBody>
      </p:sp>
      <p:sp>
        <p:nvSpPr>
          <p:cNvPr id="21" name="TextBox 20"/>
          <p:cNvSpPr txBox="1"/>
          <p:nvPr/>
        </p:nvSpPr>
        <p:spPr>
          <a:xfrm>
            <a:off x="6309360" y="4114800"/>
            <a:ext cx="1554480" cy="365760"/>
          </a:xfrm>
          <a:prstGeom prst="rect">
            <a:avLst/>
          </a:prstGeom>
          <a:noFill/>
        </p:spPr>
        <p:txBody>
          <a:bodyPr wrap="square" anchor="ctr" tIns="36576" bIns="36576" lIns="54864" rIns="54864">
            <a:spAutoFit/>
          </a:bodyPr>
          <a:lstStyle/>
          <a:p>
            <a:pPr algn="l"/>
            <a:r>
              <a:rPr sz="1100" b="0" i="0">
                <a:solidFill>
                  <a:srgbClr val="E2E8F0"/>
                </a:solidFill>
                <a:latin typeface="Consolas"/>
              </a:rPr>
              <a:t>nonce:</a:t>
            </a:r>
          </a:p>
        </p:txBody>
      </p:sp>
      <p:sp>
        <p:nvSpPr>
          <p:cNvPr id="22" name="TextBox 21"/>
          <p:cNvSpPr txBox="1"/>
          <p:nvPr/>
        </p:nvSpPr>
        <p:spPr>
          <a:xfrm>
            <a:off x="7863840" y="4114800"/>
            <a:ext cx="3566160" cy="365760"/>
          </a:xfrm>
          <a:prstGeom prst="rect">
            <a:avLst/>
          </a:prstGeom>
          <a:noFill/>
        </p:spPr>
        <p:txBody>
          <a:bodyPr wrap="square" anchor="ctr" tIns="36576" bIns="36576" lIns="54864" rIns="54864">
            <a:spAutoFit/>
          </a:bodyPr>
          <a:lstStyle/>
          <a:p>
            <a:pPr algn="l"/>
            <a:r>
              <a:rPr sz="1100" b="1" i="0">
                <a:solidFill>
                  <a:srgbClr val="FFFFFF"/>
                </a:solidFill>
                <a:latin typeface="Consolas"/>
              </a:rPr>
              <a:t>1</a:t>
            </a:r>
          </a:p>
        </p:txBody>
      </p:sp>
      <p:sp>
        <p:nvSpPr>
          <p:cNvPr id="23" name="TextBox 22"/>
          <p:cNvSpPr txBox="1"/>
          <p:nvPr/>
        </p:nvSpPr>
        <p:spPr>
          <a:xfrm>
            <a:off x="6309360" y="4572000"/>
            <a:ext cx="1554480" cy="365760"/>
          </a:xfrm>
          <a:prstGeom prst="rect">
            <a:avLst/>
          </a:prstGeom>
          <a:noFill/>
        </p:spPr>
        <p:txBody>
          <a:bodyPr wrap="square" anchor="ctr" tIns="36576" bIns="36576" lIns="54864" rIns="54864">
            <a:spAutoFit/>
          </a:bodyPr>
          <a:lstStyle/>
          <a:p>
            <a:pPr algn="l"/>
            <a:r>
              <a:rPr sz="1100" b="0" i="0">
                <a:solidFill>
                  <a:srgbClr val="E2E8F0"/>
                </a:solidFill>
                <a:latin typeface="Consolas"/>
              </a:rPr>
              <a:t>proposedAt:</a:t>
            </a:r>
          </a:p>
        </p:txBody>
      </p:sp>
      <p:sp>
        <p:nvSpPr>
          <p:cNvPr id="24" name="TextBox 23"/>
          <p:cNvSpPr txBox="1"/>
          <p:nvPr/>
        </p:nvSpPr>
        <p:spPr>
          <a:xfrm>
            <a:off x="7863840" y="4572000"/>
            <a:ext cx="3566160" cy="365760"/>
          </a:xfrm>
          <a:prstGeom prst="rect">
            <a:avLst/>
          </a:prstGeom>
          <a:noFill/>
        </p:spPr>
        <p:txBody>
          <a:bodyPr wrap="square" anchor="ctr" tIns="36576" bIns="36576" lIns="54864" rIns="54864">
            <a:spAutoFit/>
          </a:bodyPr>
          <a:lstStyle/>
          <a:p>
            <a:pPr algn="l"/>
            <a:r>
              <a:rPr sz="1100" b="1" i="0">
                <a:solidFill>
                  <a:srgbClr val="FFFFFF"/>
                </a:solidFill>
                <a:latin typeface="Consolas"/>
              </a:rPr>
              <a:t>&lt;unix&gt;</a:t>
            </a:r>
          </a:p>
        </p:txBody>
      </p:sp>
      <p:sp>
        <p:nvSpPr>
          <p:cNvPr id="25" name="TextBox 24"/>
          <p:cNvSpPr txBox="1"/>
          <p:nvPr/>
        </p:nvSpPr>
        <p:spPr>
          <a:xfrm>
            <a:off x="6263640" y="5120640"/>
            <a:ext cx="5120640" cy="1005840"/>
          </a:xfrm>
          <a:prstGeom prst="rect">
            <a:avLst/>
          </a:prstGeom>
          <a:noFill/>
        </p:spPr>
        <p:txBody>
          <a:bodyPr wrap="square" anchor="t" tIns="36576" bIns="36576" lIns="54864" rIns="54864">
            <a:spAutoFit/>
          </a:bodyPr>
          <a:lstStyle/>
          <a:p>
            <a:pPr algn="l">
              <a:lnSpc>
                <a:spcPct val="130000"/>
              </a:lnSpc>
            </a:pPr>
            <a:r>
              <a:rPr sz="1200" b="0" i="1">
                <a:solidFill>
                  <a:srgbClr val="E2E8F0"/>
                </a:solidFill>
                <a:latin typeface="Calibri"/>
              </a:rPr>
              <a:t>Quorum of validators sign.
At forkHeight (1,200,000), every node flips the flag deterministically.
No coordination outside the protocol.</a:t>
            </a:r>
          </a:p>
        </p:txBody>
      </p:sp>
    </p:spTree>
  </p:cSld>
  <p:clrMapOvr>
    <a:masterClrMapping/>
  </p:clrMapOvr>
</p:sld>
</file>

<file path=ppt/slides/slide39.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PRIMITIVES 8 &amp; 9 (QDP-0010 &amp; QDP-0007)</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Merkle proofs + lazy epoch propagation</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39 / 77</a:t>
            </a:r>
          </a:p>
        </p:txBody>
      </p:sp>
      <p:sp>
        <p:nvSpPr>
          <p:cNvPr id="7" name="Rounded Rectangle 6"/>
          <p:cNvSpPr/>
          <p:nvPr/>
        </p:nvSpPr>
        <p:spPr>
          <a:xfrm>
            <a:off x="548640" y="1691640"/>
            <a:ext cx="5486400" cy="457200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548640" y="1691640"/>
            <a:ext cx="5486400" cy="45720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548640" y="1691640"/>
            <a:ext cx="5486400" cy="457200"/>
          </a:xfrm>
          <a:prstGeom prst="rect">
            <a:avLst/>
          </a:prstGeom>
          <a:noFill/>
        </p:spPr>
        <p:txBody>
          <a:bodyPr wrap="square" anchor="ctr" tIns="36576" bIns="36576" lIns="54864" rIns="54864">
            <a:spAutoFit/>
          </a:bodyPr>
          <a:lstStyle/>
          <a:p>
            <a:pPr algn="ctr"/>
            <a:r>
              <a:rPr sz="1400" b="1" i="0">
                <a:solidFill>
                  <a:srgbClr val="FFFFFF"/>
                </a:solidFill>
                <a:latin typeface="Georgia"/>
              </a:rPr>
              <a:t>COMPACT MERKLE PROOFS  (QDP-0010)</a:t>
            </a:r>
          </a:p>
        </p:txBody>
      </p:sp>
      <p:sp>
        <p:nvSpPr>
          <p:cNvPr id="10" name="TextBox 9"/>
          <p:cNvSpPr txBox="1"/>
          <p:nvPr/>
        </p:nvSpPr>
        <p:spPr>
          <a:xfrm>
            <a:off x="777240" y="2286000"/>
            <a:ext cx="4937760" cy="2560320"/>
          </a:xfrm>
          <a:prstGeom prst="rect">
            <a:avLst/>
          </a:prstGeom>
          <a:noFill/>
        </p:spPr>
        <p:txBody>
          <a:bodyPr wrap="square" anchor="t" tIns="36576" bIns="36576" lIns="54864" rIns="54864">
            <a:spAutoFit/>
          </a:bodyPr>
          <a:lstStyle/>
          <a:p>
            <a:pPr algn="l">
              <a:lnSpc>
                <a:spcPct val="135000"/>
              </a:lnSpc>
            </a:pPr>
            <a:r>
              <a:rPr sz="1200" b="0" i="0">
                <a:solidFill>
                  <a:srgbClr val="0B1929"/>
                </a:solidFill>
                <a:latin typeface="Calibri"/>
              </a:rPr>
              <a:t>Anchor gossip ships FULL origin block today — expensive when blocks are large.
H2 adds TransactionsRoot (Merkle root) to blocks. Gossip ships proof (~log₂ tx count hashes) instead of full block.
~70% bandwidth reduction. Light-client path.</a:t>
            </a:r>
          </a:p>
        </p:txBody>
      </p:sp>
      <p:sp>
        <p:nvSpPr>
          <p:cNvPr id="11" name="Rectangle 10"/>
          <p:cNvSpPr/>
          <p:nvPr/>
        </p:nvSpPr>
        <p:spPr>
          <a:xfrm>
            <a:off x="777240" y="4937760"/>
            <a:ext cx="914400" cy="457200"/>
          </a:xfrm>
          <a:prstGeom prst="rect">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777240" y="4937760"/>
            <a:ext cx="914400" cy="457200"/>
          </a:xfrm>
          <a:prstGeom prst="rect">
            <a:avLst/>
          </a:prstGeom>
          <a:noFill/>
        </p:spPr>
        <p:txBody>
          <a:bodyPr wrap="square" anchor="ctr" tIns="36576" bIns="36576" lIns="54864" rIns="54864">
            <a:spAutoFit/>
          </a:bodyPr>
          <a:lstStyle/>
          <a:p>
            <a:pPr algn="ctr"/>
            <a:r>
              <a:rPr sz="1000" b="1" i="0">
                <a:solidFill>
                  <a:srgbClr val="0B1929"/>
                </a:solidFill>
                <a:latin typeface="Consolas"/>
              </a:rPr>
              <a:t>LEAF</a:t>
            </a:r>
          </a:p>
        </p:txBody>
      </p:sp>
      <p:sp>
        <p:nvSpPr>
          <p:cNvPr id="13" name="Rectangle 12"/>
          <p:cNvSpPr/>
          <p:nvPr/>
        </p:nvSpPr>
        <p:spPr>
          <a:xfrm>
            <a:off x="1828800" y="4937760"/>
            <a:ext cx="868680" cy="45720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1828800" y="4937760"/>
            <a:ext cx="868680" cy="457200"/>
          </a:xfrm>
          <a:prstGeom prst="rect">
            <a:avLst/>
          </a:prstGeom>
          <a:noFill/>
        </p:spPr>
        <p:txBody>
          <a:bodyPr wrap="square" anchor="ctr" tIns="36576" bIns="36576" lIns="54864" rIns="54864">
            <a:spAutoFit/>
          </a:bodyPr>
          <a:lstStyle/>
          <a:p>
            <a:pPr algn="ctr"/>
            <a:r>
              <a:rPr sz="1000" b="1" i="0">
                <a:solidFill>
                  <a:srgbClr val="FFFFFF"/>
                </a:solidFill>
                <a:latin typeface="Consolas"/>
              </a:rPr>
              <a:t>H1</a:t>
            </a:r>
          </a:p>
        </p:txBody>
      </p:sp>
      <p:cxnSp>
        <p:nvCxnSpPr>
          <p:cNvPr id="15" name="Connector 14"/>
          <p:cNvCxnSpPr/>
          <p:nvPr/>
        </p:nvCxnSpPr>
        <p:spPr>
          <a:xfrm>
            <a:off x="1783080" y="5166360"/>
            <a:ext cx="91439" cy="0"/>
          </a:xfrm>
          <a:prstGeom prst="line">
            <a:avLst/>
          </a:prstGeom>
          <a:ln w="1270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16" name="Rectangle 15"/>
          <p:cNvSpPr/>
          <p:nvPr/>
        </p:nvSpPr>
        <p:spPr>
          <a:xfrm>
            <a:off x="2834640" y="4937760"/>
            <a:ext cx="868680" cy="45720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2834640" y="4937760"/>
            <a:ext cx="868680" cy="457200"/>
          </a:xfrm>
          <a:prstGeom prst="rect">
            <a:avLst/>
          </a:prstGeom>
          <a:noFill/>
        </p:spPr>
        <p:txBody>
          <a:bodyPr wrap="square" anchor="ctr" tIns="36576" bIns="36576" lIns="54864" rIns="54864">
            <a:spAutoFit/>
          </a:bodyPr>
          <a:lstStyle/>
          <a:p>
            <a:pPr algn="ctr"/>
            <a:r>
              <a:rPr sz="1000" b="1" i="0">
                <a:solidFill>
                  <a:srgbClr val="FFFFFF"/>
                </a:solidFill>
                <a:latin typeface="Consolas"/>
              </a:rPr>
              <a:t>H2</a:t>
            </a:r>
          </a:p>
        </p:txBody>
      </p:sp>
      <p:cxnSp>
        <p:nvCxnSpPr>
          <p:cNvPr id="18" name="Connector 17"/>
          <p:cNvCxnSpPr/>
          <p:nvPr/>
        </p:nvCxnSpPr>
        <p:spPr>
          <a:xfrm>
            <a:off x="2788920" y="5166360"/>
            <a:ext cx="91440" cy="0"/>
          </a:xfrm>
          <a:prstGeom prst="line">
            <a:avLst/>
          </a:prstGeom>
          <a:ln w="1270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19" name="Rectangle 18"/>
          <p:cNvSpPr/>
          <p:nvPr/>
        </p:nvSpPr>
        <p:spPr>
          <a:xfrm>
            <a:off x="3840480" y="4937760"/>
            <a:ext cx="868680" cy="45720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3840480" y="4937760"/>
            <a:ext cx="868680" cy="457200"/>
          </a:xfrm>
          <a:prstGeom prst="rect">
            <a:avLst/>
          </a:prstGeom>
          <a:noFill/>
        </p:spPr>
        <p:txBody>
          <a:bodyPr wrap="square" anchor="ctr" tIns="36576" bIns="36576" lIns="54864" rIns="54864">
            <a:spAutoFit/>
          </a:bodyPr>
          <a:lstStyle/>
          <a:p>
            <a:pPr algn="ctr"/>
            <a:r>
              <a:rPr sz="1000" b="1" i="0">
                <a:solidFill>
                  <a:srgbClr val="FFFFFF"/>
                </a:solidFill>
                <a:latin typeface="Consolas"/>
              </a:rPr>
              <a:t>H3</a:t>
            </a:r>
          </a:p>
        </p:txBody>
      </p:sp>
      <p:cxnSp>
        <p:nvCxnSpPr>
          <p:cNvPr id="21" name="Connector 20"/>
          <p:cNvCxnSpPr/>
          <p:nvPr/>
        </p:nvCxnSpPr>
        <p:spPr>
          <a:xfrm>
            <a:off x="3794760" y="5166360"/>
            <a:ext cx="91440" cy="0"/>
          </a:xfrm>
          <a:prstGeom prst="line">
            <a:avLst/>
          </a:prstGeom>
          <a:ln w="1270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22" name="Rectangle 21"/>
          <p:cNvSpPr/>
          <p:nvPr/>
        </p:nvSpPr>
        <p:spPr>
          <a:xfrm>
            <a:off x="4846320" y="4937760"/>
            <a:ext cx="1097280" cy="457200"/>
          </a:xfrm>
          <a:prstGeom prst="rect">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4846320" y="4937760"/>
            <a:ext cx="1097280" cy="457200"/>
          </a:xfrm>
          <a:prstGeom prst="rect">
            <a:avLst/>
          </a:prstGeom>
          <a:noFill/>
        </p:spPr>
        <p:txBody>
          <a:bodyPr wrap="square" anchor="ctr" tIns="36576" bIns="36576" lIns="54864" rIns="54864">
            <a:spAutoFit/>
          </a:bodyPr>
          <a:lstStyle/>
          <a:p>
            <a:pPr algn="ctr"/>
            <a:r>
              <a:rPr sz="1000" b="1" i="0">
                <a:solidFill>
                  <a:srgbClr val="FFFFFF"/>
                </a:solidFill>
                <a:latin typeface="Consolas"/>
              </a:rPr>
              <a:t>ROOT</a:t>
            </a:r>
          </a:p>
        </p:txBody>
      </p:sp>
      <p:sp>
        <p:nvSpPr>
          <p:cNvPr id="24" name="TextBox 23"/>
          <p:cNvSpPr txBox="1"/>
          <p:nvPr/>
        </p:nvSpPr>
        <p:spPr>
          <a:xfrm>
            <a:off x="777240" y="5532120"/>
            <a:ext cx="5029200" cy="548640"/>
          </a:xfrm>
          <a:prstGeom prst="rect">
            <a:avLst/>
          </a:prstGeom>
          <a:noFill/>
        </p:spPr>
        <p:txBody>
          <a:bodyPr wrap="square" anchor="t" tIns="36576" bIns="36576" lIns="54864" rIns="54864">
            <a:spAutoFit/>
          </a:bodyPr>
          <a:lstStyle/>
          <a:p>
            <a:pPr algn="l"/>
            <a:r>
              <a:rPr sz="1000" b="0" i="1">
                <a:solidFill>
                  <a:srgbClr val="64748B"/>
                </a:solidFill>
                <a:latin typeface="Calibri"/>
              </a:rPr>
              <a:t>Proof = leaf hash + sibling hashes along path to root</a:t>
            </a:r>
          </a:p>
        </p:txBody>
      </p:sp>
      <p:sp>
        <p:nvSpPr>
          <p:cNvPr id="25" name="Rounded Rectangle 24"/>
          <p:cNvSpPr/>
          <p:nvPr/>
        </p:nvSpPr>
        <p:spPr>
          <a:xfrm>
            <a:off x="6126480" y="1691640"/>
            <a:ext cx="5486400" cy="457200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Rectangle 25"/>
          <p:cNvSpPr/>
          <p:nvPr/>
        </p:nvSpPr>
        <p:spPr>
          <a:xfrm>
            <a:off x="6126480" y="1691640"/>
            <a:ext cx="5486400" cy="457200"/>
          </a:xfrm>
          <a:prstGeom prst="rect">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6126480" y="1691640"/>
            <a:ext cx="5486400" cy="457200"/>
          </a:xfrm>
          <a:prstGeom prst="rect">
            <a:avLst/>
          </a:prstGeom>
          <a:noFill/>
        </p:spPr>
        <p:txBody>
          <a:bodyPr wrap="square" anchor="ctr" tIns="36576" bIns="36576" lIns="54864" rIns="54864">
            <a:spAutoFit/>
          </a:bodyPr>
          <a:lstStyle/>
          <a:p>
            <a:pPr algn="ctr"/>
            <a:r>
              <a:rPr sz="1400" b="1" i="0">
                <a:solidFill>
                  <a:srgbClr val="0B1929"/>
                </a:solidFill>
                <a:latin typeface="Georgia"/>
              </a:rPr>
              <a:t>LAZY EPOCH PROPAGATION  (QDP-0007)</a:t>
            </a:r>
          </a:p>
        </p:txBody>
      </p:sp>
      <p:sp>
        <p:nvSpPr>
          <p:cNvPr id="28" name="TextBox 27"/>
          <p:cNvSpPr txBox="1"/>
          <p:nvPr/>
        </p:nvSpPr>
        <p:spPr>
          <a:xfrm>
            <a:off x="6355080" y="2286000"/>
            <a:ext cx="4937760" cy="2560320"/>
          </a:xfrm>
          <a:prstGeom prst="rect">
            <a:avLst/>
          </a:prstGeom>
          <a:noFill/>
        </p:spPr>
        <p:txBody>
          <a:bodyPr wrap="square" anchor="t" tIns="36576" bIns="36576" lIns="54864" rIns="54864">
            <a:spAutoFit/>
          </a:bodyPr>
          <a:lstStyle/>
          <a:p>
            <a:pPr algn="l">
              <a:lnSpc>
                <a:spcPct val="135000"/>
              </a:lnSpc>
            </a:pPr>
            <a:r>
              <a:rPr sz="1200" b="0" i="0">
                <a:solidFill>
                  <a:srgbClr val="0B1929"/>
                </a:solidFill>
                <a:latin typeface="Calibri"/>
              </a:rPr>
              <a:t>A signer who rotates in domain A but rarely signs in domain B — B's local ledger may still have their old epoch.
Before admitting their next transaction, B quarantines it and probes A's home-domain fingerprint.
Catches 'stale epoch' attacks across domains.</a:t>
            </a:r>
          </a:p>
        </p:txBody>
      </p:sp>
      <p:sp>
        <p:nvSpPr>
          <p:cNvPr id="29" name="Rounded Rectangle 28"/>
          <p:cNvSpPr/>
          <p:nvPr/>
        </p:nvSpPr>
        <p:spPr>
          <a:xfrm>
            <a:off x="6355080" y="4937760"/>
            <a:ext cx="1188720" cy="640080"/>
          </a:xfrm>
          <a:prstGeom prst="roundRect">
            <a:avLst>
              <a:gd name="adj" fmla="val 10000"/>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6355080" y="4937760"/>
            <a:ext cx="1188720" cy="640080"/>
          </a:xfrm>
          <a:prstGeom prst="rect">
            <a:avLst/>
          </a:prstGeom>
          <a:noFill/>
        </p:spPr>
        <p:txBody>
          <a:bodyPr wrap="square" anchor="ctr" tIns="36576" bIns="36576" lIns="54864" rIns="54864">
            <a:spAutoFit/>
          </a:bodyPr>
          <a:lstStyle/>
          <a:p>
            <a:pPr algn="ctr"/>
            <a:r>
              <a:rPr sz="900" b="1" i="0">
                <a:solidFill>
                  <a:srgbClr val="FFFFFF"/>
                </a:solidFill>
                <a:latin typeface="Calibri"/>
              </a:rPr>
              <a:t>Tx arrives</a:t>
            </a:r>
          </a:p>
        </p:txBody>
      </p:sp>
      <p:cxnSp>
        <p:nvCxnSpPr>
          <p:cNvPr id="31" name="Connector 30"/>
          <p:cNvCxnSpPr/>
          <p:nvPr/>
        </p:nvCxnSpPr>
        <p:spPr>
          <a:xfrm>
            <a:off x="7543800" y="5257800"/>
            <a:ext cx="91440" cy="0"/>
          </a:xfrm>
          <a:prstGeom prst="line">
            <a:avLst/>
          </a:prstGeom>
          <a:ln w="15875">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32" name="Rounded Rectangle 31"/>
          <p:cNvSpPr/>
          <p:nvPr/>
        </p:nvSpPr>
        <p:spPr>
          <a:xfrm>
            <a:off x="7635240" y="4937760"/>
            <a:ext cx="1188720" cy="640080"/>
          </a:xfrm>
          <a:prstGeom prst="roundRect">
            <a:avLst>
              <a:gd name="adj" fmla="val 10000"/>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7635240" y="4937760"/>
            <a:ext cx="1188720" cy="640080"/>
          </a:xfrm>
          <a:prstGeom prst="rect">
            <a:avLst/>
          </a:prstGeom>
          <a:noFill/>
        </p:spPr>
        <p:txBody>
          <a:bodyPr wrap="square" anchor="ctr" tIns="36576" bIns="36576" lIns="54864" rIns="54864">
            <a:spAutoFit/>
          </a:bodyPr>
          <a:lstStyle/>
          <a:p>
            <a:pPr algn="ctr"/>
            <a:r>
              <a:rPr sz="900" b="1" i="0">
                <a:solidFill>
                  <a:srgbClr val="0B1929"/>
                </a:solidFill>
                <a:latin typeface="Calibri"/>
              </a:rPr>
              <a:t>Quarantine</a:t>
            </a:r>
          </a:p>
        </p:txBody>
      </p:sp>
      <p:cxnSp>
        <p:nvCxnSpPr>
          <p:cNvPr id="34" name="Connector 33"/>
          <p:cNvCxnSpPr/>
          <p:nvPr/>
        </p:nvCxnSpPr>
        <p:spPr>
          <a:xfrm>
            <a:off x="8823960" y="5257800"/>
            <a:ext cx="91440" cy="0"/>
          </a:xfrm>
          <a:prstGeom prst="line">
            <a:avLst/>
          </a:prstGeom>
          <a:ln w="15875">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35" name="Rounded Rectangle 34"/>
          <p:cNvSpPr/>
          <p:nvPr/>
        </p:nvSpPr>
        <p:spPr>
          <a:xfrm>
            <a:off x="8915400" y="4937760"/>
            <a:ext cx="1188720" cy="640080"/>
          </a:xfrm>
          <a:prstGeom prst="roundRect">
            <a:avLst>
              <a:gd name="adj" fmla="val 10000"/>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TextBox 35"/>
          <p:cNvSpPr txBox="1"/>
          <p:nvPr/>
        </p:nvSpPr>
        <p:spPr>
          <a:xfrm>
            <a:off x="8915400" y="4937760"/>
            <a:ext cx="1188720" cy="640080"/>
          </a:xfrm>
          <a:prstGeom prst="rect">
            <a:avLst/>
          </a:prstGeom>
          <a:noFill/>
        </p:spPr>
        <p:txBody>
          <a:bodyPr wrap="square" anchor="ctr" tIns="36576" bIns="36576" lIns="54864" rIns="54864">
            <a:spAutoFit/>
          </a:bodyPr>
          <a:lstStyle/>
          <a:p>
            <a:pPr algn="ctr"/>
            <a:r>
              <a:rPr sz="900" b="1" i="0">
                <a:solidFill>
                  <a:srgbClr val="FFFFFF"/>
                </a:solidFill>
                <a:latin typeface="Calibri"/>
              </a:rPr>
              <a:t>Probe home</a:t>
            </a:r>
          </a:p>
        </p:txBody>
      </p:sp>
      <p:cxnSp>
        <p:nvCxnSpPr>
          <p:cNvPr id="37" name="Connector 36"/>
          <p:cNvCxnSpPr/>
          <p:nvPr/>
        </p:nvCxnSpPr>
        <p:spPr>
          <a:xfrm>
            <a:off x="10104120" y="5257800"/>
            <a:ext cx="91440" cy="0"/>
          </a:xfrm>
          <a:prstGeom prst="line">
            <a:avLst/>
          </a:prstGeom>
          <a:ln w="15875">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38" name="Rounded Rectangle 37"/>
          <p:cNvSpPr/>
          <p:nvPr/>
        </p:nvSpPr>
        <p:spPr>
          <a:xfrm>
            <a:off x="10195559" y="4937760"/>
            <a:ext cx="1188720" cy="640080"/>
          </a:xfrm>
          <a:prstGeom prst="roundRect">
            <a:avLst>
              <a:gd name="adj" fmla="val 10000"/>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9" name="TextBox 38"/>
          <p:cNvSpPr txBox="1"/>
          <p:nvPr/>
        </p:nvSpPr>
        <p:spPr>
          <a:xfrm>
            <a:off x="10195559" y="4937760"/>
            <a:ext cx="1188720" cy="640080"/>
          </a:xfrm>
          <a:prstGeom prst="rect">
            <a:avLst/>
          </a:prstGeom>
          <a:noFill/>
        </p:spPr>
        <p:txBody>
          <a:bodyPr wrap="square" anchor="ctr" tIns="36576" bIns="36576" lIns="54864" rIns="54864">
            <a:spAutoFit/>
          </a:bodyPr>
          <a:lstStyle/>
          <a:p>
            <a:pPr algn="ctr"/>
            <a:r>
              <a:rPr sz="900" b="1" i="0">
                <a:solidFill>
                  <a:srgbClr val="FFFFFF"/>
                </a:solidFill>
                <a:latin typeface="Calibri"/>
              </a:rPr>
              <a:t>Re-validate</a:t>
            </a:r>
          </a:p>
        </p:txBody>
      </p:sp>
      <p:sp>
        <p:nvSpPr>
          <p:cNvPr id="40" name="TextBox 39"/>
          <p:cNvSpPr txBox="1"/>
          <p:nvPr/>
        </p:nvSpPr>
        <p:spPr>
          <a:xfrm>
            <a:off x="6355080" y="5715000"/>
            <a:ext cx="4937760" cy="457200"/>
          </a:xfrm>
          <a:prstGeom prst="rect">
            <a:avLst/>
          </a:prstGeom>
          <a:noFill/>
        </p:spPr>
        <p:txBody>
          <a:bodyPr wrap="square" anchor="t" tIns="36576" bIns="36576" lIns="54864" rIns="54864">
            <a:spAutoFit/>
          </a:bodyPr>
          <a:lstStyle/>
          <a:p>
            <a:pPr algn="l"/>
            <a:r>
              <a:rPr sz="1000" b="0" i="1">
                <a:solidFill>
                  <a:srgbClr val="64748B"/>
                </a:solidFill>
                <a:latin typeface="Calibri"/>
              </a:rPr>
              <a:t>Timeout → operator policy (reject or admit-with-warn)</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AUDIENCE</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Who this is for</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4 / 77</a:t>
            </a:r>
          </a:p>
        </p:txBody>
      </p:sp>
      <p:sp>
        <p:nvSpPr>
          <p:cNvPr id="7" name="Rounded Rectangle 6"/>
          <p:cNvSpPr/>
          <p:nvPr/>
        </p:nvSpPr>
        <p:spPr>
          <a:xfrm>
            <a:off x="548640" y="1645920"/>
            <a:ext cx="5440680" cy="2194560"/>
          </a:xfrm>
          <a:prstGeom prst="roundRect">
            <a:avLst>
              <a:gd name="adj" fmla="val 8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548640" y="1645920"/>
            <a:ext cx="82296" cy="219456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Oval 8"/>
          <p:cNvSpPr/>
          <p:nvPr/>
        </p:nvSpPr>
        <p:spPr>
          <a:xfrm>
            <a:off x="5074920" y="1783080"/>
            <a:ext cx="777240" cy="347472"/>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5074920" y="1783080"/>
            <a:ext cx="777240" cy="347472"/>
          </a:xfrm>
          <a:prstGeom prst="rect">
            <a:avLst/>
          </a:prstGeom>
          <a:noFill/>
        </p:spPr>
        <p:txBody>
          <a:bodyPr wrap="square" anchor="ctr" tIns="36576" bIns="36576" lIns="54864" rIns="54864">
            <a:spAutoFit/>
          </a:bodyPr>
          <a:lstStyle/>
          <a:p>
            <a:pPr algn="ctr"/>
            <a:r>
              <a:rPr sz="1000" b="1" i="0">
                <a:solidFill>
                  <a:srgbClr val="FFFFFF"/>
                </a:solidFill>
                <a:latin typeface="Calibri"/>
              </a:rPr>
              <a:t>M-of-N signing</a:t>
            </a:r>
          </a:p>
        </p:txBody>
      </p:sp>
      <p:sp>
        <p:nvSpPr>
          <p:cNvPr id="11" name="TextBox 10"/>
          <p:cNvSpPr txBox="1"/>
          <p:nvPr/>
        </p:nvSpPr>
        <p:spPr>
          <a:xfrm>
            <a:off x="777240" y="1755648"/>
            <a:ext cx="5074920" cy="411480"/>
          </a:xfrm>
          <a:prstGeom prst="rect">
            <a:avLst/>
          </a:prstGeom>
          <a:noFill/>
        </p:spPr>
        <p:txBody>
          <a:bodyPr wrap="square" anchor="t" tIns="36576" bIns="36576" lIns="54864" rIns="54864">
            <a:spAutoFit/>
          </a:bodyPr>
          <a:lstStyle/>
          <a:p>
            <a:pPr algn="l"/>
            <a:r>
              <a:rPr sz="1700" b="1" i="0">
                <a:solidFill>
                  <a:srgbClr val="0B1929"/>
                </a:solidFill>
                <a:latin typeface="Georgia"/>
              </a:rPr>
              <a:t>FinTech engineer</a:t>
            </a:r>
          </a:p>
        </p:txBody>
      </p:sp>
      <p:sp>
        <p:nvSpPr>
          <p:cNvPr id="12" name="TextBox 11"/>
          <p:cNvSpPr txBox="1"/>
          <p:nvPr/>
        </p:nvSpPr>
        <p:spPr>
          <a:xfrm>
            <a:off x="777240" y="2194560"/>
            <a:ext cx="5074920" cy="1554480"/>
          </a:xfrm>
          <a:prstGeom prst="rect">
            <a:avLst/>
          </a:prstGeom>
          <a:noFill/>
        </p:spPr>
        <p:txBody>
          <a:bodyPr wrap="square" anchor="t" tIns="36576" bIns="36576" lIns="54864" rIns="54864">
            <a:spAutoFit/>
          </a:bodyPr>
          <a:lstStyle/>
          <a:p>
            <a:pPr algn="l">
              <a:lnSpc>
                <a:spcPct val="120000"/>
              </a:lnSpc>
            </a:pPr>
            <a:r>
              <a:rPr sz="1250" b="0" i="0">
                <a:solidFill>
                  <a:srgbClr val="64748B"/>
                </a:solidFill>
                <a:latin typeface="Calibri"/>
              </a:rPr>
              <a:t>Multi-party approval, replay-safe transactions, guardian-recoverable institutional keys.</a:t>
            </a:r>
          </a:p>
        </p:txBody>
      </p:sp>
      <p:sp>
        <p:nvSpPr>
          <p:cNvPr id="13" name="Rounded Rectangle 12"/>
          <p:cNvSpPr/>
          <p:nvPr/>
        </p:nvSpPr>
        <p:spPr>
          <a:xfrm>
            <a:off x="6172200" y="1645920"/>
            <a:ext cx="5440680" cy="2194560"/>
          </a:xfrm>
          <a:prstGeom prst="roundRect">
            <a:avLst>
              <a:gd name="adj" fmla="val 8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6172200" y="1645920"/>
            <a:ext cx="82296" cy="2194560"/>
          </a:xfrm>
          <a:prstGeom prst="rect">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Oval 14"/>
          <p:cNvSpPr/>
          <p:nvPr/>
        </p:nvSpPr>
        <p:spPr>
          <a:xfrm>
            <a:off x="10698480" y="1783080"/>
            <a:ext cx="777240" cy="347472"/>
          </a:xfrm>
          <a:prstGeom prst="ellipse">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10698480" y="1783080"/>
            <a:ext cx="777240" cy="347472"/>
          </a:xfrm>
          <a:prstGeom prst="rect">
            <a:avLst/>
          </a:prstGeom>
          <a:noFill/>
        </p:spPr>
        <p:txBody>
          <a:bodyPr wrap="square" anchor="ctr" tIns="36576" bIns="36576" lIns="54864" rIns="54864">
            <a:spAutoFit/>
          </a:bodyPr>
          <a:lstStyle/>
          <a:p>
            <a:pPr algn="ctr"/>
            <a:r>
              <a:rPr sz="1000" b="1" i="0">
                <a:solidFill>
                  <a:srgbClr val="FFFFFF"/>
                </a:solidFill>
                <a:latin typeface="Calibri"/>
              </a:rPr>
              <a:t>Agent auth</a:t>
            </a:r>
          </a:p>
        </p:txBody>
      </p:sp>
      <p:sp>
        <p:nvSpPr>
          <p:cNvPr id="17" name="TextBox 16"/>
          <p:cNvSpPr txBox="1"/>
          <p:nvPr/>
        </p:nvSpPr>
        <p:spPr>
          <a:xfrm>
            <a:off x="6400800" y="1755648"/>
            <a:ext cx="5074920" cy="411480"/>
          </a:xfrm>
          <a:prstGeom prst="rect">
            <a:avLst/>
          </a:prstGeom>
          <a:noFill/>
        </p:spPr>
        <p:txBody>
          <a:bodyPr wrap="square" anchor="t" tIns="36576" bIns="36576" lIns="54864" rIns="54864">
            <a:spAutoFit/>
          </a:bodyPr>
          <a:lstStyle/>
          <a:p>
            <a:pPr algn="l"/>
            <a:r>
              <a:rPr sz="1700" b="1" i="0">
                <a:solidFill>
                  <a:srgbClr val="0B1929"/>
                </a:solidFill>
                <a:latin typeface="Georgia"/>
              </a:rPr>
              <a:t>AI platform builder</a:t>
            </a:r>
          </a:p>
        </p:txBody>
      </p:sp>
      <p:sp>
        <p:nvSpPr>
          <p:cNvPr id="18" name="TextBox 17"/>
          <p:cNvSpPr txBox="1"/>
          <p:nvPr/>
        </p:nvSpPr>
        <p:spPr>
          <a:xfrm>
            <a:off x="6400800" y="2194560"/>
            <a:ext cx="5074920" cy="1554480"/>
          </a:xfrm>
          <a:prstGeom prst="rect">
            <a:avLst/>
          </a:prstGeom>
          <a:noFill/>
        </p:spPr>
        <p:txBody>
          <a:bodyPr wrap="square" anchor="t" tIns="36576" bIns="36576" lIns="54864" rIns="54864">
            <a:spAutoFit/>
          </a:bodyPr>
          <a:lstStyle/>
          <a:p>
            <a:pPr algn="l">
              <a:lnSpc>
                <a:spcPct val="120000"/>
              </a:lnSpc>
            </a:pPr>
            <a:r>
              <a:rPr sz="1250" b="0" i="0">
                <a:solidFill>
                  <a:srgbClr val="64748B"/>
                </a:solidFill>
                <a:latin typeface="Calibri"/>
              </a:rPr>
              <a:t>Signed provenance from training data to model to inference; time-locked agent authorization.</a:t>
            </a:r>
          </a:p>
        </p:txBody>
      </p:sp>
      <p:sp>
        <p:nvSpPr>
          <p:cNvPr id="19" name="Rounded Rectangle 18"/>
          <p:cNvSpPr/>
          <p:nvPr/>
        </p:nvSpPr>
        <p:spPr>
          <a:xfrm>
            <a:off x="548640" y="4069080"/>
            <a:ext cx="5440680" cy="2194560"/>
          </a:xfrm>
          <a:prstGeom prst="roundRect">
            <a:avLst>
              <a:gd name="adj" fmla="val 8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Rectangle 19"/>
          <p:cNvSpPr/>
          <p:nvPr/>
        </p:nvSpPr>
        <p:spPr>
          <a:xfrm>
            <a:off x="548640" y="4069080"/>
            <a:ext cx="82296" cy="2194560"/>
          </a:xfrm>
          <a:prstGeom prst="rect">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Oval 20"/>
          <p:cNvSpPr/>
          <p:nvPr/>
        </p:nvSpPr>
        <p:spPr>
          <a:xfrm>
            <a:off x="5074920" y="4206240"/>
            <a:ext cx="777240" cy="347472"/>
          </a:xfrm>
          <a:prstGeom prst="ellipse">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5074920" y="4206240"/>
            <a:ext cx="777240" cy="347472"/>
          </a:xfrm>
          <a:prstGeom prst="rect">
            <a:avLst/>
          </a:prstGeom>
          <a:noFill/>
        </p:spPr>
        <p:txBody>
          <a:bodyPr wrap="square" anchor="ctr" tIns="36576" bIns="36576" lIns="54864" rIns="54864">
            <a:spAutoFit/>
          </a:bodyPr>
          <a:lstStyle/>
          <a:p>
            <a:pPr algn="ctr"/>
            <a:r>
              <a:rPr sz="1000" b="1" i="0">
                <a:solidFill>
                  <a:srgbClr val="FFFFFF"/>
                </a:solidFill>
                <a:latin typeface="Calibri"/>
              </a:rPr>
              <a:t>Verifiability</a:t>
            </a:r>
          </a:p>
        </p:txBody>
      </p:sp>
      <p:sp>
        <p:nvSpPr>
          <p:cNvPr id="23" name="TextBox 22"/>
          <p:cNvSpPr txBox="1"/>
          <p:nvPr/>
        </p:nvSpPr>
        <p:spPr>
          <a:xfrm>
            <a:off x="777240" y="4178808"/>
            <a:ext cx="5074920" cy="411480"/>
          </a:xfrm>
          <a:prstGeom prst="rect">
            <a:avLst/>
          </a:prstGeom>
          <a:noFill/>
        </p:spPr>
        <p:txBody>
          <a:bodyPr wrap="square" anchor="t" tIns="36576" bIns="36576" lIns="54864" rIns="54864">
            <a:spAutoFit/>
          </a:bodyPr>
          <a:lstStyle/>
          <a:p>
            <a:pPr algn="l"/>
            <a:r>
              <a:rPr sz="1700" b="1" i="0">
                <a:solidFill>
                  <a:srgbClr val="0B1929"/>
                </a:solidFill>
                <a:latin typeface="Georgia"/>
              </a:rPr>
              <a:t>Civic tech / gov</a:t>
            </a:r>
          </a:p>
        </p:txBody>
      </p:sp>
      <p:sp>
        <p:nvSpPr>
          <p:cNvPr id="24" name="TextBox 23"/>
          <p:cNvSpPr txBox="1"/>
          <p:nvPr/>
        </p:nvSpPr>
        <p:spPr>
          <a:xfrm>
            <a:off x="777240" y="4617720"/>
            <a:ext cx="5074920" cy="1554480"/>
          </a:xfrm>
          <a:prstGeom prst="rect">
            <a:avLst/>
          </a:prstGeom>
          <a:noFill/>
        </p:spPr>
        <p:txBody>
          <a:bodyPr wrap="square" anchor="t" tIns="36576" bIns="36576" lIns="54864" rIns="54864">
            <a:spAutoFit/>
          </a:bodyPr>
          <a:lstStyle/>
          <a:p>
            <a:pPr algn="l">
              <a:lnSpc>
                <a:spcPct val="120000"/>
              </a:lnSpc>
            </a:pPr>
            <a:r>
              <a:rPr sz="1250" b="0" i="0">
                <a:solidFill>
                  <a:srgbClr val="64748B"/>
                </a:solidFill>
                <a:latin typeface="Calibri"/>
              </a:rPr>
              <a:t>Elections, credentials, consent. Public verifiability without trusting a vendor.</a:t>
            </a:r>
          </a:p>
        </p:txBody>
      </p:sp>
      <p:sp>
        <p:nvSpPr>
          <p:cNvPr id="25" name="Rounded Rectangle 24"/>
          <p:cNvSpPr/>
          <p:nvPr/>
        </p:nvSpPr>
        <p:spPr>
          <a:xfrm>
            <a:off x="6172200" y="4069080"/>
            <a:ext cx="5440680" cy="2194560"/>
          </a:xfrm>
          <a:prstGeom prst="roundRect">
            <a:avLst>
              <a:gd name="adj" fmla="val 8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Rectangle 25"/>
          <p:cNvSpPr/>
          <p:nvPr/>
        </p:nvSpPr>
        <p:spPr>
          <a:xfrm>
            <a:off x="6172200" y="4069080"/>
            <a:ext cx="82296" cy="2194560"/>
          </a:xfrm>
          <a:prstGeom prst="rect">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Oval 26"/>
          <p:cNvSpPr/>
          <p:nvPr/>
        </p:nvSpPr>
        <p:spPr>
          <a:xfrm>
            <a:off x="10698480" y="4206240"/>
            <a:ext cx="777240" cy="347472"/>
          </a:xfrm>
          <a:prstGeom prst="ellipse">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10698480" y="4206240"/>
            <a:ext cx="777240" cy="347472"/>
          </a:xfrm>
          <a:prstGeom prst="rect">
            <a:avLst/>
          </a:prstGeom>
          <a:noFill/>
        </p:spPr>
        <p:txBody>
          <a:bodyPr wrap="square" anchor="ctr" tIns="36576" bIns="36576" lIns="54864" rIns="54864">
            <a:spAutoFit/>
          </a:bodyPr>
          <a:lstStyle/>
          <a:p>
            <a:pPr algn="ctr"/>
            <a:r>
              <a:rPr sz="1000" b="1" i="0">
                <a:solidFill>
                  <a:srgbClr val="FFFFFF"/>
                </a:solidFill>
                <a:latin typeface="Calibri"/>
              </a:rPr>
              <a:t>Audit trail</a:t>
            </a:r>
          </a:p>
        </p:txBody>
      </p:sp>
      <p:sp>
        <p:nvSpPr>
          <p:cNvPr id="29" name="TextBox 28"/>
          <p:cNvSpPr txBox="1"/>
          <p:nvPr/>
        </p:nvSpPr>
        <p:spPr>
          <a:xfrm>
            <a:off x="6400800" y="4178808"/>
            <a:ext cx="5074920" cy="411480"/>
          </a:xfrm>
          <a:prstGeom prst="rect">
            <a:avLst/>
          </a:prstGeom>
          <a:noFill/>
        </p:spPr>
        <p:txBody>
          <a:bodyPr wrap="square" anchor="t" tIns="36576" bIns="36576" lIns="54864" rIns="54864">
            <a:spAutoFit/>
          </a:bodyPr>
          <a:lstStyle/>
          <a:p>
            <a:pPr algn="l"/>
            <a:r>
              <a:rPr sz="1700" b="1" i="0">
                <a:solidFill>
                  <a:srgbClr val="0B1929"/>
                </a:solidFill>
                <a:latin typeface="Georgia"/>
              </a:rPr>
              <a:t>Security-conscious startup</a:t>
            </a:r>
          </a:p>
        </p:txBody>
      </p:sp>
      <p:sp>
        <p:nvSpPr>
          <p:cNvPr id="30" name="TextBox 29"/>
          <p:cNvSpPr txBox="1"/>
          <p:nvPr/>
        </p:nvSpPr>
        <p:spPr>
          <a:xfrm>
            <a:off x="6400800" y="4617720"/>
            <a:ext cx="5074920" cy="1554480"/>
          </a:xfrm>
          <a:prstGeom prst="rect">
            <a:avLst/>
          </a:prstGeom>
          <a:noFill/>
        </p:spPr>
        <p:txBody>
          <a:bodyPr wrap="square" anchor="t" tIns="36576" bIns="36576" lIns="54864" rIns="54864">
            <a:spAutoFit/>
          </a:bodyPr>
          <a:lstStyle/>
          <a:p>
            <a:pPr algn="l">
              <a:lnSpc>
                <a:spcPct val="120000"/>
              </a:lnSpc>
            </a:pPr>
            <a:r>
              <a:rPr sz="1250" b="0" i="0">
                <a:solidFill>
                  <a:srgbClr val="64748B"/>
                </a:solidFill>
                <a:latin typeface="Calibri"/>
              </a:rPr>
              <a:t>Your product has 'who signed this' as a load-bearing question. Don't reinvent the wheel.</a:t>
            </a:r>
          </a:p>
        </p:txBody>
      </p:sp>
    </p:spTree>
  </p:cSld>
  <p:clrMapOvr>
    <a:masterClrMapping/>
  </p:clrMapOvr>
</p:sld>
</file>

<file path=ppt/slides/slide40.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PRIMITIVE 10 (QDP-0006)</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Guardian resignation</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40 / 77</a:t>
            </a:r>
          </a:p>
        </p:txBody>
      </p:sp>
      <p:sp>
        <p:nvSpPr>
          <p:cNvPr id="7" name="Rounded Rectangle 6"/>
          <p:cNvSpPr/>
          <p:nvPr/>
        </p:nvSpPr>
        <p:spPr>
          <a:xfrm>
            <a:off x="548640" y="1691640"/>
            <a:ext cx="11064240" cy="210312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77240" y="1828800"/>
            <a:ext cx="10607040" cy="365760"/>
          </a:xfrm>
          <a:prstGeom prst="rect">
            <a:avLst/>
          </a:prstGeom>
          <a:noFill/>
        </p:spPr>
        <p:txBody>
          <a:bodyPr wrap="square" anchor="t" tIns="36576" bIns="36576" lIns="54864" rIns="54864">
            <a:spAutoFit/>
          </a:bodyPr>
          <a:lstStyle/>
          <a:p>
            <a:pPr algn="l"/>
            <a:r>
              <a:rPr sz="1100" b="1" i="0">
                <a:solidFill>
                  <a:srgbClr val="64748B"/>
                </a:solidFill>
                <a:latin typeface="Calibri"/>
              </a:rPr>
              <a:t>A GUARDIAN WITHDRAWS WITHOUT THE SUBJECT'S COOPERATION</a:t>
            </a:r>
          </a:p>
        </p:txBody>
      </p:sp>
      <p:sp>
        <p:nvSpPr>
          <p:cNvPr id="9" name="Oval 8"/>
          <p:cNvSpPr/>
          <p:nvPr/>
        </p:nvSpPr>
        <p:spPr>
          <a:xfrm>
            <a:off x="777240" y="2423160"/>
            <a:ext cx="502920" cy="50292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77240" y="2423160"/>
            <a:ext cx="502920" cy="502920"/>
          </a:xfrm>
          <a:prstGeom prst="rect">
            <a:avLst/>
          </a:prstGeom>
          <a:noFill/>
        </p:spPr>
        <p:txBody>
          <a:bodyPr wrap="square" anchor="ctr" tIns="36576" bIns="36576" lIns="54864" rIns="54864">
            <a:spAutoFit/>
          </a:bodyPr>
          <a:lstStyle/>
          <a:p>
            <a:pPr algn="ctr"/>
            <a:r>
              <a:rPr sz="1800" b="1" i="0">
                <a:solidFill>
                  <a:srgbClr val="FFFFFF"/>
                </a:solidFill>
                <a:latin typeface="Georgia"/>
              </a:rPr>
              <a:t>1</a:t>
            </a:r>
          </a:p>
        </p:txBody>
      </p:sp>
      <p:sp>
        <p:nvSpPr>
          <p:cNvPr id="11" name="TextBox 10"/>
          <p:cNvSpPr txBox="1"/>
          <p:nvPr/>
        </p:nvSpPr>
        <p:spPr>
          <a:xfrm>
            <a:off x="1371600" y="2423160"/>
            <a:ext cx="2194560" cy="457200"/>
          </a:xfrm>
          <a:prstGeom prst="rect">
            <a:avLst/>
          </a:prstGeom>
          <a:noFill/>
        </p:spPr>
        <p:txBody>
          <a:bodyPr wrap="square" anchor="ctr" tIns="36576" bIns="36576" lIns="54864" rIns="54864">
            <a:spAutoFit/>
          </a:bodyPr>
          <a:lstStyle/>
          <a:p>
            <a:pPr algn="l"/>
            <a:r>
              <a:rPr sz="1200" b="1" i="0">
                <a:solidFill>
                  <a:srgbClr val="0B1929"/>
                </a:solidFill>
                <a:latin typeface="Georgia"/>
              </a:rPr>
              <a:t>Guardian signs resignation</a:t>
            </a:r>
          </a:p>
        </p:txBody>
      </p:sp>
      <p:sp>
        <p:nvSpPr>
          <p:cNvPr id="12" name="TextBox 11"/>
          <p:cNvSpPr txBox="1"/>
          <p:nvPr/>
        </p:nvSpPr>
        <p:spPr>
          <a:xfrm>
            <a:off x="777240" y="3017520"/>
            <a:ext cx="2651760" cy="548640"/>
          </a:xfrm>
          <a:prstGeom prst="rect">
            <a:avLst/>
          </a:prstGeom>
          <a:noFill/>
        </p:spPr>
        <p:txBody>
          <a:bodyPr wrap="square" anchor="t" tIns="36576" bIns="36576" lIns="54864" rIns="54864">
            <a:spAutoFit/>
          </a:bodyPr>
          <a:lstStyle/>
          <a:p>
            <a:pPr algn="l">
              <a:lnSpc>
                <a:spcPct val="120000"/>
              </a:lnSpc>
            </a:pPr>
            <a:r>
              <a:rPr sz="1000" b="0" i="1">
                <a:solidFill>
                  <a:srgbClr val="64748B"/>
                </a:solidFill>
                <a:latin typeface="Calibri"/>
              </a:rPr>
              <a:t>w/ GuardianSetHash + nonce</a:t>
            </a:r>
          </a:p>
        </p:txBody>
      </p:sp>
      <p:cxnSp>
        <p:nvCxnSpPr>
          <p:cNvPr id="13" name="Connector 12"/>
          <p:cNvCxnSpPr/>
          <p:nvPr/>
        </p:nvCxnSpPr>
        <p:spPr>
          <a:xfrm>
            <a:off x="3337560" y="2679192"/>
            <a:ext cx="182880" cy="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14" name="Oval 13"/>
          <p:cNvSpPr/>
          <p:nvPr/>
        </p:nvSpPr>
        <p:spPr>
          <a:xfrm>
            <a:off x="3520440" y="2423160"/>
            <a:ext cx="502920" cy="502920"/>
          </a:xfrm>
          <a:prstGeom prst="ellipse">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3520440" y="2423160"/>
            <a:ext cx="502920" cy="502920"/>
          </a:xfrm>
          <a:prstGeom prst="rect">
            <a:avLst/>
          </a:prstGeom>
          <a:noFill/>
        </p:spPr>
        <p:txBody>
          <a:bodyPr wrap="square" anchor="ctr" tIns="36576" bIns="36576" lIns="54864" rIns="54864">
            <a:spAutoFit/>
          </a:bodyPr>
          <a:lstStyle/>
          <a:p>
            <a:pPr algn="ctr"/>
            <a:r>
              <a:rPr sz="1800" b="1" i="0">
                <a:solidFill>
                  <a:srgbClr val="FFFFFF"/>
                </a:solidFill>
                <a:latin typeface="Georgia"/>
              </a:rPr>
              <a:t>2</a:t>
            </a:r>
          </a:p>
        </p:txBody>
      </p:sp>
      <p:sp>
        <p:nvSpPr>
          <p:cNvPr id="16" name="TextBox 15"/>
          <p:cNvSpPr txBox="1"/>
          <p:nvPr/>
        </p:nvSpPr>
        <p:spPr>
          <a:xfrm>
            <a:off x="4114800" y="2423160"/>
            <a:ext cx="2194560" cy="457200"/>
          </a:xfrm>
          <a:prstGeom prst="rect">
            <a:avLst/>
          </a:prstGeom>
          <a:noFill/>
        </p:spPr>
        <p:txBody>
          <a:bodyPr wrap="square" anchor="ctr" tIns="36576" bIns="36576" lIns="54864" rIns="54864">
            <a:spAutoFit/>
          </a:bodyPr>
          <a:lstStyle/>
          <a:p>
            <a:pPr algn="l"/>
            <a:r>
              <a:rPr sz="1200" b="1" i="0">
                <a:solidFill>
                  <a:srgbClr val="0B1929"/>
                </a:solidFill>
                <a:latin typeface="Georgia"/>
              </a:rPr>
              <a:t>EffectiveAt date reached</a:t>
            </a:r>
          </a:p>
        </p:txBody>
      </p:sp>
      <p:sp>
        <p:nvSpPr>
          <p:cNvPr id="17" name="TextBox 16"/>
          <p:cNvSpPr txBox="1"/>
          <p:nvPr/>
        </p:nvSpPr>
        <p:spPr>
          <a:xfrm>
            <a:off x="3520440" y="3017520"/>
            <a:ext cx="2651760" cy="548640"/>
          </a:xfrm>
          <a:prstGeom prst="rect">
            <a:avLst/>
          </a:prstGeom>
          <a:noFill/>
        </p:spPr>
        <p:txBody>
          <a:bodyPr wrap="square" anchor="t" tIns="36576" bIns="36576" lIns="54864" rIns="54864">
            <a:spAutoFit/>
          </a:bodyPr>
          <a:lstStyle/>
          <a:p>
            <a:pPr algn="l">
              <a:lnSpc>
                <a:spcPct val="120000"/>
              </a:lnSpc>
            </a:pPr>
            <a:r>
              <a:rPr sz="1000" b="0" i="1">
                <a:solidFill>
                  <a:srgbClr val="64748B"/>
                </a:solidFill>
                <a:latin typeface="Calibri"/>
              </a:rPr>
              <a:t>typically 7 days out</a:t>
            </a:r>
          </a:p>
        </p:txBody>
      </p:sp>
      <p:cxnSp>
        <p:nvCxnSpPr>
          <p:cNvPr id="18" name="Connector 17"/>
          <p:cNvCxnSpPr/>
          <p:nvPr/>
        </p:nvCxnSpPr>
        <p:spPr>
          <a:xfrm>
            <a:off x="6080760" y="2679192"/>
            <a:ext cx="182880" cy="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19" name="Oval 18"/>
          <p:cNvSpPr/>
          <p:nvPr/>
        </p:nvSpPr>
        <p:spPr>
          <a:xfrm>
            <a:off x="6263640" y="2423160"/>
            <a:ext cx="502920" cy="502920"/>
          </a:xfrm>
          <a:prstGeom prst="ellipse">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6263640" y="2423160"/>
            <a:ext cx="502920" cy="502920"/>
          </a:xfrm>
          <a:prstGeom prst="rect">
            <a:avLst/>
          </a:prstGeom>
          <a:noFill/>
        </p:spPr>
        <p:txBody>
          <a:bodyPr wrap="square" anchor="ctr" tIns="36576" bIns="36576" lIns="54864" rIns="54864">
            <a:spAutoFit/>
          </a:bodyPr>
          <a:lstStyle/>
          <a:p>
            <a:pPr algn="ctr"/>
            <a:r>
              <a:rPr sz="1800" b="1" i="0">
                <a:solidFill>
                  <a:srgbClr val="FFFFFF"/>
                </a:solidFill>
                <a:latin typeface="Georgia"/>
              </a:rPr>
              <a:t>3</a:t>
            </a:r>
          </a:p>
        </p:txBody>
      </p:sp>
      <p:sp>
        <p:nvSpPr>
          <p:cNvPr id="21" name="TextBox 20"/>
          <p:cNvSpPr txBox="1"/>
          <p:nvPr/>
        </p:nvSpPr>
        <p:spPr>
          <a:xfrm>
            <a:off x="6858000" y="2423160"/>
            <a:ext cx="2194560" cy="457200"/>
          </a:xfrm>
          <a:prstGeom prst="rect">
            <a:avLst/>
          </a:prstGeom>
          <a:noFill/>
        </p:spPr>
        <p:txBody>
          <a:bodyPr wrap="square" anchor="ctr" tIns="36576" bIns="36576" lIns="54864" rIns="54864">
            <a:spAutoFit/>
          </a:bodyPr>
          <a:lstStyle/>
          <a:p>
            <a:pPr algn="l"/>
            <a:r>
              <a:rPr sz="1200" b="1" i="0">
                <a:solidFill>
                  <a:srgbClr val="0B1929"/>
                </a:solidFill>
                <a:latin typeface="Georgia"/>
              </a:rPr>
              <a:t>Guardian weight drops to 0</a:t>
            </a:r>
          </a:p>
        </p:txBody>
      </p:sp>
      <p:sp>
        <p:nvSpPr>
          <p:cNvPr id="22" name="TextBox 21"/>
          <p:cNvSpPr txBox="1"/>
          <p:nvPr/>
        </p:nvSpPr>
        <p:spPr>
          <a:xfrm>
            <a:off x="6263640" y="3017520"/>
            <a:ext cx="2651760" cy="548640"/>
          </a:xfrm>
          <a:prstGeom prst="rect">
            <a:avLst/>
          </a:prstGeom>
          <a:noFill/>
        </p:spPr>
        <p:txBody>
          <a:bodyPr wrap="square" anchor="t" tIns="36576" bIns="36576" lIns="54864" rIns="54864">
            <a:spAutoFit/>
          </a:bodyPr>
          <a:lstStyle/>
          <a:p>
            <a:pPr algn="l">
              <a:lnSpc>
                <a:spcPct val="120000"/>
              </a:lnSpc>
            </a:pPr>
            <a:r>
              <a:rPr sz="1000" b="0" i="1">
                <a:solidFill>
                  <a:srgbClr val="64748B"/>
                </a:solidFill>
                <a:latin typeface="Calibri"/>
              </a:rPr>
              <a:t>for future recoveries only</a:t>
            </a:r>
          </a:p>
        </p:txBody>
      </p:sp>
      <p:cxnSp>
        <p:nvCxnSpPr>
          <p:cNvPr id="23" name="Connector 22"/>
          <p:cNvCxnSpPr/>
          <p:nvPr/>
        </p:nvCxnSpPr>
        <p:spPr>
          <a:xfrm>
            <a:off x="8823960" y="2679192"/>
            <a:ext cx="182880" cy="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24" name="Oval 23"/>
          <p:cNvSpPr/>
          <p:nvPr/>
        </p:nvSpPr>
        <p:spPr>
          <a:xfrm>
            <a:off x="9006840" y="2423160"/>
            <a:ext cx="502920" cy="502920"/>
          </a:xfrm>
          <a:prstGeom prst="ellipse">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9006840" y="2423160"/>
            <a:ext cx="502920" cy="502920"/>
          </a:xfrm>
          <a:prstGeom prst="rect">
            <a:avLst/>
          </a:prstGeom>
          <a:noFill/>
        </p:spPr>
        <p:txBody>
          <a:bodyPr wrap="square" anchor="ctr" tIns="36576" bIns="36576" lIns="54864" rIns="54864">
            <a:spAutoFit/>
          </a:bodyPr>
          <a:lstStyle/>
          <a:p>
            <a:pPr algn="ctr"/>
            <a:r>
              <a:rPr sz="1800" b="1" i="0">
                <a:solidFill>
                  <a:srgbClr val="FFFFFF"/>
                </a:solidFill>
                <a:latin typeface="Georgia"/>
              </a:rPr>
              <a:t>4</a:t>
            </a:r>
          </a:p>
        </p:txBody>
      </p:sp>
      <p:sp>
        <p:nvSpPr>
          <p:cNvPr id="26" name="TextBox 25"/>
          <p:cNvSpPr txBox="1"/>
          <p:nvPr/>
        </p:nvSpPr>
        <p:spPr>
          <a:xfrm>
            <a:off x="9601200" y="2423160"/>
            <a:ext cx="2194560" cy="457200"/>
          </a:xfrm>
          <a:prstGeom prst="rect">
            <a:avLst/>
          </a:prstGeom>
          <a:noFill/>
        </p:spPr>
        <p:txBody>
          <a:bodyPr wrap="square" anchor="ctr" tIns="36576" bIns="36576" lIns="54864" rIns="54864">
            <a:spAutoFit/>
          </a:bodyPr>
          <a:lstStyle/>
          <a:p>
            <a:pPr algn="l"/>
            <a:r>
              <a:rPr sz="1200" b="1" i="0">
                <a:solidFill>
                  <a:srgbClr val="0B1929"/>
                </a:solidFill>
                <a:latin typeface="Georgia"/>
              </a:rPr>
              <a:t>Subject can reshape quorum</a:t>
            </a:r>
          </a:p>
        </p:txBody>
      </p:sp>
      <p:sp>
        <p:nvSpPr>
          <p:cNvPr id="27" name="TextBox 26"/>
          <p:cNvSpPr txBox="1"/>
          <p:nvPr/>
        </p:nvSpPr>
        <p:spPr>
          <a:xfrm>
            <a:off x="9006840" y="3017520"/>
            <a:ext cx="2651760" cy="548640"/>
          </a:xfrm>
          <a:prstGeom prst="rect">
            <a:avLst/>
          </a:prstGeom>
          <a:noFill/>
        </p:spPr>
        <p:txBody>
          <a:bodyPr wrap="square" anchor="t" tIns="36576" bIns="36576" lIns="54864" rIns="54864">
            <a:spAutoFit/>
          </a:bodyPr>
          <a:lstStyle/>
          <a:p>
            <a:pPr algn="l">
              <a:lnSpc>
                <a:spcPct val="120000"/>
              </a:lnSpc>
            </a:pPr>
            <a:r>
              <a:rPr sz="1000" b="0" i="1">
                <a:solidFill>
                  <a:srgbClr val="64748B"/>
                </a:solidFill>
                <a:latin typeface="Calibri"/>
              </a:rPr>
              <a:t>via GuardianSetUpdate</a:t>
            </a:r>
          </a:p>
        </p:txBody>
      </p:sp>
      <p:sp>
        <p:nvSpPr>
          <p:cNvPr id="28" name="Rounded Rectangle 27"/>
          <p:cNvSpPr/>
          <p:nvPr/>
        </p:nvSpPr>
        <p:spPr>
          <a:xfrm>
            <a:off x="548640" y="4023360"/>
            <a:ext cx="11064240" cy="2286000"/>
          </a:xfrm>
          <a:prstGeom prst="roundRect">
            <a:avLst>
              <a:gd name="adj" fmla="val 5000"/>
            </a:avLst>
          </a:prstGeom>
          <a:solidFill>
            <a:srgbClr val="0B192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777240" y="4160520"/>
            <a:ext cx="10607040" cy="411480"/>
          </a:xfrm>
          <a:prstGeom prst="rect">
            <a:avLst/>
          </a:prstGeom>
          <a:noFill/>
        </p:spPr>
        <p:txBody>
          <a:bodyPr wrap="square" anchor="t" tIns="36576" bIns="36576" lIns="54864" rIns="54864">
            <a:spAutoFit/>
          </a:bodyPr>
          <a:lstStyle/>
          <a:p>
            <a:pPr algn="l"/>
            <a:r>
              <a:rPr sz="1100" b="1" i="0">
                <a:solidFill>
                  <a:srgbClr val="14B8A6"/>
                </a:solidFill>
                <a:latin typeface="Calibri"/>
              </a:rPr>
              <a:t>KEY INVARIANT — PROSPECTIVE ONLY</a:t>
            </a:r>
          </a:p>
        </p:txBody>
      </p:sp>
      <p:sp>
        <p:nvSpPr>
          <p:cNvPr id="30" name="TextBox 29"/>
          <p:cNvSpPr txBox="1"/>
          <p:nvPr/>
        </p:nvSpPr>
        <p:spPr>
          <a:xfrm>
            <a:off x="777240" y="4572000"/>
            <a:ext cx="10607040" cy="1097280"/>
          </a:xfrm>
          <a:prstGeom prst="rect">
            <a:avLst/>
          </a:prstGeom>
          <a:noFill/>
        </p:spPr>
        <p:txBody>
          <a:bodyPr wrap="square" anchor="t" tIns="36576" bIns="36576" lIns="54864" rIns="54864">
            <a:spAutoFit/>
          </a:bodyPr>
          <a:lstStyle/>
          <a:p>
            <a:pPr algn="l">
              <a:lnSpc>
                <a:spcPct val="135000"/>
              </a:lnSpc>
            </a:pPr>
            <a:r>
              <a:rPr sz="1300" b="0" i="0">
                <a:solidFill>
                  <a:srgbClr val="E2E8F0"/>
                </a:solidFill>
                <a:latin typeface="Calibri"/>
              </a:rPr>
              <a:t>A resignation does NOT retroactively invalidate in-flight recoveries.
If Alice's guardians Init'd a recovery yesterday and Bob resigns today, the recovery's authorization — computed against the set AS IT WAS at Init time — still counts. Commit proceeds. Bob's resignation affects FUTURE recoveries only.</a:t>
            </a:r>
          </a:p>
        </p:txBody>
      </p:sp>
      <p:sp>
        <p:nvSpPr>
          <p:cNvPr id="31" name="TextBox 30"/>
          <p:cNvSpPr txBox="1"/>
          <p:nvPr/>
        </p:nvSpPr>
        <p:spPr>
          <a:xfrm>
            <a:off x="777240" y="5760720"/>
            <a:ext cx="10607040" cy="457200"/>
          </a:xfrm>
          <a:prstGeom prst="rect">
            <a:avLst/>
          </a:prstGeom>
          <a:noFill/>
        </p:spPr>
        <p:txBody>
          <a:bodyPr wrap="square" anchor="t" tIns="36576" bIns="36576" lIns="54864" rIns="54864">
            <a:spAutoFit/>
          </a:bodyPr>
          <a:lstStyle/>
          <a:p>
            <a:pPr algn="l">
              <a:lnSpc>
                <a:spcPct val="130000"/>
              </a:lnSpc>
            </a:pPr>
            <a:r>
              <a:rPr sz="1100" b="0" i="1">
                <a:solidFill>
                  <a:srgbClr val="F59E0B"/>
                </a:solidFill>
                <a:latin typeface="Calibri"/>
              </a:rPr>
              <a:t>Why: retroactive invalidation would turn resignation into a veto against specific pending recoveries — out-of-band coordination attack surface.</a:t>
            </a:r>
          </a:p>
        </p:txBody>
      </p:sp>
    </p:spTree>
  </p:cSld>
  <p:clrMapOvr>
    <a:masterClrMapping/>
  </p:clrMapOvr>
</p:sld>
</file>

<file path=ppt/slides/slide41.xml><?xml version="1.0" encoding="utf-8"?>
<p:sld xmlns:a="http://schemas.openxmlformats.org/drawingml/2006/main" xmlns:p="http://schemas.openxmlformats.org/presentationml/2006/main" xmlns:r="http://schemas.openxmlformats.org/officeDocument/2006/relationships">
  <p:cSld>
    <p:bg>
      <p:bgPr>
        <a:solidFill>
          <a:srgbClr val="0B1929"/>
        </a:solidFill>
        <a:effectLst/>
      </p:bgPr>
    </p:bg>
    <p:spTree>
      <p:nvGrpSpPr>
        <p:cNvPr id="1" name=""/>
        <p:cNvGrpSpPr/>
        <p:nvPr/>
      </p:nvGrpSpPr>
      <p:grpSpPr/>
      <p:sp>
        <p:nvSpPr>
          <p:cNvPr id="2" name="TextBox 1"/>
          <p:cNvSpPr txBox="1"/>
          <p:nvPr/>
        </p:nvSpPr>
        <p:spPr>
          <a:xfrm>
            <a:off x="548640" y="1645920"/>
            <a:ext cx="4114800" cy="3657600"/>
          </a:xfrm>
          <a:prstGeom prst="rect">
            <a:avLst/>
          </a:prstGeom>
          <a:noFill/>
        </p:spPr>
        <p:txBody>
          <a:bodyPr wrap="square" anchor="t" tIns="36576" bIns="36576" lIns="54864" rIns="54864">
            <a:spAutoFit/>
          </a:bodyPr>
          <a:lstStyle/>
          <a:p>
            <a:pPr algn="l"/>
            <a:r>
              <a:rPr sz="22000" b="1" i="0">
                <a:solidFill>
                  <a:srgbClr val="14B8A6"/>
                </a:solidFill>
                <a:latin typeface="Georgia"/>
              </a:rPr>
              <a:t>05</a:t>
            </a:r>
          </a:p>
        </p:txBody>
      </p:sp>
      <p:sp>
        <p:nvSpPr>
          <p:cNvPr id="3" name="Hexagon 2"/>
          <p:cNvSpPr/>
          <p:nvPr/>
        </p:nvSpPr>
        <p:spPr>
          <a:xfrm>
            <a:off x="4206240" y="2377440"/>
            <a:ext cx="548640" cy="475488"/>
          </a:xfrm>
          <a:prstGeom prst="hexagon">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Hexagon 3"/>
          <p:cNvSpPr/>
          <p:nvPr/>
        </p:nvSpPr>
        <p:spPr>
          <a:xfrm>
            <a:off x="4663440" y="2926080"/>
            <a:ext cx="411480" cy="365760"/>
          </a:xfrm>
          <a:prstGeom prst="hexagon">
            <a:avLst/>
          </a:prstGeom>
          <a:noFill/>
          <a:ln w="15875">
            <a:solidFill>
              <a:srgbClr val="F59E0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212080" y="2606040"/>
            <a:ext cx="6675120" cy="457200"/>
          </a:xfrm>
          <a:prstGeom prst="rect">
            <a:avLst/>
          </a:prstGeom>
          <a:noFill/>
        </p:spPr>
        <p:txBody>
          <a:bodyPr wrap="square" anchor="t" tIns="36576" bIns="36576" lIns="54864" rIns="54864">
            <a:spAutoFit/>
          </a:bodyPr>
          <a:lstStyle/>
          <a:p>
            <a:pPr algn="l"/>
            <a:r>
              <a:rPr sz="1600" b="1" i="0">
                <a:solidFill>
                  <a:srgbClr val="14B8A6"/>
                </a:solidFill>
                <a:latin typeface="Calibri"/>
              </a:rPr>
              <a:t>PART FIVE</a:t>
            </a:r>
          </a:p>
        </p:txBody>
      </p:sp>
      <p:sp>
        <p:nvSpPr>
          <p:cNvPr id="6" name="TextBox 5"/>
          <p:cNvSpPr txBox="1"/>
          <p:nvPr/>
        </p:nvSpPr>
        <p:spPr>
          <a:xfrm>
            <a:off x="5212080" y="2926080"/>
            <a:ext cx="6675120" cy="2743200"/>
          </a:xfrm>
          <a:prstGeom prst="rect">
            <a:avLst/>
          </a:prstGeom>
          <a:noFill/>
        </p:spPr>
        <p:txBody>
          <a:bodyPr wrap="square" anchor="t" tIns="36576" bIns="36576" lIns="54864" rIns="54864">
            <a:spAutoFit/>
          </a:bodyPr>
          <a:lstStyle/>
          <a:p>
            <a:pPr algn="l"/>
            <a:r>
              <a:rPr sz="4400" b="1" i="0">
                <a:solidFill>
                  <a:srgbClr val="FFFFFF"/>
                </a:solidFill>
                <a:latin typeface="Georgia"/>
              </a:rPr>
              <a:t>Protocol evolution</a:t>
            </a:r>
          </a:p>
        </p:txBody>
      </p:sp>
      <p:sp>
        <p:nvSpPr>
          <p:cNvPr id="7" name="Rectangle 6"/>
          <p:cNvSpPr/>
          <p:nvPr/>
        </p:nvSpPr>
        <p:spPr>
          <a:xfrm>
            <a:off x="5212080" y="4937760"/>
            <a:ext cx="2743200" cy="32004"/>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42.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HOW WE SHIP CHANGES</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The QDP process — designs before code</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42 / 77</a:t>
            </a:r>
          </a:p>
        </p:txBody>
      </p:sp>
      <p:sp>
        <p:nvSpPr>
          <p:cNvPr id="7" name="Rounded Rectangle 6"/>
          <p:cNvSpPr/>
          <p:nvPr/>
        </p:nvSpPr>
        <p:spPr>
          <a:xfrm>
            <a:off x="548640" y="1691640"/>
            <a:ext cx="11064240" cy="274320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77240" y="1828800"/>
            <a:ext cx="10607040" cy="365760"/>
          </a:xfrm>
          <a:prstGeom prst="rect">
            <a:avLst/>
          </a:prstGeom>
          <a:noFill/>
        </p:spPr>
        <p:txBody>
          <a:bodyPr wrap="square" anchor="t" tIns="36576" bIns="36576" lIns="54864" rIns="54864">
            <a:spAutoFit/>
          </a:bodyPr>
          <a:lstStyle/>
          <a:p>
            <a:pPr algn="l"/>
            <a:r>
              <a:rPr sz="1100" b="1" i="0">
                <a:solidFill>
                  <a:srgbClr val="64748B"/>
                </a:solidFill>
                <a:latin typeface="Calibri"/>
              </a:rPr>
              <a:t>QUIDNUG DESIGN PROPOSAL (QDP) LIFECYCLE</a:t>
            </a:r>
          </a:p>
        </p:txBody>
      </p:sp>
      <p:sp>
        <p:nvSpPr>
          <p:cNvPr id="9" name="Rounded Rectangle 8"/>
          <p:cNvSpPr/>
          <p:nvPr/>
        </p:nvSpPr>
        <p:spPr>
          <a:xfrm>
            <a:off x="777240" y="2331720"/>
            <a:ext cx="1737360" cy="1554480"/>
          </a:xfrm>
          <a:prstGeom prst="roundRect">
            <a:avLst>
              <a:gd name="adj" fmla="val 8000"/>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Oval 9"/>
          <p:cNvSpPr/>
          <p:nvPr/>
        </p:nvSpPr>
        <p:spPr>
          <a:xfrm>
            <a:off x="1463040" y="2468880"/>
            <a:ext cx="365760" cy="365760"/>
          </a:xfrm>
          <a:prstGeom prst="ellipse">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1463040" y="2468880"/>
            <a:ext cx="365760" cy="365760"/>
          </a:xfrm>
          <a:prstGeom prst="rect">
            <a:avLst/>
          </a:prstGeom>
          <a:noFill/>
        </p:spPr>
        <p:txBody>
          <a:bodyPr wrap="square" anchor="ctr" tIns="36576" bIns="36576" lIns="54864" rIns="54864">
            <a:spAutoFit/>
          </a:bodyPr>
          <a:lstStyle/>
          <a:p>
            <a:pPr algn="ctr"/>
            <a:r>
              <a:rPr sz="1400" b="1" i="0">
                <a:solidFill>
                  <a:srgbClr val="0B1929"/>
                </a:solidFill>
                <a:latin typeface="Georgia"/>
              </a:rPr>
              <a:t>1</a:t>
            </a:r>
          </a:p>
        </p:txBody>
      </p:sp>
      <p:sp>
        <p:nvSpPr>
          <p:cNvPr id="12" name="TextBox 11"/>
          <p:cNvSpPr txBox="1"/>
          <p:nvPr/>
        </p:nvSpPr>
        <p:spPr>
          <a:xfrm>
            <a:off x="777240" y="2880360"/>
            <a:ext cx="1737360" cy="411480"/>
          </a:xfrm>
          <a:prstGeom prst="rect">
            <a:avLst/>
          </a:prstGeom>
          <a:noFill/>
        </p:spPr>
        <p:txBody>
          <a:bodyPr wrap="square" anchor="ctr" tIns="36576" bIns="36576" lIns="54864" rIns="54864">
            <a:spAutoFit/>
          </a:bodyPr>
          <a:lstStyle/>
          <a:p>
            <a:pPr algn="ctr"/>
            <a:r>
              <a:rPr sz="1400" b="1" i="0">
                <a:solidFill>
                  <a:srgbClr val="FFFFFF"/>
                </a:solidFill>
                <a:latin typeface="Georgia"/>
              </a:rPr>
              <a:t>Problem</a:t>
            </a:r>
          </a:p>
        </p:txBody>
      </p:sp>
      <p:sp>
        <p:nvSpPr>
          <p:cNvPr id="13" name="TextBox 12"/>
          <p:cNvSpPr txBox="1"/>
          <p:nvPr/>
        </p:nvSpPr>
        <p:spPr>
          <a:xfrm>
            <a:off x="822960" y="3291840"/>
            <a:ext cx="1645920" cy="548640"/>
          </a:xfrm>
          <a:prstGeom prst="rect">
            <a:avLst/>
          </a:prstGeom>
          <a:noFill/>
        </p:spPr>
        <p:txBody>
          <a:bodyPr wrap="square" anchor="t" tIns="36576" bIns="36576" lIns="54864" rIns="54864">
            <a:spAutoFit/>
          </a:bodyPr>
          <a:lstStyle/>
          <a:p>
            <a:pPr algn="ctr">
              <a:lnSpc>
                <a:spcPct val="120000"/>
              </a:lnSpc>
            </a:pPr>
            <a:r>
              <a:rPr sz="1050" b="0" i="1">
                <a:solidFill>
                  <a:srgbClr val="E2E8F0"/>
                </a:solidFill>
                <a:latin typeface="Calibri"/>
              </a:rPr>
              <a:t>Observed pain or gap</a:t>
            </a:r>
          </a:p>
        </p:txBody>
      </p:sp>
      <p:cxnSp>
        <p:nvCxnSpPr>
          <p:cNvPr id="14" name="Connector 13"/>
          <p:cNvCxnSpPr/>
          <p:nvPr/>
        </p:nvCxnSpPr>
        <p:spPr>
          <a:xfrm>
            <a:off x="2514600" y="3108960"/>
            <a:ext cx="91440" cy="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15" name="Rounded Rectangle 14"/>
          <p:cNvSpPr/>
          <p:nvPr/>
        </p:nvSpPr>
        <p:spPr>
          <a:xfrm>
            <a:off x="2606040" y="2331720"/>
            <a:ext cx="1737360" cy="1554480"/>
          </a:xfrm>
          <a:prstGeom prst="roundRect">
            <a:avLst>
              <a:gd name="adj" fmla="val 8000"/>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Oval 15"/>
          <p:cNvSpPr/>
          <p:nvPr/>
        </p:nvSpPr>
        <p:spPr>
          <a:xfrm>
            <a:off x="3291840" y="2468880"/>
            <a:ext cx="365760" cy="365760"/>
          </a:xfrm>
          <a:prstGeom prst="ellipse">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3291840" y="2468880"/>
            <a:ext cx="365760" cy="365760"/>
          </a:xfrm>
          <a:prstGeom prst="rect">
            <a:avLst/>
          </a:prstGeom>
          <a:noFill/>
        </p:spPr>
        <p:txBody>
          <a:bodyPr wrap="square" anchor="ctr" tIns="36576" bIns="36576" lIns="54864" rIns="54864">
            <a:spAutoFit/>
          </a:bodyPr>
          <a:lstStyle/>
          <a:p>
            <a:pPr algn="ctr"/>
            <a:r>
              <a:rPr sz="1400" b="1" i="0">
                <a:solidFill>
                  <a:srgbClr val="0B1929"/>
                </a:solidFill>
                <a:latin typeface="Georgia"/>
              </a:rPr>
              <a:t>2</a:t>
            </a:r>
          </a:p>
        </p:txBody>
      </p:sp>
      <p:sp>
        <p:nvSpPr>
          <p:cNvPr id="18" name="TextBox 17"/>
          <p:cNvSpPr txBox="1"/>
          <p:nvPr/>
        </p:nvSpPr>
        <p:spPr>
          <a:xfrm>
            <a:off x="2606040" y="2880360"/>
            <a:ext cx="1737360" cy="411480"/>
          </a:xfrm>
          <a:prstGeom prst="rect">
            <a:avLst/>
          </a:prstGeom>
          <a:noFill/>
        </p:spPr>
        <p:txBody>
          <a:bodyPr wrap="square" anchor="ctr" tIns="36576" bIns="36576" lIns="54864" rIns="54864">
            <a:spAutoFit/>
          </a:bodyPr>
          <a:lstStyle/>
          <a:p>
            <a:pPr algn="ctr"/>
            <a:r>
              <a:rPr sz="1400" b="1" i="0">
                <a:solidFill>
                  <a:srgbClr val="FFFFFF"/>
                </a:solidFill>
                <a:latin typeface="Georgia"/>
              </a:rPr>
              <a:t>Design doc</a:t>
            </a:r>
          </a:p>
        </p:txBody>
      </p:sp>
      <p:sp>
        <p:nvSpPr>
          <p:cNvPr id="19" name="TextBox 18"/>
          <p:cNvSpPr txBox="1"/>
          <p:nvPr/>
        </p:nvSpPr>
        <p:spPr>
          <a:xfrm>
            <a:off x="2651760" y="3291840"/>
            <a:ext cx="1645920" cy="548640"/>
          </a:xfrm>
          <a:prstGeom prst="rect">
            <a:avLst/>
          </a:prstGeom>
          <a:noFill/>
        </p:spPr>
        <p:txBody>
          <a:bodyPr wrap="square" anchor="t" tIns="36576" bIns="36576" lIns="54864" rIns="54864">
            <a:spAutoFit/>
          </a:bodyPr>
          <a:lstStyle/>
          <a:p>
            <a:pPr algn="ctr">
              <a:lnSpc>
                <a:spcPct val="120000"/>
              </a:lnSpc>
            </a:pPr>
            <a:r>
              <a:rPr sz="1050" b="0" i="1">
                <a:solidFill>
                  <a:srgbClr val="E2E8F0"/>
                </a:solidFill>
                <a:latin typeface="Calibri"/>
              </a:rPr>
              <a:t>Full QDP before code</a:t>
            </a:r>
          </a:p>
        </p:txBody>
      </p:sp>
      <p:cxnSp>
        <p:nvCxnSpPr>
          <p:cNvPr id="20" name="Connector 19"/>
          <p:cNvCxnSpPr/>
          <p:nvPr/>
        </p:nvCxnSpPr>
        <p:spPr>
          <a:xfrm>
            <a:off x="4343400" y="3108960"/>
            <a:ext cx="91440" cy="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21" name="Rounded Rectangle 20"/>
          <p:cNvSpPr/>
          <p:nvPr/>
        </p:nvSpPr>
        <p:spPr>
          <a:xfrm>
            <a:off x="4434840" y="2331720"/>
            <a:ext cx="1737360" cy="1554480"/>
          </a:xfrm>
          <a:prstGeom prst="roundRect">
            <a:avLst>
              <a:gd name="adj" fmla="val 8000"/>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Oval 21"/>
          <p:cNvSpPr/>
          <p:nvPr/>
        </p:nvSpPr>
        <p:spPr>
          <a:xfrm>
            <a:off x="5120640" y="2468880"/>
            <a:ext cx="365760" cy="365760"/>
          </a:xfrm>
          <a:prstGeom prst="ellipse">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5120640" y="2468880"/>
            <a:ext cx="365760" cy="365760"/>
          </a:xfrm>
          <a:prstGeom prst="rect">
            <a:avLst/>
          </a:prstGeom>
          <a:noFill/>
        </p:spPr>
        <p:txBody>
          <a:bodyPr wrap="square" anchor="ctr" tIns="36576" bIns="36576" lIns="54864" rIns="54864">
            <a:spAutoFit/>
          </a:bodyPr>
          <a:lstStyle/>
          <a:p>
            <a:pPr algn="ctr"/>
            <a:r>
              <a:rPr sz="1400" b="1" i="0">
                <a:solidFill>
                  <a:srgbClr val="0B1929"/>
                </a:solidFill>
                <a:latin typeface="Georgia"/>
              </a:rPr>
              <a:t>3</a:t>
            </a:r>
          </a:p>
        </p:txBody>
      </p:sp>
      <p:sp>
        <p:nvSpPr>
          <p:cNvPr id="24" name="TextBox 23"/>
          <p:cNvSpPr txBox="1"/>
          <p:nvPr/>
        </p:nvSpPr>
        <p:spPr>
          <a:xfrm>
            <a:off x="4434840" y="2880360"/>
            <a:ext cx="1737360" cy="411480"/>
          </a:xfrm>
          <a:prstGeom prst="rect">
            <a:avLst/>
          </a:prstGeom>
          <a:noFill/>
        </p:spPr>
        <p:txBody>
          <a:bodyPr wrap="square" anchor="ctr" tIns="36576" bIns="36576" lIns="54864" rIns="54864">
            <a:spAutoFit/>
          </a:bodyPr>
          <a:lstStyle/>
          <a:p>
            <a:pPr algn="ctr"/>
            <a:r>
              <a:rPr sz="1400" b="1" i="0">
                <a:solidFill>
                  <a:srgbClr val="0B1929"/>
                </a:solidFill>
                <a:latin typeface="Georgia"/>
              </a:rPr>
              <a:t>Review</a:t>
            </a:r>
          </a:p>
        </p:txBody>
      </p:sp>
      <p:sp>
        <p:nvSpPr>
          <p:cNvPr id="25" name="TextBox 24"/>
          <p:cNvSpPr txBox="1"/>
          <p:nvPr/>
        </p:nvSpPr>
        <p:spPr>
          <a:xfrm>
            <a:off x="4480560" y="3291840"/>
            <a:ext cx="1645920" cy="548640"/>
          </a:xfrm>
          <a:prstGeom prst="rect">
            <a:avLst/>
          </a:prstGeom>
          <a:noFill/>
        </p:spPr>
        <p:txBody>
          <a:bodyPr wrap="square" anchor="t" tIns="36576" bIns="36576" lIns="54864" rIns="54864">
            <a:spAutoFit/>
          </a:bodyPr>
          <a:lstStyle/>
          <a:p>
            <a:pPr algn="ctr">
              <a:lnSpc>
                <a:spcPct val="120000"/>
              </a:lnSpc>
            </a:pPr>
            <a:r>
              <a:rPr sz="1050" b="0" i="1">
                <a:solidFill>
                  <a:srgbClr val="0B1929"/>
                </a:solidFill>
                <a:latin typeface="Calibri"/>
              </a:rPr>
              <a:t>Security + architecture</a:t>
            </a:r>
          </a:p>
        </p:txBody>
      </p:sp>
      <p:cxnSp>
        <p:nvCxnSpPr>
          <p:cNvPr id="26" name="Connector 25"/>
          <p:cNvCxnSpPr/>
          <p:nvPr/>
        </p:nvCxnSpPr>
        <p:spPr>
          <a:xfrm>
            <a:off x="6172200" y="3108960"/>
            <a:ext cx="91440" cy="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27" name="Rounded Rectangle 26"/>
          <p:cNvSpPr/>
          <p:nvPr/>
        </p:nvSpPr>
        <p:spPr>
          <a:xfrm>
            <a:off x="6263640" y="2331720"/>
            <a:ext cx="1737360" cy="1554480"/>
          </a:xfrm>
          <a:prstGeom prst="roundRect">
            <a:avLst>
              <a:gd name="adj" fmla="val 8000"/>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Oval 27"/>
          <p:cNvSpPr/>
          <p:nvPr/>
        </p:nvSpPr>
        <p:spPr>
          <a:xfrm>
            <a:off x="6949440" y="2468880"/>
            <a:ext cx="365760" cy="365760"/>
          </a:xfrm>
          <a:prstGeom prst="ellipse">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6949440" y="2468880"/>
            <a:ext cx="365760" cy="365760"/>
          </a:xfrm>
          <a:prstGeom prst="rect">
            <a:avLst/>
          </a:prstGeom>
          <a:noFill/>
        </p:spPr>
        <p:txBody>
          <a:bodyPr wrap="square" anchor="ctr" tIns="36576" bIns="36576" lIns="54864" rIns="54864">
            <a:spAutoFit/>
          </a:bodyPr>
          <a:lstStyle/>
          <a:p>
            <a:pPr algn="ctr"/>
            <a:r>
              <a:rPr sz="1400" b="1" i="0">
                <a:solidFill>
                  <a:srgbClr val="0B1929"/>
                </a:solidFill>
                <a:latin typeface="Georgia"/>
              </a:rPr>
              <a:t>4</a:t>
            </a:r>
          </a:p>
        </p:txBody>
      </p:sp>
      <p:sp>
        <p:nvSpPr>
          <p:cNvPr id="30" name="TextBox 29"/>
          <p:cNvSpPr txBox="1"/>
          <p:nvPr/>
        </p:nvSpPr>
        <p:spPr>
          <a:xfrm>
            <a:off x="6263640" y="2880360"/>
            <a:ext cx="1737360" cy="411480"/>
          </a:xfrm>
          <a:prstGeom prst="rect">
            <a:avLst/>
          </a:prstGeom>
          <a:noFill/>
        </p:spPr>
        <p:txBody>
          <a:bodyPr wrap="square" anchor="ctr" tIns="36576" bIns="36576" lIns="54864" rIns="54864">
            <a:spAutoFit/>
          </a:bodyPr>
          <a:lstStyle/>
          <a:p>
            <a:pPr algn="ctr"/>
            <a:r>
              <a:rPr sz="1400" b="1" i="0">
                <a:solidFill>
                  <a:srgbClr val="FFFFFF"/>
                </a:solidFill>
                <a:latin typeface="Georgia"/>
              </a:rPr>
              <a:t>Implementation</a:t>
            </a:r>
          </a:p>
        </p:txBody>
      </p:sp>
      <p:sp>
        <p:nvSpPr>
          <p:cNvPr id="31" name="TextBox 30"/>
          <p:cNvSpPr txBox="1"/>
          <p:nvPr/>
        </p:nvSpPr>
        <p:spPr>
          <a:xfrm>
            <a:off x="6309360" y="3291840"/>
            <a:ext cx="1645920" cy="548640"/>
          </a:xfrm>
          <a:prstGeom prst="rect">
            <a:avLst/>
          </a:prstGeom>
          <a:noFill/>
        </p:spPr>
        <p:txBody>
          <a:bodyPr wrap="square" anchor="t" tIns="36576" bIns="36576" lIns="54864" rIns="54864">
            <a:spAutoFit/>
          </a:bodyPr>
          <a:lstStyle/>
          <a:p>
            <a:pPr algn="ctr">
              <a:lnSpc>
                <a:spcPct val="120000"/>
              </a:lnSpc>
            </a:pPr>
            <a:r>
              <a:rPr sz="1050" b="0" i="1">
                <a:solidFill>
                  <a:srgbClr val="E2E8F0"/>
                </a:solidFill>
                <a:latin typeface="Calibri"/>
              </a:rPr>
              <a:t>Behind feature flag</a:t>
            </a:r>
          </a:p>
        </p:txBody>
      </p:sp>
      <p:cxnSp>
        <p:nvCxnSpPr>
          <p:cNvPr id="32" name="Connector 31"/>
          <p:cNvCxnSpPr/>
          <p:nvPr/>
        </p:nvCxnSpPr>
        <p:spPr>
          <a:xfrm>
            <a:off x="8001000" y="3108960"/>
            <a:ext cx="91440" cy="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33" name="Rounded Rectangle 32"/>
          <p:cNvSpPr/>
          <p:nvPr/>
        </p:nvSpPr>
        <p:spPr>
          <a:xfrm>
            <a:off x="8092440" y="2331720"/>
            <a:ext cx="1737360" cy="1554480"/>
          </a:xfrm>
          <a:prstGeom prst="roundRect">
            <a:avLst>
              <a:gd name="adj" fmla="val 8000"/>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Oval 33"/>
          <p:cNvSpPr/>
          <p:nvPr/>
        </p:nvSpPr>
        <p:spPr>
          <a:xfrm>
            <a:off x="8778240" y="2468880"/>
            <a:ext cx="365760" cy="365760"/>
          </a:xfrm>
          <a:prstGeom prst="ellipse">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TextBox 34"/>
          <p:cNvSpPr txBox="1"/>
          <p:nvPr/>
        </p:nvSpPr>
        <p:spPr>
          <a:xfrm>
            <a:off x="8778240" y="2468880"/>
            <a:ext cx="365760" cy="365760"/>
          </a:xfrm>
          <a:prstGeom prst="rect">
            <a:avLst/>
          </a:prstGeom>
          <a:noFill/>
        </p:spPr>
        <p:txBody>
          <a:bodyPr wrap="square" anchor="ctr" tIns="36576" bIns="36576" lIns="54864" rIns="54864">
            <a:spAutoFit/>
          </a:bodyPr>
          <a:lstStyle/>
          <a:p>
            <a:pPr algn="ctr"/>
            <a:r>
              <a:rPr sz="1400" b="1" i="0">
                <a:solidFill>
                  <a:srgbClr val="0B1929"/>
                </a:solidFill>
                <a:latin typeface="Georgia"/>
              </a:rPr>
              <a:t>5</a:t>
            </a:r>
          </a:p>
        </p:txBody>
      </p:sp>
      <p:sp>
        <p:nvSpPr>
          <p:cNvPr id="36" name="TextBox 35"/>
          <p:cNvSpPr txBox="1"/>
          <p:nvPr/>
        </p:nvSpPr>
        <p:spPr>
          <a:xfrm>
            <a:off x="8092440" y="2880360"/>
            <a:ext cx="1737360" cy="411480"/>
          </a:xfrm>
          <a:prstGeom prst="rect">
            <a:avLst/>
          </a:prstGeom>
          <a:noFill/>
        </p:spPr>
        <p:txBody>
          <a:bodyPr wrap="square" anchor="ctr" tIns="36576" bIns="36576" lIns="54864" rIns="54864">
            <a:spAutoFit/>
          </a:bodyPr>
          <a:lstStyle/>
          <a:p>
            <a:pPr algn="ctr"/>
            <a:r>
              <a:rPr sz="1400" b="1" i="0">
                <a:solidFill>
                  <a:srgbClr val="FFFFFF"/>
                </a:solidFill>
                <a:latin typeface="Georgia"/>
              </a:rPr>
              <a:t>Shadow period</a:t>
            </a:r>
          </a:p>
        </p:txBody>
      </p:sp>
      <p:sp>
        <p:nvSpPr>
          <p:cNvPr id="37" name="TextBox 36"/>
          <p:cNvSpPr txBox="1"/>
          <p:nvPr/>
        </p:nvSpPr>
        <p:spPr>
          <a:xfrm>
            <a:off x="8138160" y="3291840"/>
            <a:ext cx="1645920" cy="548640"/>
          </a:xfrm>
          <a:prstGeom prst="rect">
            <a:avLst/>
          </a:prstGeom>
          <a:noFill/>
        </p:spPr>
        <p:txBody>
          <a:bodyPr wrap="square" anchor="t" tIns="36576" bIns="36576" lIns="54864" rIns="54864">
            <a:spAutoFit/>
          </a:bodyPr>
          <a:lstStyle/>
          <a:p>
            <a:pPr algn="ctr">
              <a:lnSpc>
                <a:spcPct val="120000"/>
              </a:lnSpc>
            </a:pPr>
            <a:r>
              <a:rPr sz="1050" b="0" i="1">
                <a:solidFill>
                  <a:srgbClr val="E2E8F0"/>
                </a:solidFill>
                <a:latin typeface="Calibri"/>
              </a:rPr>
              <a:t>Observability + canary</a:t>
            </a:r>
          </a:p>
        </p:txBody>
      </p:sp>
      <p:cxnSp>
        <p:nvCxnSpPr>
          <p:cNvPr id="38" name="Connector 37"/>
          <p:cNvCxnSpPr/>
          <p:nvPr/>
        </p:nvCxnSpPr>
        <p:spPr>
          <a:xfrm>
            <a:off x="9829800" y="3108960"/>
            <a:ext cx="91440" cy="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39" name="Rounded Rectangle 38"/>
          <p:cNvSpPr/>
          <p:nvPr/>
        </p:nvSpPr>
        <p:spPr>
          <a:xfrm>
            <a:off x="9921240" y="2331720"/>
            <a:ext cx="1737360" cy="1554480"/>
          </a:xfrm>
          <a:prstGeom prst="roundRect">
            <a:avLst>
              <a:gd name="adj" fmla="val 8000"/>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0" name="Oval 39"/>
          <p:cNvSpPr/>
          <p:nvPr/>
        </p:nvSpPr>
        <p:spPr>
          <a:xfrm>
            <a:off x="10607040" y="2468880"/>
            <a:ext cx="365760" cy="365760"/>
          </a:xfrm>
          <a:prstGeom prst="ellipse">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1" name="TextBox 40"/>
          <p:cNvSpPr txBox="1"/>
          <p:nvPr/>
        </p:nvSpPr>
        <p:spPr>
          <a:xfrm>
            <a:off x="10607040" y="2468880"/>
            <a:ext cx="365760" cy="365760"/>
          </a:xfrm>
          <a:prstGeom prst="rect">
            <a:avLst/>
          </a:prstGeom>
          <a:noFill/>
        </p:spPr>
        <p:txBody>
          <a:bodyPr wrap="square" anchor="ctr" tIns="36576" bIns="36576" lIns="54864" rIns="54864">
            <a:spAutoFit/>
          </a:bodyPr>
          <a:lstStyle/>
          <a:p>
            <a:pPr algn="ctr"/>
            <a:r>
              <a:rPr sz="1400" b="1" i="0">
                <a:solidFill>
                  <a:srgbClr val="0B1929"/>
                </a:solidFill>
                <a:latin typeface="Georgia"/>
              </a:rPr>
              <a:t>6</a:t>
            </a:r>
          </a:p>
        </p:txBody>
      </p:sp>
      <p:sp>
        <p:nvSpPr>
          <p:cNvPr id="42" name="TextBox 41"/>
          <p:cNvSpPr txBox="1"/>
          <p:nvPr/>
        </p:nvSpPr>
        <p:spPr>
          <a:xfrm>
            <a:off x="9921240" y="2880360"/>
            <a:ext cx="1737360" cy="411480"/>
          </a:xfrm>
          <a:prstGeom prst="rect">
            <a:avLst/>
          </a:prstGeom>
          <a:noFill/>
        </p:spPr>
        <p:txBody>
          <a:bodyPr wrap="square" anchor="ctr" tIns="36576" bIns="36576" lIns="54864" rIns="54864">
            <a:spAutoFit/>
          </a:bodyPr>
          <a:lstStyle/>
          <a:p>
            <a:pPr algn="ctr"/>
            <a:r>
              <a:rPr sz="1400" b="1" i="0">
                <a:solidFill>
                  <a:srgbClr val="FFFFFF"/>
                </a:solidFill>
                <a:latin typeface="Georgia"/>
              </a:rPr>
              <a:t>Default-on</a:t>
            </a:r>
          </a:p>
        </p:txBody>
      </p:sp>
      <p:sp>
        <p:nvSpPr>
          <p:cNvPr id="43" name="TextBox 42"/>
          <p:cNvSpPr txBox="1"/>
          <p:nvPr/>
        </p:nvSpPr>
        <p:spPr>
          <a:xfrm>
            <a:off x="9966960" y="3291840"/>
            <a:ext cx="1645920" cy="548640"/>
          </a:xfrm>
          <a:prstGeom prst="rect">
            <a:avLst/>
          </a:prstGeom>
          <a:noFill/>
        </p:spPr>
        <p:txBody>
          <a:bodyPr wrap="square" anchor="t" tIns="36576" bIns="36576" lIns="54864" rIns="54864">
            <a:spAutoFit/>
          </a:bodyPr>
          <a:lstStyle/>
          <a:p>
            <a:pPr algn="ctr">
              <a:lnSpc>
                <a:spcPct val="120000"/>
              </a:lnSpc>
            </a:pPr>
            <a:r>
              <a:rPr sz="1050" b="0" i="1">
                <a:solidFill>
                  <a:srgbClr val="E2E8F0"/>
                </a:solidFill>
                <a:latin typeface="Calibri"/>
              </a:rPr>
              <a:t>Activated via fork-block</a:t>
            </a:r>
          </a:p>
        </p:txBody>
      </p:sp>
      <p:sp>
        <p:nvSpPr>
          <p:cNvPr id="44" name="Rounded Rectangle 43"/>
          <p:cNvSpPr/>
          <p:nvPr/>
        </p:nvSpPr>
        <p:spPr>
          <a:xfrm>
            <a:off x="548640" y="4617720"/>
            <a:ext cx="11064240" cy="1737360"/>
          </a:xfrm>
          <a:prstGeom prst="roundRect">
            <a:avLst>
              <a:gd name="adj" fmla="val 5000"/>
            </a:avLst>
          </a:prstGeom>
          <a:solidFill>
            <a:srgbClr val="0B192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5" name="Oval 44"/>
          <p:cNvSpPr/>
          <p:nvPr/>
        </p:nvSpPr>
        <p:spPr>
          <a:xfrm>
            <a:off x="777240" y="4846320"/>
            <a:ext cx="274320" cy="27432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6" name="TextBox 45"/>
          <p:cNvSpPr txBox="1"/>
          <p:nvPr/>
        </p:nvSpPr>
        <p:spPr>
          <a:xfrm>
            <a:off x="1143000" y="4754880"/>
            <a:ext cx="4937760" cy="320040"/>
          </a:xfrm>
          <a:prstGeom prst="rect">
            <a:avLst/>
          </a:prstGeom>
          <a:noFill/>
        </p:spPr>
        <p:txBody>
          <a:bodyPr wrap="square" anchor="t" tIns="36576" bIns="36576" lIns="54864" rIns="54864">
            <a:spAutoFit/>
          </a:bodyPr>
          <a:lstStyle/>
          <a:p>
            <a:pPr algn="l"/>
            <a:r>
              <a:rPr sz="1200" b="1" i="0">
                <a:solidFill>
                  <a:srgbClr val="FFFFFF"/>
                </a:solidFill>
                <a:latin typeface="Calibri"/>
              </a:rPr>
              <a:t>Thinking before typing</a:t>
            </a:r>
          </a:p>
        </p:txBody>
      </p:sp>
      <p:sp>
        <p:nvSpPr>
          <p:cNvPr id="47" name="TextBox 46"/>
          <p:cNvSpPr txBox="1"/>
          <p:nvPr/>
        </p:nvSpPr>
        <p:spPr>
          <a:xfrm>
            <a:off x="1143000" y="5047488"/>
            <a:ext cx="4937760" cy="365760"/>
          </a:xfrm>
          <a:prstGeom prst="rect">
            <a:avLst/>
          </a:prstGeom>
          <a:noFill/>
        </p:spPr>
        <p:txBody>
          <a:bodyPr wrap="square" anchor="t" tIns="36576" bIns="36576" lIns="54864" rIns="54864">
            <a:spAutoFit/>
          </a:bodyPr>
          <a:lstStyle/>
          <a:p>
            <a:pPr algn="l"/>
            <a:r>
              <a:rPr sz="1100" b="0" i="1">
                <a:solidFill>
                  <a:srgbClr val="E2E8F0"/>
                </a:solidFill>
                <a:latin typeface="Calibri"/>
              </a:rPr>
              <a:t>10 QDPs, ~25K words of design before any line of code</a:t>
            </a:r>
          </a:p>
        </p:txBody>
      </p:sp>
      <p:sp>
        <p:nvSpPr>
          <p:cNvPr id="48" name="Oval 47"/>
          <p:cNvSpPr/>
          <p:nvPr/>
        </p:nvSpPr>
        <p:spPr>
          <a:xfrm>
            <a:off x="6263640" y="4846320"/>
            <a:ext cx="274320" cy="27432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9" name="TextBox 48"/>
          <p:cNvSpPr txBox="1"/>
          <p:nvPr/>
        </p:nvSpPr>
        <p:spPr>
          <a:xfrm>
            <a:off x="6629400" y="4754880"/>
            <a:ext cx="4937760" cy="320040"/>
          </a:xfrm>
          <a:prstGeom prst="rect">
            <a:avLst/>
          </a:prstGeom>
          <a:noFill/>
        </p:spPr>
        <p:txBody>
          <a:bodyPr wrap="square" anchor="t" tIns="36576" bIns="36576" lIns="54864" rIns="54864">
            <a:spAutoFit/>
          </a:bodyPr>
          <a:lstStyle/>
          <a:p>
            <a:pPr algn="l"/>
            <a:r>
              <a:rPr sz="1200" b="1" i="0">
                <a:solidFill>
                  <a:srgbClr val="FFFFFF"/>
                </a:solidFill>
                <a:latin typeface="Calibri"/>
              </a:rPr>
              <a:t>Shadow → enforce rollout</a:t>
            </a:r>
          </a:p>
        </p:txBody>
      </p:sp>
      <p:sp>
        <p:nvSpPr>
          <p:cNvPr id="50" name="TextBox 49"/>
          <p:cNvSpPr txBox="1"/>
          <p:nvPr/>
        </p:nvSpPr>
        <p:spPr>
          <a:xfrm>
            <a:off x="6629400" y="5047488"/>
            <a:ext cx="4937760" cy="365760"/>
          </a:xfrm>
          <a:prstGeom prst="rect">
            <a:avLst/>
          </a:prstGeom>
          <a:noFill/>
        </p:spPr>
        <p:txBody>
          <a:bodyPr wrap="square" anchor="t" tIns="36576" bIns="36576" lIns="54864" rIns="54864">
            <a:spAutoFit/>
          </a:bodyPr>
          <a:lstStyle/>
          <a:p>
            <a:pPr algn="l"/>
            <a:r>
              <a:rPr sz="1100" b="0" i="1">
                <a:solidFill>
                  <a:srgbClr val="E2E8F0"/>
                </a:solidFill>
                <a:latin typeface="Calibri"/>
              </a:rPr>
              <a:t>Every change lives in shadow mode before becoming default</a:t>
            </a:r>
          </a:p>
        </p:txBody>
      </p:sp>
      <p:sp>
        <p:nvSpPr>
          <p:cNvPr id="51" name="Oval 50"/>
          <p:cNvSpPr/>
          <p:nvPr/>
        </p:nvSpPr>
        <p:spPr>
          <a:xfrm>
            <a:off x="777240" y="5623560"/>
            <a:ext cx="274320" cy="27432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2" name="TextBox 51"/>
          <p:cNvSpPr txBox="1"/>
          <p:nvPr/>
        </p:nvSpPr>
        <p:spPr>
          <a:xfrm>
            <a:off x="1143000" y="5532120"/>
            <a:ext cx="4937760" cy="320040"/>
          </a:xfrm>
          <a:prstGeom prst="rect">
            <a:avLst/>
          </a:prstGeom>
          <a:noFill/>
        </p:spPr>
        <p:txBody>
          <a:bodyPr wrap="square" anchor="t" tIns="36576" bIns="36576" lIns="54864" rIns="54864">
            <a:spAutoFit/>
          </a:bodyPr>
          <a:lstStyle/>
          <a:p>
            <a:pPr algn="l"/>
            <a:r>
              <a:rPr sz="1200" b="1" i="0">
                <a:solidFill>
                  <a:srgbClr val="FFFFFF"/>
                </a:solidFill>
                <a:latin typeface="Calibri"/>
              </a:rPr>
              <a:t>Public design review</a:t>
            </a:r>
          </a:p>
        </p:txBody>
      </p:sp>
      <p:sp>
        <p:nvSpPr>
          <p:cNvPr id="53" name="TextBox 52"/>
          <p:cNvSpPr txBox="1"/>
          <p:nvPr/>
        </p:nvSpPr>
        <p:spPr>
          <a:xfrm>
            <a:off x="1143000" y="5824728"/>
            <a:ext cx="4937760" cy="365760"/>
          </a:xfrm>
          <a:prstGeom prst="rect">
            <a:avLst/>
          </a:prstGeom>
          <a:noFill/>
        </p:spPr>
        <p:txBody>
          <a:bodyPr wrap="square" anchor="t" tIns="36576" bIns="36576" lIns="54864" rIns="54864">
            <a:spAutoFit/>
          </a:bodyPr>
          <a:lstStyle/>
          <a:p>
            <a:pPr algn="l"/>
            <a:r>
              <a:rPr sz="1100" b="0" i="1">
                <a:solidFill>
                  <a:srgbClr val="E2E8F0"/>
                </a:solidFill>
                <a:latin typeface="Calibri"/>
              </a:rPr>
              <a:t>Every QDP is in the repo before implementation</a:t>
            </a:r>
          </a:p>
        </p:txBody>
      </p:sp>
      <p:sp>
        <p:nvSpPr>
          <p:cNvPr id="54" name="Oval 53"/>
          <p:cNvSpPr/>
          <p:nvPr/>
        </p:nvSpPr>
        <p:spPr>
          <a:xfrm>
            <a:off x="6263640" y="5623560"/>
            <a:ext cx="274320" cy="27432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5" name="TextBox 54"/>
          <p:cNvSpPr txBox="1"/>
          <p:nvPr/>
        </p:nvSpPr>
        <p:spPr>
          <a:xfrm>
            <a:off x="6629400" y="5532120"/>
            <a:ext cx="4937760" cy="320040"/>
          </a:xfrm>
          <a:prstGeom prst="rect">
            <a:avLst/>
          </a:prstGeom>
          <a:noFill/>
        </p:spPr>
        <p:txBody>
          <a:bodyPr wrap="square" anchor="t" tIns="36576" bIns="36576" lIns="54864" rIns="54864">
            <a:spAutoFit/>
          </a:bodyPr>
          <a:lstStyle/>
          <a:p>
            <a:pPr algn="l"/>
            <a:r>
              <a:rPr sz="1200" b="1" i="0">
                <a:solidFill>
                  <a:srgbClr val="FFFFFF"/>
                </a:solidFill>
                <a:latin typeface="Calibri"/>
              </a:rPr>
              <a:t>Backwards compatibility</a:t>
            </a:r>
          </a:p>
        </p:txBody>
      </p:sp>
      <p:sp>
        <p:nvSpPr>
          <p:cNvPr id="56" name="TextBox 55"/>
          <p:cNvSpPr txBox="1"/>
          <p:nvPr/>
        </p:nvSpPr>
        <p:spPr>
          <a:xfrm>
            <a:off x="6629400" y="5824728"/>
            <a:ext cx="4937760" cy="365760"/>
          </a:xfrm>
          <a:prstGeom prst="rect">
            <a:avLst/>
          </a:prstGeom>
          <a:noFill/>
        </p:spPr>
        <p:txBody>
          <a:bodyPr wrap="square" anchor="t" tIns="36576" bIns="36576" lIns="54864" rIns="54864">
            <a:spAutoFit/>
          </a:bodyPr>
          <a:lstStyle/>
          <a:p>
            <a:pPr algn="l"/>
            <a:r>
              <a:rPr sz="1100" b="0" i="1">
                <a:solidFill>
                  <a:srgbClr val="E2E8F0"/>
                </a:solidFill>
                <a:latin typeface="Calibri"/>
              </a:rPr>
              <a:t>Fork-block triggers give clean upgrade paths</a:t>
            </a:r>
          </a:p>
        </p:txBody>
      </p:sp>
    </p:spTree>
  </p:cSld>
  <p:clrMapOvr>
    <a:masterClrMapping/>
  </p:clrMapOvr>
</p:sld>
</file>

<file path=ppt/slides/slide43.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SHIPPED</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10 QDPs landed, more coming</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43 / 77</a:t>
            </a:r>
          </a:p>
        </p:txBody>
      </p:sp>
      <p:sp>
        <p:nvSpPr>
          <p:cNvPr id="7" name="Rectangle 6"/>
          <p:cNvSpPr/>
          <p:nvPr/>
        </p:nvSpPr>
        <p:spPr>
          <a:xfrm>
            <a:off x="548640" y="1691640"/>
            <a:ext cx="685800" cy="411480"/>
          </a:xfrm>
          <a:prstGeom prst="rect">
            <a:avLst/>
          </a:prstGeom>
          <a:solidFill>
            <a:srgbClr val="1E3A5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548640" y="1691640"/>
            <a:ext cx="685800" cy="411480"/>
          </a:xfrm>
          <a:prstGeom prst="rect">
            <a:avLst/>
          </a:prstGeom>
          <a:noFill/>
        </p:spPr>
        <p:txBody>
          <a:bodyPr wrap="square" anchor="ctr" tIns="36576" bIns="36576" lIns="54864" rIns="54864">
            <a:spAutoFit/>
          </a:bodyPr>
          <a:lstStyle/>
          <a:p>
            <a:pPr algn="l"/>
            <a:r>
              <a:rPr sz="1200" b="1" i="0">
                <a:solidFill>
                  <a:srgbClr val="FFFFFF"/>
                </a:solidFill>
                <a:latin typeface="Calibri"/>
              </a:rPr>
              <a:t>#</a:t>
            </a:r>
          </a:p>
        </p:txBody>
      </p:sp>
      <p:sp>
        <p:nvSpPr>
          <p:cNvPr id="9" name="Rectangle 8"/>
          <p:cNvSpPr/>
          <p:nvPr/>
        </p:nvSpPr>
        <p:spPr>
          <a:xfrm>
            <a:off x="1234440" y="1691640"/>
            <a:ext cx="3108960" cy="411480"/>
          </a:xfrm>
          <a:prstGeom prst="rect">
            <a:avLst/>
          </a:prstGeom>
          <a:solidFill>
            <a:srgbClr val="1E3A5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1234440" y="1691640"/>
            <a:ext cx="3108960" cy="411480"/>
          </a:xfrm>
          <a:prstGeom prst="rect">
            <a:avLst/>
          </a:prstGeom>
          <a:noFill/>
        </p:spPr>
        <p:txBody>
          <a:bodyPr wrap="square" anchor="ctr" tIns="36576" bIns="36576" lIns="54864" rIns="54864">
            <a:spAutoFit/>
          </a:bodyPr>
          <a:lstStyle/>
          <a:p>
            <a:pPr algn="l"/>
            <a:r>
              <a:rPr sz="1200" b="1" i="0">
                <a:solidFill>
                  <a:srgbClr val="FFFFFF"/>
                </a:solidFill>
                <a:latin typeface="Calibri"/>
              </a:rPr>
              <a:t>Title</a:t>
            </a:r>
          </a:p>
        </p:txBody>
      </p:sp>
      <p:sp>
        <p:nvSpPr>
          <p:cNvPr id="11" name="Rectangle 10"/>
          <p:cNvSpPr/>
          <p:nvPr/>
        </p:nvSpPr>
        <p:spPr>
          <a:xfrm>
            <a:off x="4343400" y="1691640"/>
            <a:ext cx="5394960" cy="411480"/>
          </a:xfrm>
          <a:prstGeom prst="rect">
            <a:avLst/>
          </a:prstGeom>
          <a:solidFill>
            <a:srgbClr val="1E3A5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4343400" y="1691640"/>
            <a:ext cx="5394960" cy="411480"/>
          </a:xfrm>
          <a:prstGeom prst="rect">
            <a:avLst/>
          </a:prstGeom>
          <a:noFill/>
        </p:spPr>
        <p:txBody>
          <a:bodyPr wrap="square" anchor="ctr" tIns="36576" bIns="36576" lIns="54864" rIns="54864">
            <a:spAutoFit/>
          </a:bodyPr>
          <a:lstStyle/>
          <a:p>
            <a:pPr algn="l"/>
            <a:r>
              <a:rPr sz="1200" b="1" i="0">
                <a:solidFill>
                  <a:srgbClr val="FFFFFF"/>
                </a:solidFill>
                <a:latin typeface="Calibri"/>
              </a:rPr>
              <a:t>What it enables</a:t>
            </a:r>
          </a:p>
        </p:txBody>
      </p:sp>
      <p:sp>
        <p:nvSpPr>
          <p:cNvPr id="13" name="Rectangle 12"/>
          <p:cNvSpPr/>
          <p:nvPr/>
        </p:nvSpPr>
        <p:spPr>
          <a:xfrm>
            <a:off x="9738360" y="1691640"/>
            <a:ext cx="1828800" cy="411480"/>
          </a:xfrm>
          <a:prstGeom prst="rect">
            <a:avLst/>
          </a:prstGeom>
          <a:solidFill>
            <a:srgbClr val="1E3A5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9738360" y="1691640"/>
            <a:ext cx="1828800" cy="411480"/>
          </a:xfrm>
          <a:prstGeom prst="rect">
            <a:avLst/>
          </a:prstGeom>
          <a:noFill/>
        </p:spPr>
        <p:txBody>
          <a:bodyPr wrap="square" anchor="ctr" tIns="36576" bIns="36576" lIns="54864" rIns="54864">
            <a:spAutoFit/>
          </a:bodyPr>
          <a:lstStyle/>
          <a:p>
            <a:pPr algn="l"/>
            <a:r>
              <a:rPr sz="1200" b="1" i="0">
                <a:solidFill>
                  <a:srgbClr val="FFFFFF"/>
                </a:solidFill>
                <a:latin typeface="Calibri"/>
              </a:rPr>
              <a:t>Status</a:t>
            </a:r>
          </a:p>
        </p:txBody>
      </p:sp>
      <p:sp>
        <p:nvSpPr>
          <p:cNvPr id="15" name="Rectangle 14"/>
          <p:cNvSpPr/>
          <p:nvPr/>
        </p:nvSpPr>
        <p:spPr>
          <a:xfrm>
            <a:off x="548640" y="2103120"/>
            <a:ext cx="685800" cy="384048"/>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548640" y="2103120"/>
            <a:ext cx="685800" cy="384048"/>
          </a:xfrm>
          <a:prstGeom prst="rect">
            <a:avLst/>
          </a:prstGeom>
          <a:noFill/>
        </p:spPr>
        <p:txBody>
          <a:bodyPr wrap="square" anchor="ctr" tIns="36576" bIns="36576" lIns="54864" rIns="54864">
            <a:spAutoFit/>
          </a:bodyPr>
          <a:lstStyle/>
          <a:p>
            <a:pPr algn="l"/>
            <a:r>
              <a:rPr sz="1100" b="0" i="0">
                <a:solidFill>
                  <a:srgbClr val="0B1929"/>
                </a:solidFill>
                <a:latin typeface="Calibri"/>
              </a:rPr>
              <a:t>0001</a:t>
            </a:r>
          </a:p>
        </p:txBody>
      </p:sp>
      <p:sp>
        <p:nvSpPr>
          <p:cNvPr id="17" name="Rectangle 16"/>
          <p:cNvSpPr/>
          <p:nvPr/>
        </p:nvSpPr>
        <p:spPr>
          <a:xfrm>
            <a:off x="1234440" y="2103120"/>
            <a:ext cx="3108960" cy="384048"/>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1234440" y="2103120"/>
            <a:ext cx="3108960" cy="384048"/>
          </a:xfrm>
          <a:prstGeom prst="rect">
            <a:avLst/>
          </a:prstGeom>
          <a:noFill/>
        </p:spPr>
        <p:txBody>
          <a:bodyPr wrap="square" anchor="ctr" tIns="36576" bIns="36576" lIns="54864" rIns="54864">
            <a:spAutoFit/>
          </a:bodyPr>
          <a:lstStyle/>
          <a:p>
            <a:pPr algn="l"/>
            <a:r>
              <a:rPr sz="1100" b="0" i="0">
                <a:solidFill>
                  <a:srgbClr val="0B1929"/>
                </a:solidFill>
                <a:latin typeface="Calibri"/>
              </a:rPr>
              <a:t>Global Nonce Ledger</a:t>
            </a:r>
          </a:p>
        </p:txBody>
      </p:sp>
      <p:sp>
        <p:nvSpPr>
          <p:cNvPr id="19" name="Rectangle 18"/>
          <p:cNvSpPr/>
          <p:nvPr/>
        </p:nvSpPr>
        <p:spPr>
          <a:xfrm>
            <a:off x="4343400" y="2103120"/>
            <a:ext cx="5394960" cy="384048"/>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4343400" y="2103120"/>
            <a:ext cx="5394960" cy="384048"/>
          </a:xfrm>
          <a:prstGeom prst="rect">
            <a:avLst/>
          </a:prstGeom>
          <a:noFill/>
        </p:spPr>
        <p:txBody>
          <a:bodyPr wrap="square" anchor="ctr" tIns="36576" bIns="36576" lIns="54864" rIns="54864">
            <a:spAutoFit/>
          </a:bodyPr>
          <a:lstStyle/>
          <a:p>
            <a:pPr algn="l"/>
            <a:r>
              <a:rPr sz="1100" b="0" i="0">
                <a:solidFill>
                  <a:srgbClr val="0B1929"/>
                </a:solidFill>
                <a:latin typeface="Calibri"/>
              </a:rPr>
              <a:t>Strong replay protection per signer</a:t>
            </a:r>
          </a:p>
        </p:txBody>
      </p:sp>
      <p:sp>
        <p:nvSpPr>
          <p:cNvPr id="21" name="Rectangle 20"/>
          <p:cNvSpPr/>
          <p:nvPr/>
        </p:nvSpPr>
        <p:spPr>
          <a:xfrm>
            <a:off x="9738360" y="2103120"/>
            <a:ext cx="1828800" cy="384048"/>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9738360" y="2103120"/>
            <a:ext cx="1828800" cy="384048"/>
          </a:xfrm>
          <a:prstGeom prst="rect">
            <a:avLst/>
          </a:prstGeom>
          <a:noFill/>
        </p:spPr>
        <p:txBody>
          <a:bodyPr wrap="square" anchor="ctr" tIns="36576" bIns="36576" lIns="54864" rIns="54864">
            <a:spAutoFit/>
          </a:bodyPr>
          <a:lstStyle/>
          <a:p>
            <a:pPr algn="l"/>
            <a:r>
              <a:rPr sz="1100" b="0" i="0">
                <a:solidFill>
                  <a:srgbClr val="0B1929"/>
                </a:solidFill>
                <a:latin typeface="Calibri"/>
              </a:rPr>
              <a:t>Landed</a:t>
            </a:r>
          </a:p>
        </p:txBody>
      </p:sp>
      <p:sp>
        <p:nvSpPr>
          <p:cNvPr id="23" name="Rectangle 22"/>
          <p:cNvSpPr/>
          <p:nvPr/>
        </p:nvSpPr>
        <p:spPr>
          <a:xfrm>
            <a:off x="548640" y="2487168"/>
            <a:ext cx="685800" cy="384048"/>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548640" y="2487168"/>
            <a:ext cx="685800" cy="384048"/>
          </a:xfrm>
          <a:prstGeom prst="rect">
            <a:avLst/>
          </a:prstGeom>
          <a:noFill/>
        </p:spPr>
        <p:txBody>
          <a:bodyPr wrap="square" anchor="ctr" tIns="36576" bIns="36576" lIns="54864" rIns="54864">
            <a:spAutoFit/>
          </a:bodyPr>
          <a:lstStyle/>
          <a:p>
            <a:pPr algn="l"/>
            <a:r>
              <a:rPr sz="1100" b="0" i="0">
                <a:solidFill>
                  <a:srgbClr val="0B1929"/>
                </a:solidFill>
                <a:latin typeface="Calibri"/>
              </a:rPr>
              <a:t>0002</a:t>
            </a:r>
          </a:p>
        </p:txBody>
      </p:sp>
      <p:sp>
        <p:nvSpPr>
          <p:cNvPr id="25" name="Rectangle 24"/>
          <p:cNvSpPr/>
          <p:nvPr/>
        </p:nvSpPr>
        <p:spPr>
          <a:xfrm>
            <a:off x="1234440" y="2487168"/>
            <a:ext cx="3108960" cy="384048"/>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1234440" y="2487168"/>
            <a:ext cx="3108960" cy="384048"/>
          </a:xfrm>
          <a:prstGeom prst="rect">
            <a:avLst/>
          </a:prstGeom>
          <a:noFill/>
        </p:spPr>
        <p:txBody>
          <a:bodyPr wrap="square" anchor="ctr" tIns="36576" bIns="36576" lIns="54864" rIns="54864">
            <a:spAutoFit/>
          </a:bodyPr>
          <a:lstStyle/>
          <a:p>
            <a:pPr algn="l"/>
            <a:r>
              <a:rPr sz="1100" b="0" i="0">
                <a:solidFill>
                  <a:srgbClr val="0B1929"/>
                </a:solidFill>
                <a:latin typeface="Calibri"/>
              </a:rPr>
              <a:t>Guardian-Based Recovery</a:t>
            </a:r>
          </a:p>
        </p:txBody>
      </p:sp>
      <p:sp>
        <p:nvSpPr>
          <p:cNvPr id="27" name="Rectangle 26"/>
          <p:cNvSpPr/>
          <p:nvPr/>
        </p:nvSpPr>
        <p:spPr>
          <a:xfrm>
            <a:off x="4343400" y="2487168"/>
            <a:ext cx="5394960" cy="384048"/>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4343400" y="2487168"/>
            <a:ext cx="5394960" cy="384048"/>
          </a:xfrm>
          <a:prstGeom prst="rect">
            <a:avLst/>
          </a:prstGeom>
          <a:noFill/>
        </p:spPr>
        <p:txBody>
          <a:bodyPr wrap="square" anchor="ctr" tIns="36576" bIns="36576" lIns="54864" rIns="54864">
            <a:spAutoFit/>
          </a:bodyPr>
          <a:lstStyle/>
          <a:p>
            <a:pPr algn="l"/>
            <a:r>
              <a:rPr sz="1100" b="0" i="0">
                <a:solidFill>
                  <a:srgbClr val="0B1929"/>
                </a:solidFill>
                <a:latin typeface="Calibri"/>
              </a:rPr>
              <a:t>M-of-N key recovery with time-lock veto</a:t>
            </a:r>
          </a:p>
        </p:txBody>
      </p:sp>
      <p:sp>
        <p:nvSpPr>
          <p:cNvPr id="29" name="Rectangle 28"/>
          <p:cNvSpPr/>
          <p:nvPr/>
        </p:nvSpPr>
        <p:spPr>
          <a:xfrm>
            <a:off x="9738360" y="2487168"/>
            <a:ext cx="1828800" cy="384048"/>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9738360" y="2487168"/>
            <a:ext cx="1828800" cy="384048"/>
          </a:xfrm>
          <a:prstGeom prst="rect">
            <a:avLst/>
          </a:prstGeom>
          <a:noFill/>
        </p:spPr>
        <p:txBody>
          <a:bodyPr wrap="square" anchor="ctr" tIns="36576" bIns="36576" lIns="54864" rIns="54864">
            <a:spAutoFit/>
          </a:bodyPr>
          <a:lstStyle/>
          <a:p>
            <a:pPr algn="l"/>
            <a:r>
              <a:rPr sz="1100" b="0" i="0">
                <a:solidFill>
                  <a:srgbClr val="0B1929"/>
                </a:solidFill>
                <a:latin typeface="Calibri"/>
              </a:rPr>
              <a:t>Landed</a:t>
            </a:r>
          </a:p>
        </p:txBody>
      </p:sp>
      <p:sp>
        <p:nvSpPr>
          <p:cNvPr id="31" name="Rectangle 30"/>
          <p:cNvSpPr/>
          <p:nvPr/>
        </p:nvSpPr>
        <p:spPr>
          <a:xfrm>
            <a:off x="548640" y="2871216"/>
            <a:ext cx="685800" cy="384048"/>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548640" y="2871216"/>
            <a:ext cx="685800" cy="384048"/>
          </a:xfrm>
          <a:prstGeom prst="rect">
            <a:avLst/>
          </a:prstGeom>
          <a:noFill/>
        </p:spPr>
        <p:txBody>
          <a:bodyPr wrap="square" anchor="ctr" tIns="36576" bIns="36576" lIns="54864" rIns="54864">
            <a:spAutoFit/>
          </a:bodyPr>
          <a:lstStyle/>
          <a:p>
            <a:pPr algn="l"/>
            <a:r>
              <a:rPr sz="1100" b="0" i="0">
                <a:solidFill>
                  <a:srgbClr val="0B1929"/>
                </a:solidFill>
                <a:latin typeface="Calibri"/>
              </a:rPr>
              <a:t>0003</a:t>
            </a:r>
          </a:p>
        </p:txBody>
      </p:sp>
      <p:sp>
        <p:nvSpPr>
          <p:cNvPr id="33" name="Rectangle 32"/>
          <p:cNvSpPr/>
          <p:nvPr/>
        </p:nvSpPr>
        <p:spPr>
          <a:xfrm>
            <a:off x="1234440" y="2871216"/>
            <a:ext cx="3108960" cy="384048"/>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1234440" y="2871216"/>
            <a:ext cx="3108960" cy="384048"/>
          </a:xfrm>
          <a:prstGeom prst="rect">
            <a:avLst/>
          </a:prstGeom>
          <a:noFill/>
        </p:spPr>
        <p:txBody>
          <a:bodyPr wrap="square" anchor="ctr" tIns="36576" bIns="36576" lIns="54864" rIns="54864">
            <a:spAutoFit/>
          </a:bodyPr>
          <a:lstStyle/>
          <a:p>
            <a:pPr algn="l"/>
            <a:r>
              <a:rPr sz="1100" b="0" i="0">
                <a:solidFill>
                  <a:srgbClr val="0B1929"/>
                </a:solidFill>
                <a:latin typeface="Calibri"/>
              </a:rPr>
              <a:t>Cross-Domain Nonce Scoping</a:t>
            </a:r>
          </a:p>
        </p:txBody>
      </p:sp>
      <p:sp>
        <p:nvSpPr>
          <p:cNvPr id="35" name="Rectangle 34"/>
          <p:cNvSpPr/>
          <p:nvPr/>
        </p:nvSpPr>
        <p:spPr>
          <a:xfrm>
            <a:off x="4343400" y="2871216"/>
            <a:ext cx="5394960" cy="384048"/>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TextBox 35"/>
          <p:cNvSpPr txBox="1"/>
          <p:nvPr/>
        </p:nvSpPr>
        <p:spPr>
          <a:xfrm>
            <a:off x="4343400" y="2871216"/>
            <a:ext cx="5394960" cy="384048"/>
          </a:xfrm>
          <a:prstGeom prst="rect">
            <a:avLst/>
          </a:prstGeom>
          <a:noFill/>
        </p:spPr>
        <p:txBody>
          <a:bodyPr wrap="square" anchor="ctr" tIns="36576" bIns="36576" lIns="54864" rIns="54864">
            <a:spAutoFit/>
          </a:bodyPr>
          <a:lstStyle/>
          <a:p>
            <a:pPr algn="l"/>
            <a:r>
              <a:rPr sz="1100" b="0" i="0">
                <a:solidFill>
                  <a:srgbClr val="0B1929"/>
                </a:solidFill>
                <a:latin typeface="Calibri"/>
              </a:rPr>
              <a:t>Rotations propagate between domains</a:t>
            </a:r>
          </a:p>
        </p:txBody>
      </p:sp>
      <p:sp>
        <p:nvSpPr>
          <p:cNvPr id="37" name="Rectangle 36"/>
          <p:cNvSpPr/>
          <p:nvPr/>
        </p:nvSpPr>
        <p:spPr>
          <a:xfrm>
            <a:off x="9738360" y="2871216"/>
            <a:ext cx="1828800" cy="384048"/>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TextBox 37"/>
          <p:cNvSpPr txBox="1"/>
          <p:nvPr/>
        </p:nvSpPr>
        <p:spPr>
          <a:xfrm>
            <a:off x="9738360" y="2871216"/>
            <a:ext cx="1828800" cy="384048"/>
          </a:xfrm>
          <a:prstGeom prst="rect">
            <a:avLst/>
          </a:prstGeom>
          <a:noFill/>
        </p:spPr>
        <p:txBody>
          <a:bodyPr wrap="square" anchor="ctr" tIns="36576" bIns="36576" lIns="54864" rIns="54864">
            <a:spAutoFit/>
          </a:bodyPr>
          <a:lstStyle/>
          <a:p>
            <a:pPr algn="l"/>
            <a:r>
              <a:rPr sz="1100" b="0" i="0">
                <a:solidFill>
                  <a:srgbClr val="0B1929"/>
                </a:solidFill>
                <a:latin typeface="Calibri"/>
              </a:rPr>
              <a:t>Landed</a:t>
            </a:r>
          </a:p>
        </p:txBody>
      </p:sp>
      <p:sp>
        <p:nvSpPr>
          <p:cNvPr id="39" name="Rectangle 38"/>
          <p:cNvSpPr/>
          <p:nvPr/>
        </p:nvSpPr>
        <p:spPr>
          <a:xfrm>
            <a:off x="548640" y="3255264"/>
            <a:ext cx="685800" cy="384048"/>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0" name="TextBox 39"/>
          <p:cNvSpPr txBox="1"/>
          <p:nvPr/>
        </p:nvSpPr>
        <p:spPr>
          <a:xfrm>
            <a:off x="548640" y="3255264"/>
            <a:ext cx="685800" cy="384048"/>
          </a:xfrm>
          <a:prstGeom prst="rect">
            <a:avLst/>
          </a:prstGeom>
          <a:noFill/>
        </p:spPr>
        <p:txBody>
          <a:bodyPr wrap="square" anchor="ctr" tIns="36576" bIns="36576" lIns="54864" rIns="54864">
            <a:spAutoFit/>
          </a:bodyPr>
          <a:lstStyle/>
          <a:p>
            <a:pPr algn="l"/>
            <a:r>
              <a:rPr sz="1100" b="0" i="0">
                <a:solidFill>
                  <a:srgbClr val="0B1929"/>
                </a:solidFill>
                <a:latin typeface="Calibri"/>
              </a:rPr>
              <a:t>0004</a:t>
            </a:r>
          </a:p>
        </p:txBody>
      </p:sp>
      <p:sp>
        <p:nvSpPr>
          <p:cNvPr id="41" name="Rectangle 40"/>
          <p:cNvSpPr/>
          <p:nvPr/>
        </p:nvSpPr>
        <p:spPr>
          <a:xfrm>
            <a:off x="1234440" y="3255264"/>
            <a:ext cx="3108960" cy="384048"/>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2" name="TextBox 41"/>
          <p:cNvSpPr txBox="1"/>
          <p:nvPr/>
        </p:nvSpPr>
        <p:spPr>
          <a:xfrm>
            <a:off x="1234440" y="3255264"/>
            <a:ext cx="3108960" cy="384048"/>
          </a:xfrm>
          <a:prstGeom prst="rect">
            <a:avLst/>
          </a:prstGeom>
          <a:noFill/>
        </p:spPr>
        <p:txBody>
          <a:bodyPr wrap="square" anchor="ctr" tIns="36576" bIns="36576" lIns="54864" rIns="54864">
            <a:spAutoFit/>
          </a:bodyPr>
          <a:lstStyle/>
          <a:p>
            <a:pPr algn="l"/>
            <a:r>
              <a:rPr sz="1100" b="0" i="0">
                <a:solidFill>
                  <a:srgbClr val="0B1929"/>
                </a:solidFill>
                <a:latin typeface="Calibri"/>
              </a:rPr>
              <a:t>Phase H Roadmap</a:t>
            </a:r>
          </a:p>
        </p:txBody>
      </p:sp>
      <p:sp>
        <p:nvSpPr>
          <p:cNvPr id="43" name="Rectangle 42"/>
          <p:cNvSpPr/>
          <p:nvPr/>
        </p:nvSpPr>
        <p:spPr>
          <a:xfrm>
            <a:off x="4343400" y="3255264"/>
            <a:ext cx="5394960" cy="384048"/>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4" name="TextBox 43"/>
          <p:cNvSpPr txBox="1"/>
          <p:nvPr/>
        </p:nvSpPr>
        <p:spPr>
          <a:xfrm>
            <a:off x="4343400" y="3255264"/>
            <a:ext cx="5394960" cy="384048"/>
          </a:xfrm>
          <a:prstGeom prst="rect">
            <a:avLst/>
          </a:prstGeom>
          <a:noFill/>
        </p:spPr>
        <p:txBody>
          <a:bodyPr wrap="square" anchor="ctr" tIns="36576" bIns="36576" lIns="54864" rIns="54864">
            <a:spAutoFit/>
          </a:bodyPr>
          <a:lstStyle/>
          <a:p>
            <a:pPr algn="l"/>
            <a:r>
              <a:rPr sz="1100" b="0" i="0">
                <a:solidFill>
                  <a:srgbClr val="0B1929"/>
                </a:solidFill>
                <a:latin typeface="Calibri"/>
              </a:rPr>
              <a:t>Residual protocol work plan</a:t>
            </a:r>
          </a:p>
        </p:txBody>
      </p:sp>
      <p:sp>
        <p:nvSpPr>
          <p:cNvPr id="45" name="Rectangle 44"/>
          <p:cNvSpPr/>
          <p:nvPr/>
        </p:nvSpPr>
        <p:spPr>
          <a:xfrm>
            <a:off x="9738360" y="3255264"/>
            <a:ext cx="1828800" cy="384048"/>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6" name="TextBox 45"/>
          <p:cNvSpPr txBox="1"/>
          <p:nvPr/>
        </p:nvSpPr>
        <p:spPr>
          <a:xfrm>
            <a:off x="9738360" y="3255264"/>
            <a:ext cx="1828800" cy="384048"/>
          </a:xfrm>
          <a:prstGeom prst="rect">
            <a:avLst/>
          </a:prstGeom>
          <a:noFill/>
        </p:spPr>
        <p:txBody>
          <a:bodyPr wrap="square" anchor="ctr" tIns="36576" bIns="36576" lIns="54864" rIns="54864">
            <a:spAutoFit/>
          </a:bodyPr>
          <a:lstStyle/>
          <a:p>
            <a:pPr algn="l"/>
            <a:r>
              <a:rPr sz="1100" b="0" i="0">
                <a:solidFill>
                  <a:srgbClr val="0B1929"/>
                </a:solidFill>
                <a:latin typeface="Calibri"/>
              </a:rPr>
              <a:t>Landed</a:t>
            </a:r>
          </a:p>
        </p:txBody>
      </p:sp>
      <p:sp>
        <p:nvSpPr>
          <p:cNvPr id="47" name="Rectangle 46"/>
          <p:cNvSpPr/>
          <p:nvPr/>
        </p:nvSpPr>
        <p:spPr>
          <a:xfrm>
            <a:off x="548640" y="3639312"/>
            <a:ext cx="685800" cy="384048"/>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8" name="TextBox 47"/>
          <p:cNvSpPr txBox="1"/>
          <p:nvPr/>
        </p:nvSpPr>
        <p:spPr>
          <a:xfrm>
            <a:off x="548640" y="3639312"/>
            <a:ext cx="685800" cy="384048"/>
          </a:xfrm>
          <a:prstGeom prst="rect">
            <a:avLst/>
          </a:prstGeom>
          <a:noFill/>
        </p:spPr>
        <p:txBody>
          <a:bodyPr wrap="square" anchor="ctr" tIns="36576" bIns="36576" lIns="54864" rIns="54864">
            <a:spAutoFit/>
          </a:bodyPr>
          <a:lstStyle/>
          <a:p>
            <a:pPr algn="l"/>
            <a:r>
              <a:rPr sz="1100" b="0" i="0">
                <a:solidFill>
                  <a:srgbClr val="0B1929"/>
                </a:solidFill>
                <a:latin typeface="Calibri"/>
              </a:rPr>
              <a:t>0005</a:t>
            </a:r>
          </a:p>
        </p:txBody>
      </p:sp>
      <p:sp>
        <p:nvSpPr>
          <p:cNvPr id="49" name="Rectangle 48"/>
          <p:cNvSpPr/>
          <p:nvPr/>
        </p:nvSpPr>
        <p:spPr>
          <a:xfrm>
            <a:off x="1234440" y="3639312"/>
            <a:ext cx="3108960" cy="384048"/>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0" name="TextBox 49"/>
          <p:cNvSpPr txBox="1"/>
          <p:nvPr/>
        </p:nvSpPr>
        <p:spPr>
          <a:xfrm>
            <a:off x="1234440" y="3639312"/>
            <a:ext cx="3108960" cy="384048"/>
          </a:xfrm>
          <a:prstGeom prst="rect">
            <a:avLst/>
          </a:prstGeom>
          <a:noFill/>
        </p:spPr>
        <p:txBody>
          <a:bodyPr wrap="square" anchor="ctr" tIns="36576" bIns="36576" lIns="54864" rIns="54864">
            <a:spAutoFit/>
          </a:bodyPr>
          <a:lstStyle/>
          <a:p>
            <a:pPr algn="l"/>
            <a:r>
              <a:rPr sz="1100" b="0" i="0">
                <a:solidFill>
                  <a:srgbClr val="0B1929"/>
                </a:solidFill>
                <a:latin typeface="Calibri"/>
              </a:rPr>
              <a:t>Push-Based Gossip</a:t>
            </a:r>
          </a:p>
        </p:txBody>
      </p:sp>
      <p:sp>
        <p:nvSpPr>
          <p:cNvPr id="51" name="Rectangle 50"/>
          <p:cNvSpPr/>
          <p:nvPr/>
        </p:nvSpPr>
        <p:spPr>
          <a:xfrm>
            <a:off x="4343400" y="3639312"/>
            <a:ext cx="5394960" cy="384048"/>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2" name="TextBox 51"/>
          <p:cNvSpPr txBox="1"/>
          <p:nvPr/>
        </p:nvSpPr>
        <p:spPr>
          <a:xfrm>
            <a:off x="4343400" y="3639312"/>
            <a:ext cx="5394960" cy="384048"/>
          </a:xfrm>
          <a:prstGeom prst="rect">
            <a:avLst/>
          </a:prstGeom>
          <a:noFill/>
        </p:spPr>
        <p:txBody>
          <a:bodyPr wrap="square" anchor="ctr" tIns="36576" bIns="36576" lIns="54864" rIns="54864">
            <a:spAutoFit/>
          </a:bodyPr>
          <a:lstStyle/>
          <a:p>
            <a:pPr algn="l"/>
            <a:r>
              <a:rPr sz="1100" b="0" i="0">
                <a:solidFill>
                  <a:srgbClr val="0B1929"/>
                </a:solidFill>
                <a:latin typeface="Calibri"/>
              </a:rPr>
              <a:t>Real-time propagation (seconds vs. minutes)</a:t>
            </a:r>
          </a:p>
        </p:txBody>
      </p:sp>
      <p:sp>
        <p:nvSpPr>
          <p:cNvPr id="53" name="Rectangle 52"/>
          <p:cNvSpPr/>
          <p:nvPr/>
        </p:nvSpPr>
        <p:spPr>
          <a:xfrm>
            <a:off x="9738360" y="3639312"/>
            <a:ext cx="1828800" cy="384048"/>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4" name="TextBox 53"/>
          <p:cNvSpPr txBox="1"/>
          <p:nvPr/>
        </p:nvSpPr>
        <p:spPr>
          <a:xfrm>
            <a:off x="9738360" y="3639312"/>
            <a:ext cx="1828800" cy="384048"/>
          </a:xfrm>
          <a:prstGeom prst="rect">
            <a:avLst/>
          </a:prstGeom>
          <a:noFill/>
        </p:spPr>
        <p:txBody>
          <a:bodyPr wrap="square" anchor="ctr" tIns="36576" bIns="36576" lIns="54864" rIns="54864">
            <a:spAutoFit/>
          </a:bodyPr>
          <a:lstStyle/>
          <a:p>
            <a:pPr algn="l"/>
            <a:r>
              <a:rPr sz="1100" b="0" i="0">
                <a:solidFill>
                  <a:srgbClr val="0B1929"/>
                </a:solidFill>
                <a:latin typeface="Calibri"/>
              </a:rPr>
              <a:t>Landed</a:t>
            </a:r>
          </a:p>
        </p:txBody>
      </p:sp>
      <p:sp>
        <p:nvSpPr>
          <p:cNvPr id="55" name="Rectangle 54"/>
          <p:cNvSpPr/>
          <p:nvPr/>
        </p:nvSpPr>
        <p:spPr>
          <a:xfrm>
            <a:off x="548640" y="4023360"/>
            <a:ext cx="685800" cy="384048"/>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6" name="TextBox 55"/>
          <p:cNvSpPr txBox="1"/>
          <p:nvPr/>
        </p:nvSpPr>
        <p:spPr>
          <a:xfrm>
            <a:off x="548640" y="4023360"/>
            <a:ext cx="685800" cy="384048"/>
          </a:xfrm>
          <a:prstGeom prst="rect">
            <a:avLst/>
          </a:prstGeom>
          <a:noFill/>
        </p:spPr>
        <p:txBody>
          <a:bodyPr wrap="square" anchor="ctr" tIns="36576" bIns="36576" lIns="54864" rIns="54864">
            <a:spAutoFit/>
          </a:bodyPr>
          <a:lstStyle/>
          <a:p>
            <a:pPr algn="l"/>
            <a:r>
              <a:rPr sz="1100" b="0" i="0">
                <a:solidFill>
                  <a:srgbClr val="0B1929"/>
                </a:solidFill>
                <a:latin typeface="Calibri"/>
              </a:rPr>
              <a:t>0006</a:t>
            </a:r>
          </a:p>
        </p:txBody>
      </p:sp>
      <p:sp>
        <p:nvSpPr>
          <p:cNvPr id="57" name="Rectangle 56"/>
          <p:cNvSpPr/>
          <p:nvPr/>
        </p:nvSpPr>
        <p:spPr>
          <a:xfrm>
            <a:off x="1234440" y="4023360"/>
            <a:ext cx="3108960" cy="384048"/>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8" name="TextBox 57"/>
          <p:cNvSpPr txBox="1"/>
          <p:nvPr/>
        </p:nvSpPr>
        <p:spPr>
          <a:xfrm>
            <a:off x="1234440" y="4023360"/>
            <a:ext cx="3108960" cy="384048"/>
          </a:xfrm>
          <a:prstGeom prst="rect">
            <a:avLst/>
          </a:prstGeom>
          <a:noFill/>
        </p:spPr>
        <p:txBody>
          <a:bodyPr wrap="square" anchor="ctr" tIns="36576" bIns="36576" lIns="54864" rIns="54864">
            <a:spAutoFit/>
          </a:bodyPr>
          <a:lstStyle/>
          <a:p>
            <a:pPr algn="l"/>
            <a:r>
              <a:rPr sz="1100" b="0" i="0">
                <a:solidFill>
                  <a:srgbClr val="0B1929"/>
                </a:solidFill>
                <a:latin typeface="Calibri"/>
              </a:rPr>
              <a:t>Guardian Resignation</a:t>
            </a:r>
          </a:p>
        </p:txBody>
      </p:sp>
      <p:sp>
        <p:nvSpPr>
          <p:cNvPr id="59" name="Rectangle 58"/>
          <p:cNvSpPr/>
          <p:nvPr/>
        </p:nvSpPr>
        <p:spPr>
          <a:xfrm>
            <a:off x="4343400" y="4023360"/>
            <a:ext cx="5394960" cy="384048"/>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0" name="TextBox 59"/>
          <p:cNvSpPr txBox="1"/>
          <p:nvPr/>
        </p:nvSpPr>
        <p:spPr>
          <a:xfrm>
            <a:off x="4343400" y="4023360"/>
            <a:ext cx="5394960" cy="384048"/>
          </a:xfrm>
          <a:prstGeom prst="rect">
            <a:avLst/>
          </a:prstGeom>
          <a:noFill/>
        </p:spPr>
        <p:txBody>
          <a:bodyPr wrap="square" anchor="ctr" tIns="36576" bIns="36576" lIns="54864" rIns="54864">
            <a:spAutoFit/>
          </a:bodyPr>
          <a:lstStyle/>
          <a:p>
            <a:pPr algn="l"/>
            <a:r>
              <a:rPr sz="1100" b="0" i="0">
                <a:solidFill>
                  <a:srgbClr val="0B1929"/>
                </a:solidFill>
                <a:latin typeface="Calibri"/>
              </a:rPr>
              <a:t>Guardian withdraws without subject</a:t>
            </a:r>
          </a:p>
        </p:txBody>
      </p:sp>
      <p:sp>
        <p:nvSpPr>
          <p:cNvPr id="61" name="Rectangle 60"/>
          <p:cNvSpPr/>
          <p:nvPr/>
        </p:nvSpPr>
        <p:spPr>
          <a:xfrm>
            <a:off x="9738360" y="4023360"/>
            <a:ext cx="1828800" cy="384048"/>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2" name="TextBox 61"/>
          <p:cNvSpPr txBox="1"/>
          <p:nvPr/>
        </p:nvSpPr>
        <p:spPr>
          <a:xfrm>
            <a:off x="9738360" y="4023360"/>
            <a:ext cx="1828800" cy="384048"/>
          </a:xfrm>
          <a:prstGeom prst="rect">
            <a:avLst/>
          </a:prstGeom>
          <a:noFill/>
        </p:spPr>
        <p:txBody>
          <a:bodyPr wrap="square" anchor="ctr" tIns="36576" bIns="36576" lIns="54864" rIns="54864">
            <a:spAutoFit/>
          </a:bodyPr>
          <a:lstStyle/>
          <a:p>
            <a:pPr algn="l"/>
            <a:r>
              <a:rPr sz="1100" b="0" i="0">
                <a:solidFill>
                  <a:srgbClr val="0B1929"/>
                </a:solidFill>
                <a:latin typeface="Calibri"/>
              </a:rPr>
              <a:t>Landed</a:t>
            </a:r>
          </a:p>
        </p:txBody>
      </p:sp>
      <p:sp>
        <p:nvSpPr>
          <p:cNvPr id="63" name="Rectangle 62"/>
          <p:cNvSpPr/>
          <p:nvPr/>
        </p:nvSpPr>
        <p:spPr>
          <a:xfrm>
            <a:off x="548640" y="4407408"/>
            <a:ext cx="685800" cy="384048"/>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4" name="TextBox 63"/>
          <p:cNvSpPr txBox="1"/>
          <p:nvPr/>
        </p:nvSpPr>
        <p:spPr>
          <a:xfrm>
            <a:off x="548640" y="4407408"/>
            <a:ext cx="685800" cy="384048"/>
          </a:xfrm>
          <a:prstGeom prst="rect">
            <a:avLst/>
          </a:prstGeom>
          <a:noFill/>
        </p:spPr>
        <p:txBody>
          <a:bodyPr wrap="square" anchor="ctr" tIns="36576" bIns="36576" lIns="54864" rIns="54864">
            <a:spAutoFit/>
          </a:bodyPr>
          <a:lstStyle/>
          <a:p>
            <a:pPr algn="l"/>
            <a:r>
              <a:rPr sz="1100" b="0" i="0">
                <a:solidFill>
                  <a:srgbClr val="0B1929"/>
                </a:solidFill>
                <a:latin typeface="Calibri"/>
              </a:rPr>
              <a:t>0007</a:t>
            </a:r>
          </a:p>
        </p:txBody>
      </p:sp>
      <p:sp>
        <p:nvSpPr>
          <p:cNvPr id="65" name="Rectangle 64"/>
          <p:cNvSpPr/>
          <p:nvPr/>
        </p:nvSpPr>
        <p:spPr>
          <a:xfrm>
            <a:off x="1234440" y="4407408"/>
            <a:ext cx="3108960" cy="384048"/>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6" name="TextBox 65"/>
          <p:cNvSpPr txBox="1"/>
          <p:nvPr/>
        </p:nvSpPr>
        <p:spPr>
          <a:xfrm>
            <a:off x="1234440" y="4407408"/>
            <a:ext cx="3108960" cy="384048"/>
          </a:xfrm>
          <a:prstGeom prst="rect">
            <a:avLst/>
          </a:prstGeom>
          <a:noFill/>
        </p:spPr>
        <p:txBody>
          <a:bodyPr wrap="square" anchor="ctr" tIns="36576" bIns="36576" lIns="54864" rIns="54864">
            <a:spAutoFit/>
          </a:bodyPr>
          <a:lstStyle/>
          <a:p>
            <a:pPr algn="l"/>
            <a:r>
              <a:rPr sz="1100" b="0" i="0">
                <a:solidFill>
                  <a:srgbClr val="0B1929"/>
                </a:solidFill>
                <a:latin typeface="Calibri"/>
              </a:rPr>
              <a:t>Lazy Epoch Propagation</a:t>
            </a:r>
          </a:p>
        </p:txBody>
      </p:sp>
      <p:sp>
        <p:nvSpPr>
          <p:cNvPr id="67" name="Rectangle 66"/>
          <p:cNvSpPr/>
          <p:nvPr/>
        </p:nvSpPr>
        <p:spPr>
          <a:xfrm>
            <a:off x="4343400" y="4407408"/>
            <a:ext cx="5394960" cy="384048"/>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8" name="TextBox 67"/>
          <p:cNvSpPr txBox="1"/>
          <p:nvPr/>
        </p:nvSpPr>
        <p:spPr>
          <a:xfrm>
            <a:off x="4343400" y="4407408"/>
            <a:ext cx="5394960" cy="384048"/>
          </a:xfrm>
          <a:prstGeom prst="rect">
            <a:avLst/>
          </a:prstGeom>
          <a:noFill/>
        </p:spPr>
        <p:txBody>
          <a:bodyPr wrap="square" anchor="ctr" tIns="36576" bIns="36576" lIns="54864" rIns="54864">
            <a:spAutoFit/>
          </a:bodyPr>
          <a:lstStyle/>
          <a:p>
            <a:pPr algn="l"/>
            <a:r>
              <a:rPr sz="1100" b="0" i="0">
                <a:solidFill>
                  <a:srgbClr val="0B1929"/>
                </a:solidFill>
                <a:latin typeface="Calibri"/>
              </a:rPr>
              <a:t>Stale-signer detection across domains</a:t>
            </a:r>
          </a:p>
        </p:txBody>
      </p:sp>
      <p:sp>
        <p:nvSpPr>
          <p:cNvPr id="69" name="Rectangle 68"/>
          <p:cNvSpPr/>
          <p:nvPr/>
        </p:nvSpPr>
        <p:spPr>
          <a:xfrm>
            <a:off x="9738360" y="4407408"/>
            <a:ext cx="1828800" cy="384048"/>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0" name="TextBox 69"/>
          <p:cNvSpPr txBox="1"/>
          <p:nvPr/>
        </p:nvSpPr>
        <p:spPr>
          <a:xfrm>
            <a:off x="9738360" y="4407408"/>
            <a:ext cx="1828800" cy="384048"/>
          </a:xfrm>
          <a:prstGeom prst="rect">
            <a:avLst/>
          </a:prstGeom>
          <a:noFill/>
        </p:spPr>
        <p:txBody>
          <a:bodyPr wrap="square" anchor="ctr" tIns="36576" bIns="36576" lIns="54864" rIns="54864">
            <a:spAutoFit/>
          </a:bodyPr>
          <a:lstStyle/>
          <a:p>
            <a:pPr algn="l"/>
            <a:r>
              <a:rPr sz="1100" b="0" i="0">
                <a:solidFill>
                  <a:srgbClr val="0B1929"/>
                </a:solidFill>
                <a:latin typeface="Calibri"/>
              </a:rPr>
              <a:t>Landed</a:t>
            </a:r>
          </a:p>
        </p:txBody>
      </p:sp>
      <p:sp>
        <p:nvSpPr>
          <p:cNvPr id="71" name="Rectangle 70"/>
          <p:cNvSpPr/>
          <p:nvPr/>
        </p:nvSpPr>
        <p:spPr>
          <a:xfrm>
            <a:off x="548640" y="4791456"/>
            <a:ext cx="685800" cy="384048"/>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2" name="TextBox 71"/>
          <p:cNvSpPr txBox="1"/>
          <p:nvPr/>
        </p:nvSpPr>
        <p:spPr>
          <a:xfrm>
            <a:off x="548640" y="4791456"/>
            <a:ext cx="685800" cy="384048"/>
          </a:xfrm>
          <a:prstGeom prst="rect">
            <a:avLst/>
          </a:prstGeom>
          <a:noFill/>
        </p:spPr>
        <p:txBody>
          <a:bodyPr wrap="square" anchor="ctr" tIns="36576" bIns="36576" lIns="54864" rIns="54864">
            <a:spAutoFit/>
          </a:bodyPr>
          <a:lstStyle/>
          <a:p>
            <a:pPr algn="l"/>
            <a:r>
              <a:rPr sz="1100" b="0" i="0">
                <a:solidFill>
                  <a:srgbClr val="0B1929"/>
                </a:solidFill>
                <a:latin typeface="Calibri"/>
              </a:rPr>
              <a:t>0008</a:t>
            </a:r>
          </a:p>
        </p:txBody>
      </p:sp>
      <p:sp>
        <p:nvSpPr>
          <p:cNvPr id="73" name="Rectangle 72"/>
          <p:cNvSpPr/>
          <p:nvPr/>
        </p:nvSpPr>
        <p:spPr>
          <a:xfrm>
            <a:off x="1234440" y="4791456"/>
            <a:ext cx="3108960" cy="384048"/>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4" name="TextBox 73"/>
          <p:cNvSpPr txBox="1"/>
          <p:nvPr/>
        </p:nvSpPr>
        <p:spPr>
          <a:xfrm>
            <a:off x="1234440" y="4791456"/>
            <a:ext cx="3108960" cy="384048"/>
          </a:xfrm>
          <a:prstGeom prst="rect">
            <a:avLst/>
          </a:prstGeom>
          <a:noFill/>
        </p:spPr>
        <p:txBody>
          <a:bodyPr wrap="square" anchor="ctr" tIns="36576" bIns="36576" lIns="54864" rIns="54864">
            <a:spAutoFit/>
          </a:bodyPr>
          <a:lstStyle/>
          <a:p>
            <a:pPr algn="l"/>
            <a:r>
              <a:rPr sz="1100" b="0" i="0">
                <a:solidFill>
                  <a:srgbClr val="0B1929"/>
                </a:solidFill>
                <a:latin typeface="Calibri"/>
              </a:rPr>
              <a:t>K-of-K Bootstrap</a:t>
            </a:r>
          </a:p>
        </p:txBody>
      </p:sp>
      <p:sp>
        <p:nvSpPr>
          <p:cNvPr id="75" name="Rectangle 74"/>
          <p:cNvSpPr/>
          <p:nvPr/>
        </p:nvSpPr>
        <p:spPr>
          <a:xfrm>
            <a:off x="4343400" y="4791456"/>
            <a:ext cx="5394960" cy="384048"/>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6" name="TextBox 75"/>
          <p:cNvSpPr txBox="1"/>
          <p:nvPr/>
        </p:nvSpPr>
        <p:spPr>
          <a:xfrm>
            <a:off x="4343400" y="4791456"/>
            <a:ext cx="5394960" cy="384048"/>
          </a:xfrm>
          <a:prstGeom prst="rect">
            <a:avLst/>
          </a:prstGeom>
          <a:noFill/>
        </p:spPr>
        <p:txBody>
          <a:bodyPr wrap="square" anchor="ctr" tIns="36576" bIns="36576" lIns="54864" rIns="54864">
            <a:spAutoFit/>
          </a:bodyPr>
          <a:lstStyle/>
          <a:p>
            <a:pPr algn="l"/>
            <a:r>
              <a:rPr sz="1100" b="0" i="0">
                <a:solidFill>
                  <a:srgbClr val="0B1929"/>
                </a:solidFill>
                <a:latin typeface="Calibri"/>
              </a:rPr>
              <a:t>Secure cold-start node join</a:t>
            </a:r>
          </a:p>
        </p:txBody>
      </p:sp>
      <p:sp>
        <p:nvSpPr>
          <p:cNvPr id="77" name="Rectangle 76"/>
          <p:cNvSpPr/>
          <p:nvPr/>
        </p:nvSpPr>
        <p:spPr>
          <a:xfrm>
            <a:off x="9738360" y="4791456"/>
            <a:ext cx="1828800" cy="384048"/>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8" name="TextBox 77"/>
          <p:cNvSpPr txBox="1"/>
          <p:nvPr/>
        </p:nvSpPr>
        <p:spPr>
          <a:xfrm>
            <a:off x="9738360" y="4791456"/>
            <a:ext cx="1828800" cy="384048"/>
          </a:xfrm>
          <a:prstGeom prst="rect">
            <a:avLst/>
          </a:prstGeom>
          <a:noFill/>
        </p:spPr>
        <p:txBody>
          <a:bodyPr wrap="square" anchor="ctr" tIns="36576" bIns="36576" lIns="54864" rIns="54864">
            <a:spAutoFit/>
          </a:bodyPr>
          <a:lstStyle/>
          <a:p>
            <a:pPr algn="l"/>
            <a:r>
              <a:rPr sz="1100" b="0" i="0">
                <a:solidFill>
                  <a:srgbClr val="0B1929"/>
                </a:solidFill>
                <a:latin typeface="Calibri"/>
              </a:rPr>
              <a:t>Landed</a:t>
            </a:r>
          </a:p>
        </p:txBody>
      </p:sp>
      <p:sp>
        <p:nvSpPr>
          <p:cNvPr id="79" name="Rectangle 78"/>
          <p:cNvSpPr/>
          <p:nvPr/>
        </p:nvSpPr>
        <p:spPr>
          <a:xfrm>
            <a:off x="548640" y="5175504"/>
            <a:ext cx="685800" cy="384048"/>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0" name="TextBox 79"/>
          <p:cNvSpPr txBox="1"/>
          <p:nvPr/>
        </p:nvSpPr>
        <p:spPr>
          <a:xfrm>
            <a:off x="548640" y="5175504"/>
            <a:ext cx="685800" cy="384048"/>
          </a:xfrm>
          <a:prstGeom prst="rect">
            <a:avLst/>
          </a:prstGeom>
          <a:noFill/>
        </p:spPr>
        <p:txBody>
          <a:bodyPr wrap="square" anchor="ctr" tIns="36576" bIns="36576" lIns="54864" rIns="54864">
            <a:spAutoFit/>
          </a:bodyPr>
          <a:lstStyle/>
          <a:p>
            <a:pPr algn="l"/>
            <a:r>
              <a:rPr sz="1100" b="0" i="0">
                <a:solidFill>
                  <a:srgbClr val="0B1929"/>
                </a:solidFill>
                <a:latin typeface="Calibri"/>
              </a:rPr>
              <a:t>0009</a:t>
            </a:r>
          </a:p>
        </p:txBody>
      </p:sp>
      <p:sp>
        <p:nvSpPr>
          <p:cNvPr id="81" name="Rectangle 80"/>
          <p:cNvSpPr/>
          <p:nvPr/>
        </p:nvSpPr>
        <p:spPr>
          <a:xfrm>
            <a:off x="1234440" y="5175504"/>
            <a:ext cx="3108960" cy="384048"/>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2" name="TextBox 81"/>
          <p:cNvSpPr txBox="1"/>
          <p:nvPr/>
        </p:nvSpPr>
        <p:spPr>
          <a:xfrm>
            <a:off x="1234440" y="5175504"/>
            <a:ext cx="3108960" cy="384048"/>
          </a:xfrm>
          <a:prstGeom prst="rect">
            <a:avLst/>
          </a:prstGeom>
          <a:noFill/>
        </p:spPr>
        <p:txBody>
          <a:bodyPr wrap="square" anchor="ctr" tIns="36576" bIns="36576" lIns="54864" rIns="54864">
            <a:spAutoFit/>
          </a:bodyPr>
          <a:lstStyle/>
          <a:p>
            <a:pPr algn="l"/>
            <a:r>
              <a:rPr sz="1100" b="0" i="0">
                <a:solidFill>
                  <a:srgbClr val="0B1929"/>
                </a:solidFill>
                <a:latin typeface="Calibri"/>
              </a:rPr>
              <a:t>Fork-Block Trigger</a:t>
            </a:r>
          </a:p>
        </p:txBody>
      </p:sp>
      <p:sp>
        <p:nvSpPr>
          <p:cNvPr id="83" name="Rectangle 82"/>
          <p:cNvSpPr/>
          <p:nvPr/>
        </p:nvSpPr>
        <p:spPr>
          <a:xfrm>
            <a:off x="4343400" y="5175504"/>
            <a:ext cx="5394960" cy="384048"/>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4" name="TextBox 83"/>
          <p:cNvSpPr txBox="1"/>
          <p:nvPr/>
        </p:nvSpPr>
        <p:spPr>
          <a:xfrm>
            <a:off x="4343400" y="5175504"/>
            <a:ext cx="5394960" cy="384048"/>
          </a:xfrm>
          <a:prstGeom prst="rect">
            <a:avLst/>
          </a:prstGeom>
          <a:noFill/>
        </p:spPr>
        <p:txBody>
          <a:bodyPr wrap="square" anchor="ctr" tIns="36576" bIns="36576" lIns="54864" rIns="54864">
            <a:spAutoFit/>
          </a:bodyPr>
          <a:lstStyle/>
          <a:p>
            <a:pPr algn="l"/>
            <a:r>
              <a:rPr sz="1100" b="0" i="0">
                <a:solidFill>
                  <a:srgbClr val="0B1929"/>
                </a:solidFill>
                <a:latin typeface="Calibri"/>
              </a:rPr>
              <a:t>On-chain coordinated upgrades</a:t>
            </a:r>
          </a:p>
        </p:txBody>
      </p:sp>
      <p:sp>
        <p:nvSpPr>
          <p:cNvPr id="85" name="Rectangle 84"/>
          <p:cNvSpPr/>
          <p:nvPr/>
        </p:nvSpPr>
        <p:spPr>
          <a:xfrm>
            <a:off x="9738360" y="5175504"/>
            <a:ext cx="1828800" cy="384048"/>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6" name="TextBox 85"/>
          <p:cNvSpPr txBox="1"/>
          <p:nvPr/>
        </p:nvSpPr>
        <p:spPr>
          <a:xfrm>
            <a:off x="9738360" y="5175504"/>
            <a:ext cx="1828800" cy="384048"/>
          </a:xfrm>
          <a:prstGeom prst="rect">
            <a:avLst/>
          </a:prstGeom>
          <a:noFill/>
        </p:spPr>
        <p:txBody>
          <a:bodyPr wrap="square" anchor="ctr" tIns="36576" bIns="36576" lIns="54864" rIns="54864">
            <a:spAutoFit/>
          </a:bodyPr>
          <a:lstStyle/>
          <a:p>
            <a:pPr algn="l"/>
            <a:r>
              <a:rPr sz="1100" b="0" i="0">
                <a:solidFill>
                  <a:srgbClr val="0B1929"/>
                </a:solidFill>
                <a:latin typeface="Calibri"/>
              </a:rPr>
              <a:t>Landed</a:t>
            </a:r>
          </a:p>
        </p:txBody>
      </p:sp>
      <p:sp>
        <p:nvSpPr>
          <p:cNvPr id="87" name="Rectangle 86"/>
          <p:cNvSpPr/>
          <p:nvPr/>
        </p:nvSpPr>
        <p:spPr>
          <a:xfrm>
            <a:off x="548640" y="5559552"/>
            <a:ext cx="685800" cy="384048"/>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8" name="TextBox 87"/>
          <p:cNvSpPr txBox="1"/>
          <p:nvPr/>
        </p:nvSpPr>
        <p:spPr>
          <a:xfrm>
            <a:off x="548640" y="5559552"/>
            <a:ext cx="685800" cy="384048"/>
          </a:xfrm>
          <a:prstGeom prst="rect">
            <a:avLst/>
          </a:prstGeom>
          <a:noFill/>
        </p:spPr>
        <p:txBody>
          <a:bodyPr wrap="square" anchor="ctr" tIns="36576" bIns="36576" lIns="54864" rIns="54864">
            <a:spAutoFit/>
          </a:bodyPr>
          <a:lstStyle/>
          <a:p>
            <a:pPr algn="l"/>
            <a:r>
              <a:rPr sz="1100" b="0" i="0">
                <a:solidFill>
                  <a:srgbClr val="0B1929"/>
                </a:solidFill>
                <a:latin typeface="Calibri"/>
              </a:rPr>
              <a:t>0010</a:t>
            </a:r>
          </a:p>
        </p:txBody>
      </p:sp>
      <p:sp>
        <p:nvSpPr>
          <p:cNvPr id="89" name="Rectangle 88"/>
          <p:cNvSpPr/>
          <p:nvPr/>
        </p:nvSpPr>
        <p:spPr>
          <a:xfrm>
            <a:off x="1234440" y="5559552"/>
            <a:ext cx="3108960" cy="384048"/>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0" name="TextBox 89"/>
          <p:cNvSpPr txBox="1"/>
          <p:nvPr/>
        </p:nvSpPr>
        <p:spPr>
          <a:xfrm>
            <a:off x="1234440" y="5559552"/>
            <a:ext cx="3108960" cy="384048"/>
          </a:xfrm>
          <a:prstGeom prst="rect">
            <a:avLst/>
          </a:prstGeom>
          <a:noFill/>
        </p:spPr>
        <p:txBody>
          <a:bodyPr wrap="square" anchor="ctr" tIns="36576" bIns="36576" lIns="54864" rIns="54864">
            <a:spAutoFit/>
          </a:bodyPr>
          <a:lstStyle/>
          <a:p>
            <a:pPr algn="l"/>
            <a:r>
              <a:rPr sz="1100" b="0" i="0">
                <a:solidFill>
                  <a:srgbClr val="0B1929"/>
                </a:solidFill>
                <a:latin typeface="Calibri"/>
              </a:rPr>
              <a:t>Compact Merkle Proofs</a:t>
            </a:r>
          </a:p>
        </p:txBody>
      </p:sp>
      <p:sp>
        <p:nvSpPr>
          <p:cNvPr id="91" name="Rectangle 90"/>
          <p:cNvSpPr/>
          <p:nvPr/>
        </p:nvSpPr>
        <p:spPr>
          <a:xfrm>
            <a:off x="4343400" y="5559552"/>
            <a:ext cx="5394960" cy="384048"/>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2" name="TextBox 91"/>
          <p:cNvSpPr txBox="1"/>
          <p:nvPr/>
        </p:nvSpPr>
        <p:spPr>
          <a:xfrm>
            <a:off x="4343400" y="5559552"/>
            <a:ext cx="5394960" cy="384048"/>
          </a:xfrm>
          <a:prstGeom prst="rect">
            <a:avLst/>
          </a:prstGeom>
          <a:noFill/>
        </p:spPr>
        <p:txBody>
          <a:bodyPr wrap="square" anchor="ctr" tIns="36576" bIns="36576" lIns="54864" rIns="54864">
            <a:spAutoFit/>
          </a:bodyPr>
          <a:lstStyle/>
          <a:p>
            <a:pPr algn="l"/>
            <a:r>
              <a:rPr sz="1100" b="0" i="0">
                <a:solidFill>
                  <a:srgbClr val="0B1929"/>
                </a:solidFill>
                <a:latin typeface="Calibri"/>
              </a:rPr>
              <a:t>~70% less gossip bandwidth</a:t>
            </a:r>
          </a:p>
        </p:txBody>
      </p:sp>
      <p:sp>
        <p:nvSpPr>
          <p:cNvPr id="93" name="Rectangle 92"/>
          <p:cNvSpPr/>
          <p:nvPr/>
        </p:nvSpPr>
        <p:spPr>
          <a:xfrm>
            <a:off x="9738360" y="5559552"/>
            <a:ext cx="1828800" cy="384048"/>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4" name="TextBox 93"/>
          <p:cNvSpPr txBox="1"/>
          <p:nvPr/>
        </p:nvSpPr>
        <p:spPr>
          <a:xfrm>
            <a:off x="9738360" y="5559552"/>
            <a:ext cx="1828800" cy="384048"/>
          </a:xfrm>
          <a:prstGeom prst="rect">
            <a:avLst/>
          </a:prstGeom>
          <a:noFill/>
        </p:spPr>
        <p:txBody>
          <a:bodyPr wrap="square" anchor="ctr" tIns="36576" bIns="36576" lIns="54864" rIns="54864">
            <a:spAutoFit/>
          </a:bodyPr>
          <a:lstStyle/>
          <a:p>
            <a:pPr algn="l"/>
            <a:r>
              <a:rPr sz="1100" b="0" i="0">
                <a:solidFill>
                  <a:srgbClr val="0B1929"/>
                </a:solidFill>
                <a:latin typeface="Calibri"/>
              </a:rPr>
              <a:t>Landed</a:t>
            </a:r>
          </a:p>
        </p:txBody>
      </p:sp>
      <p:sp>
        <p:nvSpPr>
          <p:cNvPr id="95" name="Rounded Rectangle 94"/>
          <p:cNvSpPr/>
          <p:nvPr/>
        </p:nvSpPr>
        <p:spPr>
          <a:xfrm>
            <a:off x="548640" y="6126480"/>
            <a:ext cx="11064240" cy="320040"/>
          </a:xfrm>
          <a:prstGeom prst="roundRect">
            <a:avLst>
              <a:gd name="adj" fmla="val 5000"/>
            </a:avLst>
          </a:prstGeom>
          <a:solidFill>
            <a:srgbClr val="CCFBF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6" name="TextBox 95"/>
          <p:cNvSpPr txBox="1"/>
          <p:nvPr/>
        </p:nvSpPr>
        <p:spPr>
          <a:xfrm>
            <a:off x="777240" y="6126480"/>
            <a:ext cx="10607040" cy="320040"/>
          </a:xfrm>
          <a:prstGeom prst="rect">
            <a:avLst/>
          </a:prstGeom>
          <a:noFill/>
        </p:spPr>
        <p:txBody>
          <a:bodyPr wrap="square" anchor="ctr" tIns="36576" bIns="36576" lIns="54864" rIns="54864">
            <a:spAutoFit/>
          </a:bodyPr>
          <a:lstStyle/>
          <a:p>
            <a:pPr algn="l"/>
            <a:r>
              <a:rPr sz="1100" b="0" i="1">
                <a:solidFill>
                  <a:srgbClr val="0B1929"/>
                </a:solidFill>
                <a:latin typeface="Calibri"/>
              </a:rPr>
              <a:t>All 10 QDPs shipped with comprehensive test coverage. Full documentation at /docs/design/ in the repo.</a:t>
            </a:r>
          </a:p>
        </p:txBody>
      </p:sp>
    </p:spTree>
  </p:cSld>
  <p:clrMapOvr>
    <a:masterClrMapping/>
  </p:clrMapOvr>
</p:sld>
</file>

<file path=ppt/slides/slide44.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WHAT'S INSIDE</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Node architecture at a glance</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44 / 77</a:t>
            </a:r>
          </a:p>
        </p:txBody>
      </p:sp>
      <p:sp>
        <p:nvSpPr>
          <p:cNvPr id="7" name="Rounded Rectangle 6"/>
          <p:cNvSpPr/>
          <p:nvPr/>
        </p:nvSpPr>
        <p:spPr>
          <a:xfrm>
            <a:off x="548640" y="1691640"/>
            <a:ext cx="11064240" cy="438912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77240" y="1828800"/>
            <a:ext cx="10607040" cy="365760"/>
          </a:xfrm>
          <a:prstGeom prst="rect">
            <a:avLst/>
          </a:prstGeom>
          <a:noFill/>
        </p:spPr>
        <p:txBody>
          <a:bodyPr wrap="square" anchor="t" tIns="36576" bIns="36576" lIns="54864" rIns="54864">
            <a:spAutoFit/>
          </a:bodyPr>
          <a:lstStyle/>
          <a:p>
            <a:pPr algn="l"/>
            <a:r>
              <a:rPr sz="1100" b="1" i="0">
                <a:solidFill>
                  <a:srgbClr val="64748B"/>
                </a:solidFill>
                <a:latin typeface="Calibri"/>
              </a:rPr>
              <a:t>QUIDNUGNODE (single Go binary)</a:t>
            </a:r>
          </a:p>
        </p:txBody>
      </p:sp>
      <p:sp>
        <p:nvSpPr>
          <p:cNvPr id="9" name="Rounded Rectangle 8"/>
          <p:cNvSpPr/>
          <p:nvPr/>
        </p:nvSpPr>
        <p:spPr>
          <a:xfrm>
            <a:off x="777240" y="2286000"/>
            <a:ext cx="10607040" cy="640080"/>
          </a:xfrm>
          <a:prstGeom prst="roundRect">
            <a:avLst>
              <a:gd name="adj" fmla="val 5000"/>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77240" y="2286000"/>
            <a:ext cx="10607040" cy="640080"/>
          </a:xfrm>
          <a:prstGeom prst="rect">
            <a:avLst/>
          </a:prstGeom>
          <a:noFill/>
        </p:spPr>
        <p:txBody>
          <a:bodyPr wrap="square" anchor="ctr" tIns="36576" bIns="36576" lIns="54864" rIns="54864">
            <a:spAutoFit/>
          </a:bodyPr>
          <a:lstStyle/>
          <a:p>
            <a:pPr algn="ctr"/>
            <a:r>
              <a:rPr sz="1400" b="1" i="0">
                <a:solidFill>
                  <a:srgbClr val="FFFFFF"/>
                </a:solidFill>
                <a:latin typeface="Georgia"/>
              </a:rPr>
              <a:t>HTTP REST API  (/api/v1 + /api/v2)</a:t>
            </a:r>
          </a:p>
        </p:txBody>
      </p:sp>
      <p:sp>
        <p:nvSpPr>
          <p:cNvPr id="11" name="Rounded Rectangle 10"/>
          <p:cNvSpPr/>
          <p:nvPr/>
        </p:nvSpPr>
        <p:spPr>
          <a:xfrm>
            <a:off x="777240" y="3063240"/>
            <a:ext cx="3447288" cy="868680"/>
          </a:xfrm>
          <a:prstGeom prst="roundRect">
            <a:avLst>
              <a:gd name="adj" fmla="val 5000"/>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914400" y="3172968"/>
            <a:ext cx="3172968" cy="365760"/>
          </a:xfrm>
          <a:prstGeom prst="rect">
            <a:avLst/>
          </a:prstGeom>
          <a:noFill/>
        </p:spPr>
        <p:txBody>
          <a:bodyPr wrap="square" anchor="t" tIns="36576" bIns="36576" lIns="54864" rIns="54864">
            <a:spAutoFit/>
          </a:bodyPr>
          <a:lstStyle/>
          <a:p>
            <a:pPr algn="l"/>
            <a:r>
              <a:rPr sz="1400" b="1" i="0">
                <a:solidFill>
                  <a:srgbClr val="FFFFFF"/>
                </a:solidFill>
                <a:latin typeface="Georgia"/>
              </a:rPr>
              <a:t>Trust Engine</a:t>
            </a:r>
          </a:p>
        </p:txBody>
      </p:sp>
      <p:sp>
        <p:nvSpPr>
          <p:cNvPr id="13" name="TextBox 12"/>
          <p:cNvSpPr txBox="1"/>
          <p:nvPr/>
        </p:nvSpPr>
        <p:spPr>
          <a:xfrm>
            <a:off x="914400" y="3520440"/>
            <a:ext cx="3172968" cy="365760"/>
          </a:xfrm>
          <a:prstGeom prst="rect">
            <a:avLst/>
          </a:prstGeom>
          <a:noFill/>
        </p:spPr>
        <p:txBody>
          <a:bodyPr wrap="square" anchor="t" tIns="36576" bIns="36576" lIns="54864" rIns="54864">
            <a:spAutoFit/>
          </a:bodyPr>
          <a:lstStyle/>
          <a:p>
            <a:pPr algn="l"/>
            <a:r>
              <a:rPr sz="1100" b="0" i="1">
                <a:solidFill>
                  <a:srgbClr val="E2E8F0"/>
                </a:solidFill>
                <a:latin typeface="Calibri"/>
              </a:rPr>
              <a:t>BFS pathfinding</a:t>
            </a:r>
          </a:p>
        </p:txBody>
      </p:sp>
      <p:sp>
        <p:nvSpPr>
          <p:cNvPr id="14" name="Rounded Rectangle 13"/>
          <p:cNvSpPr/>
          <p:nvPr/>
        </p:nvSpPr>
        <p:spPr>
          <a:xfrm>
            <a:off x="4315968" y="3063240"/>
            <a:ext cx="3447288" cy="868680"/>
          </a:xfrm>
          <a:prstGeom prst="roundRect">
            <a:avLst>
              <a:gd name="adj" fmla="val 5000"/>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4453128" y="3172968"/>
            <a:ext cx="3172968" cy="365760"/>
          </a:xfrm>
          <a:prstGeom prst="rect">
            <a:avLst/>
          </a:prstGeom>
          <a:noFill/>
        </p:spPr>
        <p:txBody>
          <a:bodyPr wrap="square" anchor="t" tIns="36576" bIns="36576" lIns="54864" rIns="54864">
            <a:spAutoFit/>
          </a:bodyPr>
          <a:lstStyle/>
          <a:p>
            <a:pPr algn="l"/>
            <a:r>
              <a:rPr sz="1400" b="1" i="0">
                <a:solidFill>
                  <a:srgbClr val="FFFFFF"/>
                </a:solidFill>
                <a:latin typeface="Georgia"/>
              </a:rPr>
              <a:t>Nonce Ledger</a:t>
            </a:r>
          </a:p>
        </p:txBody>
      </p:sp>
      <p:sp>
        <p:nvSpPr>
          <p:cNvPr id="16" name="TextBox 15"/>
          <p:cNvSpPr txBox="1"/>
          <p:nvPr/>
        </p:nvSpPr>
        <p:spPr>
          <a:xfrm>
            <a:off x="4453128" y="3520440"/>
            <a:ext cx="3172968" cy="365760"/>
          </a:xfrm>
          <a:prstGeom prst="rect">
            <a:avLst/>
          </a:prstGeom>
          <a:noFill/>
        </p:spPr>
        <p:txBody>
          <a:bodyPr wrap="square" anchor="t" tIns="36576" bIns="36576" lIns="54864" rIns="54864">
            <a:spAutoFit/>
          </a:bodyPr>
          <a:lstStyle/>
          <a:p>
            <a:pPr algn="l"/>
            <a:r>
              <a:rPr sz="1100" b="0" i="1">
                <a:solidFill>
                  <a:srgbClr val="E2E8F0"/>
                </a:solidFill>
                <a:latin typeface="Calibri"/>
              </a:rPr>
              <a:t>QDP-0001</a:t>
            </a:r>
          </a:p>
        </p:txBody>
      </p:sp>
      <p:sp>
        <p:nvSpPr>
          <p:cNvPr id="17" name="Rounded Rectangle 16"/>
          <p:cNvSpPr/>
          <p:nvPr/>
        </p:nvSpPr>
        <p:spPr>
          <a:xfrm>
            <a:off x="7854696" y="3063240"/>
            <a:ext cx="3447288" cy="868680"/>
          </a:xfrm>
          <a:prstGeom prst="roundRect">
            <a:avLst>
              <a:gd name="adj" fmla="val 5000"/>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7991856" y="3172968"/>
            <a:ext cx="3172968" cy="365760"/>
          </a:xfrm>
          <a:prstGeom prst="rect">
            <a:avLst/>
          </a:prstGeom>
          <a:noFill/>
        </p:spPr>
        <p:txBody>
          <a:bodyPr wrap="square" anchor="t" tIns="36576" bIns="36576" lIns="54864" rIns="54864">
            <a:spAutoFit/>
          </a:bodyPr>
          <a:lstStyle/>
          <a:p>
            <a:pPr algn="l"/>
            <a:r>
              <a:rPr sz="1400" b="1" i="0">
                <a:solidFill>
                  <a:srgbClr val="0B1929"/>
                </a:solidFill>
                <a:latin typeface="Georgia"/>
              </a:rPr>
              <a:t>Guardian Registry</a:t>
            </a:r>
          </a:p>
        </p:txBody>
      </p:sp>
      <p:sp>
        <p:nvSpPr>
          <p:cNvPr id="19" name="TextBox 18"/>
          <p:cNvSpPr txBox="1"/>
          <p:nvPr/>
        </p:nvSpPr>
        <p:spPr>
          <a:xfrm>
            <a:off x="7991856" y="3520440"/>
            <a:ext cx="3172968" cy="365760"/>
          </a:xfrm>
          <a:prstGeom prst="rect">
            <a:avLst/>
          </a:prstGeom>
          <a:noFill/>
        </p:spPr>
        <p:txBody>
          <a:bodyPr wrap="square" anchor="t" tIns="36576" bIns="36576" lIns="54864" rIns="54864">
            <a:spAutoFit/>
          </a:bodyPr>
          <a:lstStyle/>
          <a:p>
            <a:pPr algn="l"/>
            <a:r>
              <a:rPr sz="1100" b="0" i="1">
                <a:solidFill>
                  <a:srgbClr val="0B1929"/>
                </a:solidFill>
                <a:latin typeface="Calibri"/>
              </a:rPr>
              <a:t>QDP-0002 + 0006</a:t>
            </a:r>
          </a:p>
        </p:txBody>
      </p:sp>
      <p:sp>
        <p:nvSpPr>
          <p:cNvPr id="20" name="Rounded Rectangle 19"/>
          <p:cNvSpPr/>
          <p:nvPr/>
        </p:nvSpPr>
        <p:spPr>
          <a:xfrm>
            <a:off x="777240" y="4069080"/>
            <a:ext cx="3447288" cy="868680"/>
          </a:xfrm>
          <a:prstGeom prst="roundRect">
            <a:avLst>
              <a:gd name="adj" fmla="val 5000"/>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914400" y="4178808"/>
            <a:ext cx="3172968" cy="365760"/>
          </a:xfrm>
          <a:prstGeom prst="rect">
            <a:avLst/>
          </a:prstGeom>
          <a:noFill/>
        </p:spPr>
        <p:txBody>
          <a:bodyPr wrap="square" anchor="t" tIns="36576" bIns="36576" lIns="54864" rIns="54864">
            <a:spAutoFit/>
          </a:bodyPr>
          <a:lstStyle/>
          <a:p>
            <a:pPr algn="l"/>
            <a:r>
              <a:rPr sz="1400" b="1" i="0">
                <a:solidFill>
                  <a:srgbClr val="FFFFFF"/>
                </a:solidFill>
                <a:latin typeface="Georgia"/>
              </a:rPr>
              <a:t>Block Engine</a:t>
            </a:r>
          </a:p>
        </p:txBody>
      </p:sp>
      <p:sp>
        <p:nvSpPr>
          <p:cNvPr id="22" name="TextBox 21"/>
          <p:cNvSpPr txBox="1"/>
          <p:nvPr/>
        </p:nvSpPr>
        <p:spPr>
          <a:xfrm>
            <a:off x="914400" y="4526280"/>
            <a:ext cx="3172968" cy="365760"/>
          </a:xfrm>
          <a:prstGeom prst="rect">
            <a:avLst/>
          </a:prstGeom>
          <a:noFill/>
        </p:spPr>
        <p:txBody>
          <a:bodyPr wrap="square" anchor="t" tIns="36576" bIns="36576" lIns="54864" rIns="54864">
            <a:spAutoFit/>
          </a:bodyPr>
          <a:lstStyle/>
          <a:p>
            <a:pPr algn="l"/>
            <a:r>
              <a:rPr sz="1100" b="0" i="1">
                <a:solidFill>
                  <a:srgbClr val="E2E8F0"/>
                </a:solidFill>
                <a:latin typeface="Calibri"/>
              </a:rPr>
              <a:t>Proof-of-Trust tiers</a:t>
            </a:r>
          </a:p>
        </p:txBody>
      </p:sp>
      <p:sp>
        <p:nvSpPr>
          <p:cNvPr id="23" name="Rounded Rectangle 22"/>
          <p:cNvSpPr/>
          <p:nvPr/>
        </p:nvSpPr>
        <p:spPr>
          <a:xfrm>
            <a:off x="4315968" y="4069080"/>
            <a:ext cx="3447288" cy="868680"/>
          </a:xfrm>
          <a:prstGeom prst="roundRect">
            <a:avLst>
              <a:gd name="adj" fmla="val 5000"/>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4453128" y="4178808"/>
            <a:ext cx="3172968" cy="365760"/>
          </a:xfrm>
          <a:prstGeom prst="rect">
            <a:avLst/>
          </a:prstGeom>
          <a:noFill/>
        </p:spPr>
        <p:txBody>
          <a:bodyPr wrap="square" anchor="t" tIns="36576" bIns="36576" lIns="54864" rIns="54864">
            <a:spAutoFit/>
          </a:bodyPr>
          <a:lstStyle/>
          <a:p>
            <a:pPr algn="l"/>
            <a:r>
              <a:rPr sz="1400" b="1" i="0">
                <a:solidFill>
                  <a:srgbClr val="FFFFFF"/>
                </a:solidFill>
                <a:latin typeface="Georgia"/>
              </a:rPr>
              <a:t>Push Gossip</a:t>
            </a:r>
          </a:p>
        </p:txBody>
      </p:sp>
      <p:sp>
        <p:nvSpPr>
          <p:cNvPr id="25" name="TextBox 24"/>
          <p:cNvSpPr txBox="1"/>
          <p:nvPr/>
        </p:nvSpPr>
        <p:spPr>
          <a:xfrm>
            <a:off x="4453128" y="4526280"/>
            <a:ext cx="3172968" cy="365760"/>
          </a:xfrm>
          <a:prstGeom prst="rect">
            <a:avLst/>
          </a:prstGeom>
          <a:noFill/>
        </p:spPr>
        <p:txBody>
          <a:bodyPr wrap="square" anchor="t" tIns="36576" bIns="36576" lIns="54864" rIns="54864">
            <a:spAutoFit/>
          </a:bodyPr>
          <a:lstStyle/>
          <a:p>
            <a:pPr algn="l"/>
            <a:r>
              <a:rPr sz="1100" b="0" i="1">
                <a:solidFill>
                  <a:srgbClr val="E2E8F0"/>
                </a:solidFill>
                <a:latin typeface="Calibri"/>
              </a:rPr>
              <a:t>QDP-0005</a:t>
            </a:r>
          </a:p>
        </p:txBody>
      </p:sp>
      <p:sp>
        <p:nvSpPr>
          <p:cNvPr id="26" name="Rounded Rectangle 25"/>
          <p:cNvSpPr/>
          <p:nvPr/>
        </p:nvSpPr>
        <p:spPr>
          <a:xfrm>
            <a:off x="7854696" y="4069080"/>
            <a:ext cx="3447288" cy="868680"/>
          </a:xfrm>
          <a:prstGeom prst="roundRect">
            <a:avLst>
              <a:gd name="adj" fmla="val 5000"/>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7991856" y="4178808"/>
            <a:ext cx="3172968" cy="365760"/>
          </a:xfrm>
          <a:prstGeom prst="rect">
            <a:avLst/>
          </a:prstGeom>
          <a:noFill/>
        </p:spPr>
        <p:txBody>
          <a:bodyPr wrap="square" anchor="t" tIns="36576" bIns="36576" lIns="54864" rIns="54864">
            <a:spAutoFit/>
          </a:bodyPr>
          <a:lstStyle/>
          <a:p>
            <a:pPr algn="l"/>
            <a:r>
              <a:rPr sz="1400" b="1" i="0">
                <a:solidFill>
                  <a:srgbClr val="0B1929"/>
                </a:solidFill>
                <a:latin typeface="Georgia"/>
              </a:rPr>
              <a:t>Bootstrap + Forks</a:t>
            </a:r>
          </a:p>
        </p:txBody>
      </p:sp>
      <p:sp>
        <p:nvSpPr>
          <p:cNvPr id="28" name="TextBox 27"/>
          <p:cNvSpPr txBox="1"/>
          <p:nvPr/>
        </p:nvSpPr>
        <p:spPr>
          <a:xfrm>
            <a:off x="7991856" y="4526280"/>
            <a:ext cx="3172968" cy="365760"/>
          </a:xfrm>
          <a:prstGeom prst="rect">
            <a:avLst/>
          </a:prstGeom>
          <a:noFill/>
        </p:spPr>
        <p:txBody>
          <a:bodyPr wrap="square" anchor="t" tIns="36576" bIns="36576" lIns="54864" rIns="54864">
            <a:spAutoFit/>
          </a:bodyPr>
          <a:lstStyle/>
          <a:p>
            <a:pPr algn="l"/>
            <a:r>
              <a:rPr sz="1100" b="0" i="1">
                <a:solidFill>
                  <a:srgbClr val="0B1929"/>
                </a:solidFill>
                <a:latin typeface="Calibri"/>
              </a:rPr>
              <a:t>QDP-0008 + 0009 + 0010</a:t>
            </a:r>
          </a:p>
        </p:txBody>
      </p:sp>
      <p:sp>
        <p:nvSpPr>
          <p:cNvPr id="29" name="Rounded Rectangle 28"/>
          <p:cNvSpPr/>
          <p:nvPr/>
        </p:nvSpPr>
        <p:spPr>
          <a:xfrm>
            <a:off x="777240" y="5166360"/>
            <a:ext cx="10607040" cy="777240"/>
          </a:xfrm>
          <a:prstGeom prst="roundRect">
            <a:avLst>
              <a:gd name="adj" fmla="val 5000"/>
            </a:avLst>
          </a:prstGeom>
          <a:solidFill>
            <a:srgbClr val="0B192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777240" y="5166360"/>
            <a:ext cx="10607040" cy="365760"/>
          </a:xfrm>
          <a:prstGeom prst="rect">
            <a:avLst/>
          </a:prstGeom>
          <a:noFill/>
        </p:spPr>
        <p:txBody>
          <a:bodyPr wrap="square" anchor="t" tIns="36576" bIns="36576" lIns="54864" rIns="54864">
            <a:spAutoFit/>
          </a:bodyPr>
          <a:lstStyle/>
          <a:p>
            <a:pPr algn="ctr"/>
            <a:r>
              <a:rPr sz="1200" b="1" i="0">
                <a:solidFill>
                  <a:srgbClr val="14B8A6"/>
                </a:solidFill>
                <a:latin typeface="Georgia"/>
              </a:rPr>
              <a:t>P2P NETWORK LAYER</a:t>
            </a:r>
          </a:p>
        </p:txBody>
      </p:sp>
      <p:sp>
        <p:nvSpPr>
          <p:cNvPr id="31" name="TextBox 30"/>
          <p:cNvSpPr txBox="1"/>
          <p:nvPr/>
        </p:nvSpPr>
        <p:spPr>
          <a:xfrm>
            <a:off x="777240" y="5486400"/>
            <a:ext cx="10607040" cy="411480"/>
          </a:xfrm>
          <a:prstGeom prst="rect">
            <a:avLst/>
          </a:prstGeom>
          <a:noFill/>
        </p:spPr>
        <p:txBody>
          <a:bodyPr wrap="square" anchor="t" tIns="36576" bIns="36576" lIns="54864" rIns="54864">
            <a:spAutoFit/>
          </a:bodyPr>
          <a:lstStyle/>
          <a:p>
            <a:pPr algn="ctr"/>
            <a:r>
              <a:rPr sz="1100" b="0" i="1">
                <a:solidFill>
                  <a:srgbClr val="E2E8F0"/>
                </a:solidFill>
                <a:latin typeface="Calibri"/>
              </a:rPr>
              <a:t>HTTP + signature   ·   gossip    ·    fingerprint probes    ·    snapshot pull</a:t>
            </a:r>
          </a:p>
        </p:txBody>
      </p:sp>
      <p:sp>
        <p:nvSpPr>
          <p:cNvPr id="32" name="TextBox 31"/>
          <p:cNvSpPr txBox="1"/>
          <p:nvPr/>
        </p:nvSpPr>
        <p:spPr>
          <a:xfrm>
            <a:off x="548640" y="6263640"/>
            <a:ext cx="11064240" cy="320040"/>
          </a:xfrm>
          <a:prstGeom prst="rect">
            <a:avLst/>
          </a:prstGeom>
          <a:noFill/>
        </p:spPr>
        <p:txBody>
          <a:bodyPr wrap="square" anchor="t" tIns="36576" bIns="36576" lIns="54864" rIns="54864">
            <a:spAutoFit/>
          </a:bodyPr>
          <a:lstStyle/>
          <a:p>
            <a:pPr algn="ctr"/>
            <a:r>
              <a:rPr sz="1000" b="0" i="1">
                <a:solidFill>
                  <a:srgbClr val="64748B"/>
                </a:solidFill>
                <a:latin typeface="Calibri"/>
              </a:rPr>
              <a:t>Go 1.23+  ·  ECDSA P-256  ·  SHA-256  ·  Gorilla mux  ·  Prometheus metrics  ·  IPFS optional for large payloads</a:t>
            </a:r>
          </a:p>
        </p:txBody>
      </p:sp>
    </p:spTree>
  </p:cSld>
  <p:clrMapOvr>
    <a:masterClrMapping/>
  </p:clrMapOvr>
</p:sld>
</file>

<file path=ppt/slides/slide45.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PICK WHAT FITS</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Deployment patterns</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45 / 77</a:t>
            </a:r>
          </a:p>
        </p:txBody>
      </p:sp>
      <p:sp>
        <p:nvSpPr>
          <p:cNvPr id="7" name="Rounded Rectangle 6"/>
          <p:cNvSpPr/>
          <p:nvPr/>
        </p:nvSpPr>
        <p:spPr>
          <a:xfrm>
            <a:off x="548640" y="1691640"/>
            <a:ext cx="3657600" cy="457200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548640" y="1691640"/>
            <a:ext cx="3657600" cy="45720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548640" y="1691640"/>
            <a:ext cx="3657600" cy="457200"/>
          </a:xfrm>
          <a:prstGeom prst="rect">
            <a:avLst/>
          </a:prstGeom>
          <a:noFill/>
        </p:spPr>
        <p:txBody>
          <a:bodyPr wrap="square" anchor="ctr" tIns="36576" bIns="36576" lIns="54864" rIns="54864">
            <a:spAutoFit/>
          </a:bodyPr>
          <a:lstStyle/>
          <a:p>
            <a:pPr algn="ctr"/>
            <a:r>
              <a:rPr sz="1600" b="1" i="0">
                <a:solidFill>
                  <a:srgbClr val="FFFFFF"/>
                </a:solidFill>
                <a:latin typeface="Georgia"/>
              </a:rPr>
              <a:t>Single node</a:t>
            </a:r>
          </a:p>
        </p:txBody>
      </p:sp>
      <p:sp>
        <p:nvSpPr>
          <p:cNvPr id="10" name="TextBox 9"/>
          <p:cNvSpPr txBox="1"/>
          <p:nvPr/>
        </p:nvSpPr>
        <p:spPr>
          <a:xfrm>
            <a:off x="731520" y="2286000"/>
            <a:ext cx="3291840" cy="320040"/>
          </a:xfrm>
          <a:prstGeom prst="rect">
            <a:avLst/>
          </a:prstGeom>
          <a:noFill/>
        </p:spPr>
        <p:txBody>
          <a:bodyPr wrap="square" anchor="t" tIns="36576" bIns="36576" lIns="54864" rIns="54864">
            <a:spAutoFit/>
          </a:bodyPr>
          <a:lstStyle/>
          <a:p>
            <a:pPr algn="l"/>
            <a:r>
              <a:rPr sz="1100" b="1" i="1">
                <a:solidFill>
                  <a:srgbClr val="14B8A6"/>
                </a:solidFill>
                <a:latin typeface="Calibri"/>
              </a:rPr>
              <a:t>Development / testing</a:t>
            </a:r>
          </a:p>
        </p:txBody>
      </p:sp>
      <p:sp>
        <p:nvSpPr>
          <p:cNvPr id="11" name="TextBox 10"/>
          <p:cNvSpPr txBox="1"/>
          <p:nvPr/>
        </p:nvSpPr>
        <p:spPr>
          <a:xfrm>
            <a:off x="731520" y="2651760"/>
            <a:ext cx="3291840" cy="2011680"/>
          </a:xfrm>
          <a:prstGeom prst="rect">
            <a:avLst/>
          </a:prstGeom>
          <a:noFill/>
        </p:spPr>
        <p:txBody>
          <a:bodyPr wrap="square" anchor="t" tIns="36576" bIns="36576" lIns="54864" rIns="54864">
            <a:spAutoFit/>
          </a:bodyPr>
          <a:lstStyle/>
          <a:p>
            <a:pPr algn="l">
              <a:lnSpc>
                <a:spcPct val="135000"/>
              </a:lnSpc>
            </a:pPr>
            <a:r>
              <a:rPr sz="1200" b="0" i="0">
                <a:solidFill>
                  <a:srgbClr val="0B1929"/>
                </a:solidFill>
                <a:latin typeface="Calibri"/>
              </a:rPr>
              <a:t>One binary. In-memory state. No gossip. Great for local integration work.</a:t>
            </a:r>
          </a:p>
        </p:txBody>
      </p:sp>
      <p:sp>
        <p:nvSpPr>
          <p:cNvPr id="12" name="Rounded Rectangle 11"/>
          <p:cNvSpPr/>
          <p:nvPr/>
        </p:nvSpPr>
        <p:spPr>
          <a:xfrm>
            <a:off x="731520" y="4892040"/>
            <a:ext cx="3291840" cy="365760"/>
          </a:xfrm>
          <a:prstGeom prst="roundRect">
            <a:avLst>
              <a:gd name="adj" fmla="val 50000"/>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31520" y="4892040"/>
            <a:ext cx="3291840" cy="365760"/>
          </a:xfrm>
          <a:prstGeom prst="rect">
            <a:avLst/>
          </a:prstGeom>
          <a:noFill/>
        </p:spPr>
        <p:txBody>
          <a:bodyPr wrap="square" anchor="ctr" tIns="36576" bIns="36576" lIns="54864" rIns="54864">
            <a:spAutoFit/>
          </a:bodyPr>
          <a:lstStyle/>
          <a:p>
            <a:pPr algn="ctr"/>
            <a:r>
              <a:rPr sz="1100" b="1" i="0">
                <a:solidFill>
                  <a:srgbClr val="FFFFFF"/>
                </a:solidFill>
                <a:latin typeface="Calibri"/>
              </a:rPr>
              <a:t>DEV</a:t>
            </a:r>
          </a:p>
        </p:txBody>
      </p:sp>
      <p:sp>
        <p:nvSpPr>
          <p:cNvPr id="14" name="TextBox 13"/>
          <p:cNvSpPr txBox="1"/>
          <p:nvPr/>
        </p:nvSpPr>
        <p:spPr>
          <a:xfrm>
            <a:off x="731520" y="5394960"/>
            <a:ext cx="3291840" cy="274320"/>
          </a:xfrm>
          <a:prstGeom prst="rect">
            <a:avLst/>
          </a:prstGeom>
          <a:noFill/>
        </p:spPr>
        <p:txBody>
          <a:bodyPr wrap="square" anchor="t" tIns="36576" bIns="36576" lIns="54864" rIns="54864">
            <a:spAutoFit/>
          </a:bodyPr>
          <a:lstStyle/>
          <a:p>
            <a:pPr algn="l"/>
            <a:r>
              <a:rPr sz="1050" b="0" i="0">
                <a:solidFill>
                  <a:srgbClr val="64748B"/>
                </a:solidFill>
                <a:latin typeface="Calibri"/>
              </a:rPr>
              <a:t>•  No ops complexity</a:t>
            </a:r>
          </a:p>
        </p:txBody>
      </p:sp>
      <p:sp>
        <p:nvSpPr>
          <p:cNvPr id="15" name="TextBox 14"/>
          <p:cNvSpPr txBox="1"/>
          <p:nvPr/>
        </p:nvSpPr>
        <p:spPr>
          <a:xfrm>
            <a:off x="731520" y="5669279"/>
            <a:ext cx="3291840" cy="274320"/>
          </a:xfrm>
          <a:prstGeom prst="rect">
            <a:avLst/>
          </a:prstGeom>
          <a:noFill/>
        </p:spPr>
        <p:txBody>
          <a:bodyPr wrap="square" anchor="t" tIns="36576" bIns="36576" lIns="54864" rIns="54864">
            <a:spAutoFit/>
          </a:bodyPr>
          <a:lstStyle/>
          <a:p>
            <a:pPr algn="l"/>
            <a:r>
              <a:rPr sz="1050" b="0" i="0">
                <a:solidFill>
                  <a:srgbClr val="64748B"/>
                </a:solidFill>
                <a:latin typeface="Calibri"/>
              </a:rPr>
              <a:t>•  In-process embed works</a:t>
            </a:r>
          </a:p>
        </p:txBody>
      </p:sp>
      <p:sp>
        <p:nvSpPr>
          <p:cNvPr id="16" name="TextBox 15"/>
          <p:cNvSpPr txBox="1"/>
          <p:nvPr/>
        </p:nvSpPr>
        <p:spPr>
          <a:xfrm>
            <a:off x="731520" y="5943599"/>
            <a:ext cx="3291840" cy="274320"/>
          </a:xfrm>
          <a:prstGeom prst="rect">
            <a:avLst/>
          </a:prstGeom>
          <a:noFill/>
        </p:spPr>
        <p:txBody>
          <a:bodyPr wrap="square" anchor="t" tIns="36576" bIns="36576" lIns="54864" rIns="54864">
            <a:spAutoFit/>
          </a:bodyPr>
          <a:lstStyle/>
          <a:p>
            <a:pPr algn="l"/>
            <a:r>
              <a:rPr sz="1050" b="0" i="0">
                <a:solidFill>
                  <a:srgbClr val="64748B"/>
                </a:solidFill>
                <a:latin typeface="Calibri"/>
              </a:rPr>
              <a:t>•  Cover unit tests</a:t>
            </a:r>
          </a:p>
        </p:txBody>
      </p:sp>
      <p:sp>
        <p:nvSpPr>
          <p:cNvPr id="17" name="Rounded Rectangle 16"/>
          <p:cNvSpPr/>
          <p:nvPr/>
        </p:nvSpPr>
        <p:spPr>
          <a:xfrm>
            <a:off x="4343400" y="1691640"/>
            <a:ext cx="3657600" cy="457200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ectangle 17"/>
          <p:cNvSpPr/>
          <p:nvPr/>
        </p:nvSpPr>
        <p:spPr>
          <a:xfrm>
            <a:off x="4343400" y="1691640"/>
            <a:ext cx="3657600" cy="457200"/>
          </a:xfrm>
          <a:prstGeom prst="rect">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343400" y="1691640"/>
            <a:ext cx="3657600" cy="457200"/>
          </a:xfrm>
          <a:prstGeom prst="rect">
            <a:avLst/>
          </a:prstGeom>
          <a:noFill/>
        </p:spPr>
        <p:txBody>
          <a:bodyPr wrap="square" anchor="ctr" tIns="36576" bIns="36576" lIns="54864" rIns="54864">
            <a:spAutoFit/>
          </a:bodyPr>
          <a:lstStyle/>
          <a:p>
            <a:pPr algn="ctr"/>
            <a:r>
              <a:rPr sz="1600" b="1" i="0">
                <a:solidFill>
                  <a:srgbClr val="FFFFFF"/>
                </a:solidFill>
                <a:latin typeface="Georgia"/>
              </a:rPr>
              <a:t>Consortium</a:t>
            </a:r>
          </a:p>
        </p:txBody>
      </p:sp>
      <p:sp>
        <p:nvSpPr>
          <p:cNvPr id="20" name="TextBox 19"/>
          <p:cNvSpPr txBox="1"/>
          <p:nvPr/>
        </p:nvSpPr>
        <p:spPr>
          <a:xfrm>
            <a:off x="4526280" y="2286000"/>
            <a:ext cx="3291840" cy="320040"/>
          </a:xfrm>
          <a:prstGeom prst="rect">
            <a:avLst/>
          </a:prstGeom>
          <a:noFill/>
        </p:spPr>
        <p:txBody>
          <a:bodyPr wrap="square" anchor="t" tIns="36576" bIns="36576" lIns="54864" rIns="54864">
            <a:spAutoFit/>
          </a:bodyPr>
          <a:lstStyle/>
          <a:p>
            <a:pPr algn="l"/>
            <a:r>
              <a:rPr sz="1100" b="1" i="1">
                <a:solidFill>
                  <a:srgbClr val="14B8A6"/>
                </a:solidFill>
                <a:latin typeface="Calibri"/>
              </a:rPr>
              <a:t>Banks, oracle networks, federations</a:t>
            </a:r>
          </a:p>
        </p:txBody>
      </p:sp>
      <p:sp>
        <p:nvSpPr>
          <p:cNvPr id="21" name="TextBox 20"/>
          <p:cNvSpPr txBox="1"/>
          <p:nvPr/>
        </p:nvSpPr>
        <p:spPr>
          <a:xfrm>
            <a:off x="4526280" y="2651760"/>
            <a:ext cx="3291840" cy="2011680"/>
          </a:xfrm>
          <a:prstGeom prst="rect">
            <a:avLst/>
          </a:prstGeom>
          <a:noFill/>
        </p:spPr>
        <p:txBody>
          <a:bodyPr wrap="square" anchor="t" tIns="36576" bIns="36576" lIns="54864" rIns="54864">
            <a:spAutoFit/>
          </a:bodyPr>
          <a:lstStyle/>
          <a:p>
            <a:pPr algn="l">
              <a:lnSpc>
                <a:spcPct val="135000"/>
              </a:lnSpc>
            </a:pPr>
            <a:r>
              <a:rPr sz="1200" b="0" i="0">
                <a:solidFill>
                  <a:srgbClr val="0B1929"/>
                </a:solidFill>
                <a:latin typeface="Calibri"/>
              </a:rPr>
              <a:t>3–20 peer nodes. Known-set trust. Push gossip, K-of-K bootstrap, fork-block upgrades.</a:t>
            </a:r>
          </a:p>
        </p:txBody>
      </p:sp>
      <p:sp>
        <p:nvSpPr>
          <p:cNvPr id="22" name="Rounded Rectangle 21"/>
          <p:cNvSpPr/>
          <p:nvPr/>
        </p:nvSpPr>
        <p:spPr>
          <a:xfrm>
            <a:off x="4526280" y="4892040"/>
            <a:ext cx="3291840" cy="365760"/>
          </a:xfrm>
          <a:prstGeom prst="roundRect">
            <a:avLst>
              <a:gd name="adj" fmla="val 50000"/>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4526280" y="4892040"/>
            <a:ext cx="3291840" cy="365760"/>
          </a:xfrm>
          <a:prstGeom prst="rect">
            <a:avLst/>
          </a:prstGeom>
          <a:noFill/>
        </p:spPr>
        <p:txBody>
          <a:bodyPr wrap="square" anchor="ctr" tIns="36576" bIns="36576" lIns="54864" rIns="54864">
            <a:spAutoFit/>
          </a:bodyPr>
          <a:lstStyle/>
          <a:p>
            <a:pPr algn="ctr"/>
            <a:r>
              <a:rPr sz="1100" b="1" i="0">
                <a:solidFill>
                  <a:srgbClr val="FFFFFF"/>
                </a:solidFill>
                <a:latin typeface="Calibri"/>
              </a:rPr>
              <a:t>MOST USE CASES</a:t>
            </a:r>
          </a:p>
        </p:txBody>
      </p:sp>
      <p:sp>
        <p:nvSpPr>
          <p:cNvPr id="24" name="TextBox 23"/>
          <p:cNvSpPr txBox="1"/>
          <p:nvPr/>
        </p:nvSpPr>
        <p:spPr>
          <a:xfrm>
            <a:off x="4526280" y="5394960"/>
            <a:ext cx="3291840" cy="274320"/>
          </a:xfrm>
          <a:prstGeom prst="rect">
            <a:avLst/>
          </a:prstGeom>
          <a:noFill/>
        </p:spPr>
        <p:txBody>
          <a:bodyPr wrap="square" anchor="t" tIns="36576" bIns="36576" lIns="54864" rIns="54864">
            <a:spAutoFit/>
          </a:bodyPr>
          <a:lstStyle/>
          <a:p>
            <a:pPr algn="l"/>
            <a:r>
              <a:rPr sz="1050" b="0" i="0">
                <a:solidFill>
                  <a:srgbClr val="64748B"/>
                </a:solidFill>
                <a:latin typeface="Calibri"/>
              </a:rPr>
              <a:t>•  Push gossip on</a:t>
            </a:r>
          </a:p>
        </p:txBody>
      </p:sp>
      <p:sp>
        <p:nvSpPr>
          <p:cNvPr id="25" name="TextBox 24"/>
          <p:cNvSpPr txBox="1"/>
          <p:nvPr/>
        </p:nvSpPr>
        <p:spPr>
          <a:xfrm>
            <a:off x="4526280" y="5669279"/>
            <a:ext cx="3291840" cy="274320"/>
          </a:xfrm>
          <a:prstGeom prst="rect">
            <a:avLst/>
          </a:prstGeom>
          <a:noFill/>
        </p:spPr>
        <p:txBody>
          <a:bodyPr wrap="square" anchor="t" tIns="36576" bIns="36576" lIns="54864" rIns="54864">
            <a:spAutoFit/>
          </a:bodyPr>
          <a:lstStyle/>
          <a:p>
            <a:pPr algn="l"/>
            <a:r>
              <a:rPr sz="1050" b="0" i="0">
                <a:solidFill>
                  <a:srgbClr val="64748B"/>
                </a:solidFill>
                <a:latin typeface="Calibri"/>
              </a:rPr>
              <a:t>•  3-of-3 bootstrap</a:t>
            </a:r>
          </a:p>
        </p:txBody>
      </p:sp>
      <p:sp>
        <p:nvSpPr>
          <p:cNvPr id="26" name="TextBox 25"/>
          <p:cNvSpPr txBox="1"/>
          <p:nvPr/>
        </p:nvSpPr>
        <p:spPr>
          <a:xfrm>
            <a:off x="4526280" y="5943599"/>
            <a:ext cx="3291840" cy="274320"/>
          </a:xfrm>
          <a:prstGeom prst="rect">
            <a:avLst/>
          </a:prstGeom>
          <a:noFill/>
        </p:spPr>
        <p:txBody>
          <a:bodyPr wrap="square" anchor="t" tIns="36576" bIns="36576" lIns="54864" rIns="54864">
            <a:spAutoFit/>
          </a:bodyPr>
          <a:lstStyle/>
          <a:p>
            <a:pPr algn="l"/>
            <a:r>
              <a:rPr sz="1050" b="0" i="0">
                <a:solidFill>
                  <a:srgbClr val="64748B"/>
                </a:solidFill>
                <a:latin typeface="Calibri"/>
              </a:rPr>
              <a:t>•  Operator-coordinated forks</a:t>
            </a:r>
          </a:p>
        </p:txBody>
      </p:sp>
      <p:sp>
        <p:nvSpPr>
          <p:cNvPr id="27" name="Rounded Rectangle 26"/>
          <p:cNvSpPr/>
          <p:nvPr/>
        </p:nvSpPr>
        <p:spPr>
          <a:xfrm>
            <a:off x="8138160" y="1691640"/>
            <a:ext cx="3657600" cy="457200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Rectangle 27"/>
          <p:cNvSpPr/>
          <p:nvPr/>
        </p:nvSpPr>
        <p:spPr>
          <a:xfrm>
            <a:off x="8138160" y="1691640"/>
            <a:ext cx="3657600" cy="457200"/>
          </a:xfrm>
          <a:prstGeom prst="rect">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8138160" y="1691640"/>
            <a:ext cx="3657600" cy="457200"/>
          </a:xfrm>
          <a:prstGeom prst="rect">
            <a:avLst/>
          </a:prstGeom>
          <a:noFill/>
        </p:spPr>
        <p:txBody>
          <a:bodyPr wrap="square" anchor="ctr" tIns="36576" bIns="36576" lIns="54864" rIns="54864">
            <a:spAutoFit/>
          </a:bodyPr>
          <a:lstStyle/>
          <a:p>
            <a:pPr algn="ctr"/>
            <a:r>
              <a:rPr sz="1600" b="1" i="0">
                <a:solidFill>
                  <a:srgbClr val="0B1929"/>
                </a:solidFill>
                <a:latin typeface="Georgia"/>
              </a:rPr>
              <a:t>Federation</a:t>
            </a:r>
          </a:p>
        </p:txBody>
      </p:sp>
      <p:sp>
        <p:nvSpPr>
          <p:cNvPr id="30" name="TextBox 29"/>
          <p:cNvSpPr txBox="1"/>
          <p:nvPr/>
        </p:nvSpPr>
        <p:spPr>
          <a:xfrm>
            <a:off x="8321040" y="2286000"/>
            <a:ext cx="3291840" cy="320040"/>
          </a:xfrm>
          <a:prstGeom prst="rect">
            <a:avLst/>
          </a:prstGeom>
          <a:noFill/>
        </p:spPr>
        <p:txBody>
          <a:bodyPr wrap="square" anchor="t" tIns="36576" bIns="36576" lIns="54864" rIns="54864">
            <a:spAutoFit/>
          </a:bodyPr>
          <a:lstStyle/>
          <a:p>
            <a:pPr algn="l"/>
            <a:r>
              <a:rPr sz="1100" b="1" i="1">
                <a:solidFill>
                  <a:srgbClr val="14B8A6"/>
                </a:solidFill>
                <a:latin typeface="Calibri"/>
              </a:rPr>
              <a:t>Cross-jurisdiction / multi-org</a:t>
            </a:r>
          </a:p>
        </p:txBody>
      </p:sp>
      <p:sp>
        <p:nvSpPr>
          <p:cNvPr id="31" name="TextBox 30"/>
          <p:cNvSpPr txBox="1"/>
          <p:nvPr/>
        </p:nvSpPr>
        <p:spPr>
          <a:xfrm>
            <a:off x="8321040" y="2651760"/>
            <a:ext cx="3291840" cy="2011680"/>
          </a:xfrm>
          <a:prstGeom prst="rect">
            <a:avLst/>
          </a:prstGeom>
          <a:noFill/>
        </p:spPr>
        <p:txBody>
          <a:bodyPr wrap="square" anchor="t" tIns="36576" bIns="36576" lIns="54864" rIns="54864">
            <a:spAutoFit/>
          </a:bodyPr>
          <a:lstStyle/>
          <a:p>
            <a:pPr algn="l">
              <a:lnSpc>
                <a:spcPct val="135000"/>
              </a:lnSpc>
            </a:pPr>
            <a:r>
              <a:rPr sz="1200" b="0" i="0">
                <a:solidFill>
                  <a:srgbClr val="0B1929"/>
                </a:solidFill>
                <a:latin typeface="Calibri"/>
              </a:rPr>
              <a:t>Multiple consortia cross-gossiped via domain hierarchy. Cross-border trust via reciprocity edges.</a:t>
            </a:r>
          </a:p>
        </p:txBody>
      </p:sp>
      <p:sp>
        <p:nvSpPr>
          <p:cNvPr id="32" name="Rounded Rectangle 31"/>
          <p:cNvSpPr/>
          <p:nvPr/>
        </p:nvSpPr>
        <p:spPr>
          <a:xfrm>
            <a:off x="8321040" y="4892040"/>
            <a:ext cx="3291840" cy="365760"/>
          </a:xfrm>
          <a:prstGeom prst="roundRect">
            <a:avLst>
              <a:gd name="adj" fmla="val 50000"/>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8321040" y="4892040"/>
            <a:ext cx="3291840" cy="365760"/>
          </a:xfrm>
          <a:prstGeom prst="rect">
            <a:avLst/>
          </a:prstGeom>
          <a:noFill/>
        </p:spPr>
        <p:txBody>
          <a:bodyPr wrap="square" anchor="ctr" tIns="36576" bIns="36576" lIns="54864" rIns="54864">
            <a:spAutoFit/>
          </a:bodyPr>
          <a:lstStyle/>
          <a:p>
            <a:pPr algn="ctr"/>
            <a:r>
              <a:rPr sz="1100" b="1" i="0">
                <a:solidFill>
                  <a:srgbClr val="0B1929"/>
                </a:solidFill>
                <a:latin typeface="Calibri"/>
              </a:rPr>
              <a:t>BIG SYSTEMS</a:t>
            </a:r>
          </a:p>
        </p:txBody>
      </p:sp>
      <p:sp>
        <p:nvSpPr>
          <p:cNvPr id="34" name="TextBox 33"/>
          <p:cNvSpPr txBox="1"/>
          <p:nvPr/>
        </p:nvSpPr>
        <p:spPr>
          <a:xfrm>
            <a:off x="8321040" y="5394960"/>
            <a:ext cx="3291840" cy="274320"/>
          </a:xfrm>
          <a:prstGeom prst="rect">
            <a:avLst/>
          </a:prstGeom>
          <a:noFill/>
        </p:spPr>
        <p:txBody>
          <a:bodyPr wrap="square" anchor="t" tIns="36576" bIns="36576" lIns="54864" rIns="54864">
            <a:spAutoFit/>
          </a:bodyPr>
          <a:lstStyle/>
          <a:p>
            <a:pPr algn="l"/>
            <a:r>
              <a:rPr sz="1050" b="0" i="0">
                <a:solidFill>
                  <a:srgbClr val="64748B"/>
                </a:solidFill>
                <a:latin typeface="Calibri"/>
              </a:rPr>
              <a:t>•  Multi-domain gossip</a:t>
            </a:r>
          </a:p>
        </p:txBody>
      </p:sp>
      <p:sp>
        <p:nvSpPr>
          <p:cNvPr id="35" name="TextBox 34"/>
          <p:cNvSpPr txBox="1"/>
          <p:nvPr/>
        </p:nvSpPr>
        <p:spPr>
          <a:xfrm>
            <a:off x="8321040" y="5669279"/>
            <a:ext cx="3291840" cy="274320"/>
          </a:xfrm>
          <a:prstGeom prst="rect">
            <a:avLst/>
          </a:prstGeom>
          <a:noFill/>
        </p:spPr>
        <p:txBody>
          <a:bodyPr wrap="square" anchor="t" tIns="36576" bIns="36576" lIns="54864" rIns="54864">
            <a:spAutoFit/>
          </a:bodyPr>
          <a:lstStyle/>
          <a:p>
            <a:pPr algn="l"/>
            <a:r>
              <a:rPr sz="1050" b="0" i="0">
                <a:solidFill>
                  <a:srgbClr val="64748B"/>
                </a:solidFill>
                <a:latin typeface="Calibri"/>
              </a:rPr>
              <a:t>•  Lazy probe across regions</a:t>
            </a:r>
          </a:p>
        </p:txBody>
      </p:sp>
      <p:sp>
        <p:nvSpPr>
          <p:cNvPr id="36" name="TextBox 35"/>
          <p:cNvSpPr txBox="1"/>
          <p:nvPr/>
        </p:nvSpPr>
        <p:spPr>
          <a:xfrm>
            <a:off x="8321040" y="5943599"/>
            <a:ext cx="3291840" cy="274320"/>
          </a:xfrm>
          <a:prstGeom prst="rect">
            <a:avLst/>
          </a:prstGeom>
          <a:noFill/>
        </p:spPr>
        <p:txBody>
          <a:bodyPr wrap="square" anchor="t" tIns="36576" bIns="36576" lIns="54864" rIns="54864">
            <a:spAutoFit/>
          </a:bodyPr>
          <a:lstStyle/>
          <a:p>
            <a:pPr algn="l"/>
            <a:r>
              <a:rPr sz="1050" b="0" i="0">
                <a:solidFill>
                  <a:srgbClr val="64748B"/>
                </a:solidFill>
                <a:latin typeface="Calibri"/>
              </a:rPr>
              <a:t>•  Per-jurisdiction validators</a:t>
            </a:r>
          </a:p>
        </p:txBody>
      </p:sp>
    </p:spTree>
  </p:cSld>
  <p:clrMapOvr>
    <a:masterClrMapping/>
  </p:clrMapOvr>
</p:sld>
</file>

<file path=ppt/slides/slide46.xml><?xml version="1.0" encoding="utf-8"?>
<p:sld xmlns:a="http://schemas.openxmlformats.org/drawingml/2006/main" xmlns:p="http://schemas.openxmlformats.org/presentationml/2006/main" xmlns:r="http://schemas.openxmlformats.org/officeDocument/2006/relationships">
  <p:cSld>
    <p:bg>
      <p:bgPr>
        <a:solidFill>
          <a:srgbClr val="0B1929"/>
        </a:solidFill>
        <a:effectLst/>
      </p:bgPr>
    </p:bg>
    <p:spTree>
      <p:nvGrpSpPr>
        <p:cNvPr id="1" name=""/>
        <p:cNvGrpSpPr/>
        <p:nvPr/>
      </p:nvGrpSpPr>
      <p:grpSpPr/>
      <p:sp>
        <p:nvSpPr>
          <p:cNvPr id="2" name="TextBox 1"/>
          <p:cNvSpPr txBox="1"/>
          <p:nvPr/>
        </p:nvSpPr>
        <p:spPr>
          <a:xfrm>
            <a:off x="548640" y="1645920"/>
            <a:ext cx="4114800" cy="3657600"/>
          </a:xfrm>
          <a:prstGeom prst="rect">
            <a:avLst/>
          </a:prstGeom>
          <a:noFill/>
        </p:spPr>
        <p:txBody>
          <a:bodyPr wrap="square" anchor="t" tIns="36576" bIns="36576" lIns="54864" rIns="54864">
            <a:spAutoFit/>
          </a:bodyPr>
          <a:lstStyle/>
          <a:p>
            <a:pPr algn="l"/>
            <a:r>
              <a:rPr sz="22000" b="1" i="0">
                <a:solidFill>
                  <a:srgbClr val="14B8A6"/>
                </a:solidFill>
                <a:latin typeface="Georgia"/>
              </a:rPr>
              <a:t>06</a:t>
            </a:r>
          </a:p>
        </p:txBody>
      </p:sp>
      <p:sp>
        <p:nvSpPr>
          <p:cNvPr id="3" name="Hexagon 2"/>
          <p:cNvSpPr/>
          <p:nvPr/>
        </p:nvSpPr>
        <p:spPr>
          <a:xfrm>
            <a:off x="4206240" y="2377440"/>
            <a:ext cx="548640" cy="475488"/>
          </a:xfrm>
          <a:prstGeom prst="hexagon">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Hexagon 3"/>
          <p:cNvSpPr/>
          <p:nvPr/>
        </p:nvSpPr>
        <p:spPr>
          <a:xfrm>
            <a:off x="4663440" y="2926080"/>
            <a:ext cx="411480" cy="365760"/>
          </a:xfrm>
          <a:prstGeom prst="hexagon">
            <a:avLst/>
          </a:prstGeom>
          <a:noFill/>
          <a:ln w="15875">
            <a:solidFill>
              <a:srgbClr val="F59E0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212080" y="2606040"/>
            <a:ext cx="6675120" cy="457200"/>
          </a:xfrm>
          <a:prstGeom prst="rect">
            <a:avLst/>
          </a:prstGeom>
          <a:noFill/>
        </p:spPr>
        <p:txBody>
          <a:bodyPr wrap="square" anchor="t" tIns="36576" bIns="36576" lIns="54864" rIns="54864">
            <a:spAutoFit/>
          </a:bodyPr>
          <a:lstStyle/>
          <a:p>
            <a:pPr algn="l"/>
            <a:r>
              <a:rPr sz="1600" b="1" i="0">
                <a:solidFill>
                  <a:srgbClr val="14B8A6"/>
                </a:solidFill>
                <a:latin typeface="Calibri"/>
              </a:rPr>
              <a:t>PART SIX</a:t>
            </a:r>
          </a:p>
        </p:txBody>
      </p:sp>
      <p:sp>
        <p:nvSpPr>
          <p:cNvPr id="6" name="TextBox 5"/>
          <p:cNvSpPr txBox="1"/>
          <p:nvPr/>
        </p:nvSpPr>
        <p:spPr>
          <a:xfrm>
            <a:off x="5212080" y="2926080"/>
            <a:ext cx="6675120" cy="2743200"/>
          </a:xfrm>
          <a:prstGeom prst="rect">
            <a:avLst/>
          </a:prstGeom>
          <a:noFill/>
        </p:spPr>
        <p:txBody>
          <a:bodyPr wrap="square" anchor="t" tIns="36576" bIns="36576" lIns="54864" rIns="54864">
            <a:spAutoFit/>
          </a:bodyPr>
          <a:lstStyle/>
          <a:p>
            <a:pPr algn="l"/>
            <a:r>
              <a:rPr sz="4400" b="1" i="0">
                <a:solidFill>
                  <a:srgbClr val="FFFFFF"/>
                </a:solidFill>
                <a:latin typeface="Georgia"/>
              </a:rPr>
              <a:t>14 use cases</a:t>
            </a:r>
          </a:p>
        </p:txBody>
      </p:sp>
      <p:sp>
        <p:nvSpPr>
          <p:cNvPr id="7" name="Rectangle 6"/>
          <p:cNvSpPr/>
          <p:nvPr/>
        </p:nvSpPr>
        <p:spPr>
          <a:xfrm>
            <a:off x="5212080" y="4937760"/>
            <a:ext cx="2743200" cy="32004"/>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47.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WHAT YOU CAN BUILD</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14 use cases, 5 categories</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47 / 77</a:t>
            </a:r>
          </a:p>
        </p:txBody>
      </p:sp>
      <p:sp>
        <p:nvSpPr>
          <p:cNvPr id="7" name="Rounded Rectangle 6"/>
          <p:cNvSpPr/>
          <p:nvPr/>
        </p:nvSpPr>
        <p:spPr>
          <a:xfrm>
            <a:off x="548640" y="1691640"/>
            <a:ext cx="11064240" cy="77724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548640" y="1691640"/>
            <a:ext cx="91440" cy="777240"/>
          </a:xfrm>
          <a:prstGeom prst="rect">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ounded Rectangle 8"/>
          <p:cNvSpPr/>
          <p:nvPr/>
        </p:nvSpPr>
        <p:spPr>
          <a:xfrm>
            <a:off x="777240" y="1828800"/>
            <a:ext cx="2377440" cy="502920"/>
          </a:xfrm>
          <a:prstGeom prst="roundRect">
            <a:avLst>
              <a:gd name="adj" fmla="val 10000"/>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77240" y="1828800"/>
            <a:ext cx="2377440" cy="502920"/>
          </a:xfrm>
          <a:prstGeom prst="rect">
            <a:avLst/>
          </a:prstGeom>
          <a:noFill/>
        </p:spPr>
        <p:txBody>
          <a:bodyPr wrap="square" anchor="ctr" tIns="36576" bIns="36576" lIns="54864" rIns="54864">
            <a:spAutoFit/>
          </a:bodyPr>
          <a:lstStyle/>
          <a:p>
            <a:pPr algn="ctr"/>
            <a:r>
              <a:rPr sz="1200" b="1" i="0">
                <a:solidFill>
                  <a:srgbClr val="FFFFFF"/>
                </a:solidFill>
                <a:latin typeface="Georgia"/>
              </a:rPr>
              <a:t>FINTECH  (5)</a:t>
            </a:r>
          </a:p>
        </p:txBody>
      </p:sp>
      <p:sp>
        <p:nvSpPr>
          <p:cNvPr id="11" name="TextBox 10"/>
          <p:cNvSpPr txBox="1"/>
          <p:nvPr/>
        </p:nvSpPr>
        <p:spPr>
          <a:xfrm>
            <a:off x="3337560" y="1828800"/>
            <a:ext cx="8138160" cy="502920"/>
          </a:xfrm>
          <a:prstGeom prst="rect">
            <a:avLst/>
          </a:prstGeom>
          <a:noFill/>
        </p:spPr>
        <p:txBody>
          <a:bodyPr wrap="square" anchor="ctr" tIns="36576" bIns="36576" lIns="54864" rIns="54864">
            <a:spAutoFit/>
          </a:bodyPr>
          <a:lstStyle/>
          <a:p>
            <a:pPr algn="l"/>
            <a:r>
              <a:rPr sz="1100" b="0" i="0">
                <a:solidFill>
                  <a:srgbClr val="0B1929"/>
                </a:solidFill>
                <a:latin typeface="Calibri"/>
              </a:rPr>
              <a:t>Interbank wire authorization  ·  Merchant fraud consortium  ·  DeFi oracle network  ·  Institutional custody  ·  B2B invoice financing</a:t>
            </a:r>
          </a:p>
        </p:txBody>
      </p:sp>
      <p:sp>
        <p:nvSpPr>
          <p:cNvPr id="12" name="Rounded Rectangle 11"/>
          <p:cNvSpPr/>
          <p:nvPr/>
        </p:nvSpPr>
        <p:spPr>
          <a:xfrm>
            <a:off x="548640" y="2560320"/>
            <a:ext cx="11064240" cy="77724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548640" y="2560320"/>
            <a:ext cx="91440" cy="77724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ounded Rectangle 13"/>
          <p:cNvSpPr/>
          <p:nvPr/>
        </p:nvSpPr>
        <p:spPr>
          <a:xfrm>
            <a:off x="777240" y="2697480"/>
            <a:ext cx="2377440" cy="502920"/>
          </a:xfrm>
          <a:prstGeom prst="roundRect">
            <a:avLst>
              <a:gd name="adj" fmla="val 10000"/>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777240" y="2697480"/>
            <a:ext cx="2377440" cy="502920"/>
          </a:xfrm>
          <a:prstGeom prst="rect">
            <a:avLst/>
          </a:prstGeom>
          <a:noFill/>
        </p:spPr>
        <p:txBody>
          <a:bodyPr wrap="square" anchor="ctr" tIns="36576" bIns="36576" lIns="54864" rIns="54864">
            <a:spAutoFit/>
          </a:bodyPr>
          <a:lstStyle/>
          <a:p>
            <a:pPr algn="ctr"/>
            <a:r>
              <a:rPr sz="1200" b="1" i="0">
                <a:solidFill>
                  <a:srgbClr val="FFFFFF"/>
                </a:solidFill>
                <a:latin typeface="Georgia"/>
              </a:rPr>
              <a:t>AI  (4)</a:t>
            </a:r>
          </a:p>
        </p:txBody>
      </p:sp>
      <p:sp>
        <p:nvSpPr>
          <p:cNvPr id="16" name="TextBox 15"/>
          <p:cNvSpPr txBox="1"/>
          <p:nvPr/>
        </p:nvSpPr>
        <p:spPr>
          <a:xfrm>
            <a:off x="3337560" y="2697480"/>
            <a:ext cx="8138160" cy="502920"/>
          </a:xfrm>
          <a:prstGeom prst="rect">
            <a:avLst/>
          </a:prstGeom>
          <a:noFill/>
        </p:spPr>
        <p:txBody>
          <a:bodyPr wrap="square" anchor="ctr" tIns="36576" bIns="36576" lIns="54864" rIns="54864">
            <a:spAutoFit/>
          </a:bodyPr>
          <a:lstStyle/>
          <a:p>
            <a:pPr algn="l"/>
            <a:r>
              <a:rPr sz="1100" b="0" i="0">
                <a:solidFill>
                  <a:srgbClr val="0B1929"/>
                </a:solidFill>
                <a:latin typeface="Calibri"/>
              </a:rPr>
              <a:t>AI model provenance  ·  AI agent authorization  ·  Federated learning attestation  ·  AI content authenticity</a:t>
            </a:r>
          </a:p>
        </p:txBody>
      </p:sp>
      <p:sp>
        <p:nvSpPr>
          <p:cNvPr id="17" name="Rounded Rectangle 16"/>
          <p:cNvSpPr/>
          <p:nvPr/>
        </p:nvSpPr>
        <p:spPr>
          <a:xfrm>
            <a:off x="548640" y="3429000"/>
            <a:ext cx="11064240" cy="77724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ectangle 17"/>
          <p:cNvSpPr/>
          <p:nvPr/>
        </p:nvSpPr>
        <p:spPr>
          <a:xfrm>
            <a:off x="548640" y="3429000"/>
            <a:ext cx="91440" cy="777240"/>
          </a:xfrm>
          <a:prstGeom prst="rect">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Rounded Rectangle 18"/>
          <p:cNvSpPr/>
          <p:nvPr/>
        </p:nvSpPr>
        <p:spPr>
          <a:xfrm>
            <a:off x="777240" y="3566160"/>
            <a:ext cx="2377440" cy="502920"/>
          </a:xfrm>
          <a:prstGeom prst="roundRect">
            <a:avLst>
              <a:gd name="adj" fmla="val 10000"/>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777240" y="3566160"/>
            <a:ext cx="2377440" cy="502920"/>
          </a:xfrm>
          <a:prstGeom prst="rect">
            <a:avLst/>
          </a:prstGeom>
          <a:noFill/>
        </p:spPr>
        <p:txBody>
          <a:bodyPr wrap="square" anchor="ctr" tIns="36576" bIns="36576" lIns="54864" rIns="54864">
            <a:spAutoFit/>
          </a:bodyPr>
          <a:lstStyle/>
          <a:p>
            <a:pPr algn="ctr"/>
            <a:r>
              <a:rPr sz="1200" b="1" i="0">
                <a:solidFill>
                  <a:srgbClr val="0B1929"/>
                </a:solidFill>
                <a:latin typeface="Georgia"/>
              </a:rPr>
              <a:t>GOVERNMENT  (1)</a:t>
            </a:r>
          </a:p>
        </p:txBody>
      </p:sp>
      <p:sp>
        <p:nvSpPr>
          <p:cNvPr id="21" name="TextBox 20"/>
          <p:cNvSpPr txBox="1"/>
          <p:nvPr/>
        </p:nvSpPr>
        <p:spPr>
          <a:xfrm>
            <a:off x="3337560" y="3566160"/>
            <a:ext cx="8138160" cy="502920"/>
          </a:xfrm>
          <a:prstGeom prst="rect">
            <a:avLst/>
          </a:prstGeom>
          <a:noFill/>
        </p:spPr>
        <p:txBody>
          <a:bodyPr wrap="square" anchor="ctr" tIns="36576" bIns="36576" lIns="54864" rIns="54864">
            <a:spAutoFit/>
          </a:bodyPr>
          <a:lstStyle/>
          <a:p>
            <a:pPr algn="l"/>
            <a:r>
              <a:rPr sz="1100" b="0" i="0">
                <a:solidFill>
                  <a:srgbClr val="0B1929"/>
                </a:solidFill>
                <a:latin typeface="Calibri"/>
              </a:rPr>
              <a:t>Elections</a:t>
            </a:r>
          </a:p>
        </p:txBody>
      </p:sp>
      <p:sp>
        <p:nvSpPr>
          <p:cNvPr id="22" name="Rounded Rectangle 21"/>
          <p:cNvSpPr/>
          <p:nvPr/>
        </p:nvSpPr>
        <p:spPr>
          <a:xfrm>
            <a:off x="548640" y="4297679"/>
            <a:ext cx="11064240" cy="77724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Rectangle 22"/>
          <p:cNvSpPr/>
          <p:nvPr/>
        </p:nvSpPr>
        <p:spPr>
          <a:xfrm>
            <a:off x="548640" y="4297679"/>
            <a:ext cx="91440" cy="777240"/>
          </a:xfrm>
          <a:prstGeom prst="rect">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Rounded Rectangle 23"/>
          <p:cNvSpPr/>
          <p:nvPr/>
        </p:nvSpPr>
        <p:spPr>
          <a:xfrm>
            <a:off x="777240" y="4434839"/>
            <a:ext cx="2377440" cy="502920"/>
          </a:xfrm>
          <a:prstGeom prst="roundRect">
            <a:avLst>
              <a:gd name="adj" fmla="val 10000"/>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777240" y="4434839"/>
            <a:ext cx="2377440" cy="502920"/>
          </a:xfrm>
          <a:prstGeom prst="rect">
            <a:avLst/>
          </a:prstGeom>
          <a:noFill/>
        </p:spPr>
        <p:txBody>
          <a:bodyPr wrap="square" anchor="ctr" tIns="36576" bIns="36576" lIns="54864" rIns="54864">
            <a:spAutoFit/>
          </a:bodyPr>
          <a:lstStyle/>
          <a:p>
            <a:pPr algn="ctr"/>
            <a:r>
              <a:rPr sz="1200" b="1" i="0">
                <a:solidFill>
                  <a:srgbClr val="FFFFFF"/>
                </a:solidFill>
                <a:latin typeface="Georgia"/>
              </a:rPr>
              <a:t>CONSUMER RIGHTS  (1)</a:t>
            </a:r>
          </a:p>
        </p:txBody>
      </p:sp>
      <p:sp>
        <p:nvSpPr>
          <p:cNvPr id="26" name="TextBox 25"/>
          <p:cNvSpPr txBox="1"/>
          <p:nvPr/>
        </p:nvSpPr>
        <p:spPr>
          <a:xfrm>
            <a:off x="3337560" y="4434839"/>
            <a:ext cx="8138160" cy="502920"/>
          </a:xfrm>
          <a:prstGeom prst="rect">
            <a:avLst/>
          </a:prstGeom>
          <a:noFill/>
        </p:spPr>
        <p:txBody>
          <a:bodyPr wrap="square" anchor="ctr" tIns="36576" bIns="36576" lIns="54864" rIns="54864">
            <a:spAutoFit/>
          </a:bodyPr>
          <a:lstStyle/>
          <a:p>
            <a:pPr algn="l"/>
            <a:r>
              <a:rPr sz="1100" b="0" i="0">
                <a:solidFill>
                  <a:srgbClr val="0B1929"/>
                </a:solidFill>
                <a:latin typeface="Calibri"/>
              </a:rPr>
              <a:t>Decentralized credit / anti-social-credit</a:t>
            </a:r>
          </a:p>
        </p:txBody>
      </p:sp>
      <p:sp>
        <p:nvSpPr>
          <p:cNvPr id="27" name="Rounded Rectangle 26"/>
          <p:cNvSpPr/>
          <p:nvPr/>
        </p:nvSpPr>
        <p:spPr>
          <a:xfrm>
            <a:off x="548640" y="5166360"/>
            <a:ext cx="11064240" cy="77724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Rectangle 27"/>
          <p:cNvSpPr/>
          <p:nvPr/>
        </p:nvSpPr>
        <p:spPr>
          <a:xfrm>
            <a:off x="548640" y="5166360"/>
            <a:ext cx="91440" cy="777240"/>
          </a:xfrm>
          <a:prstGeom prst="rect">
            <a:avLst/>
          </a:prstGeom>
          <a:solidFill>
            <a:srgbClr val="EF44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Rounded Rectangle 28"/>
          <p:cNvSpPr/>
          <p:nvPr/>
        </p:nvSpPr>
        <p:spPr>
          <a:xfrm>
            <a:off x="777240" y="5303520"/>
            <a:ext cx="2377440" cy="502920"/>
          </a:xfrm>
          <a:prstGeom prst="roundRect">
            <a:avLst>
              <a:gd name="adj" fmla="val 10000"/>
            </a:avLst>
          </a:prstGeom>
          <a:solidFill>
            <a:srgbClr val="EF44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777240" y="5303520"/>
            <a:ext cx="2377440" cy="502920"/>
          </a:xfrm>
          <a:prstGeom prst="rect">
            <a:avLst/>
          </a:prstGeom>
          <a:noFill/>
        </p:spPr>
        <p:txBody>
          <a:bodyPr wrap="square" anchor="ctr" tIns="36576" bIns="36576" lIns="54864" rIns="54864">
            <a:spAutoFit/>
          </a:bodyPr>
          <a:lstStyle/>
          <a:p>
            <a:pPr algn="ctr"/>
            <a:r>
              <a:rPr sz="1200" b="1" i="0">
                <a:solidFill>
                  <a:srgbClr val="FFFFFF"/>
                </a:solidFill>
                <a:latin typeface="Georgia"/>
              </a:rPr>
              <a:t>CROSS-INDUSTRY  (3)</a:t>
            </a:r>
          </a:p>
        </p:txBody>
      </p:sp>
      <p:sp>
        <p:nvSpPr>
          <p:cNvPr id="31" name="TextBox 30"/>
          <p:cNvSpPr txBox="1"/>
          <p:nvPr/>
        </p:nvSpPr>
        <p:spPr>
          <a:xfrm>
            <a:off x="3337560" y="5303520"/>
            <a:ext cx="8138160" cy="502920"/>
          </a:xfrm>
          <a:prstGeom prst="rect">
            <a:avLst/>
          </a:prstGeom>
          <a:noFill/>
        </p:spPr>
        <p:txBody>
          <a:bodyPr wrap="square" anchor="ctr" tIns="36576" bIns="36576" lIns="54864" rIns="54864">
            <a:spAutoFit/>
          </a:bodyPr>
          <a:lstStyle/>
          <a:p>
            <a:pPr algn="l"/>
            <a:r>
              <a:rPr sz="1100" b="0" i="0">
                <a:solidFill>
                  <a:srgbClr val="0B1929"/>
                </a:solidFill>
                <a:latin typeface="Calibri"/>
              </a:rPr>
              <a:t>Healthcare consent  ·  Credential verification  ·  Developer artifact signing</a:t>
            </a:r>
          </a:p>
        </p:txBody>
      </p:sp>
      <p:sp>
        <p:nvSpPr>
          <p:cNvPr id="32" name="TextBox 31"/>
          <p:cNvSpPr txBox="1"/>
          <p:nvPr/>
        </p:nvSpPr>
        <p:spPr>
          <a:xfrm>
            <a:off x="548640" y="6172200"/>
            <a:ext cx="11064240" cy="320040"/>
          </a:xfrm>
          <a:prstGeom prst="rect">
            <a:avLst/>
          </a:prstGeom>
          <a:noFill/>
        </p:spPr>
        <p:txBody>
          <a:bodyPr wrap="square" anchor="t" tIns="36576" bIns="36576" lIns="54864" rIns="54864">
            <a:spAutoFit/>
          </a:bodyPr>
          <a:lstStyle/>
          <a:p>
            <a:pPr algn="ctr"/>
            <a:r>
              <a:rPr sz="1100" b="0" i="1">
                <a:solidFill>
                  <a:srgbClr val="64748B"/>
                </a:solidFill>
                <a:latin typeface="Calibri"/>
              </a:rPr>
              <a:t>Every use case has a full design folder in the repo: README + architecture + implementation + threat-model</a:t>
            </a:r>
          </a:p>
        </p:txBody>
      </p:sp>
    </p:spTree>
  </p:cSld>
  <p:clrMapOvr>
    <a:masterClrMapping/>
  </p:clrMapOvr>
</p:sld>
</file>

<file path=ppt/slides/slide48.xml><?xml version="1.0" encoding="utf-8"?>
<p:sld xmlns:a="http://schemas.openxmlformats.org/drawingml/2006/main" xmlns:p="http://schemas.openxmlformats.org/presentationml/2006/main" xmlns:r="http://schemas.openxmlformats.org/officeDocument/2006/relationships">
  <p:cSld>
    <p:bg>
      <p:bgPr>
        <a:solidFill>
          <a:srgbClr val="0B1929"/>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CATEGORY 1</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FFFFFF"/>
                </a:solidFill>
                <a:latin typeface="Georgia"/>
              </a:rPr>
              <a:t>FinTech — 5 use cases</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E2E8F0"/>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E2E8F0"/>
                </a:solidFill>
                <a:latin typeface="Calibri"/>
              </a:rPr>
              <a:t>48 / 77</a:t>
            </a:r>
          </a:p>
        </p:txBody>
      </p:sp>
      <p:sp>
        <p:nvSpPr>
          <p:cNvPr id="7" name="Rounded Rectangle 6"/>
          <p:cNvSpPr/>
          <p:nvPr/>
        </p:nvSpPr>
        <p:spPr>
          <a:xfrm>
            <a:off x="548640" y="1691640"/>
            <a:ext cx="3657600" cy="2240280"/>
          </a:xfrm>
          <a:prstGeom prst="roundRect">
            <a:avLst>
              <a:gd name="adj" fmla="val 5000"/>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548640" y="1691640"/>
            <a:ext cx="3657600" cy="45720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548640" y="1691640"/>
            <a:ext cx="3657600" cy="457200"/>
          </a:xfrm>
          <a:prstGeom prst="rect">
            <a:avLst/>
          </a:prstGeom>
          <a:noFill/>
        </p:spPr>
        <p:txBody>
          <a:bodyPr wrap="square" anchor="ctr" tIns="36576" bIns="36576" lIns="54864" rIns="54864">
            <a:spAutoFit/>
          </a:bodyPr>
          <a:lstStyle/>
          <a:p>
            <a:pPr algn="ctr"/>
            <a:r>
              <a:rPr sz="1250" b="1" i="0">
                <a:solidFill>
                  <a:srgbClr val="0B1929"/>
                </a:solidFill>
                <a:latin typeface="Georgia"/>
              </a:rPr>
              <a:t>Interbank Wire Authorization</a:t>
            </a:r>
          </a:p>
        </p:txBody>
      </p:sp>
      <p:sp>
        <p:nvSpPr>
          <p:cNvPr id="10" name="TextBox 9"/>
          <p:cNvSpPr txBox="1"/>
          <p:nvPr/>
        </p:nvSpPr>
        <p:spPr>
          <a:xfrm>
            <a:off x="731520" y="2240280"/>
            <a:ext cx="3291840" cy="1097280"/>
          </a:xfrm>
          <a:prstGeom prst="rect">
            <a:avLst/>
          </a:prstGeom>
          <a:noFill/>
        </p:spPr>
        <p:txBody>
          <a:bodyPr wrap="square" anchor="t" tIns="36576" bIns="36576" lIns="54864" rIns="54864">
            <a:spAutoFit/>
          </a:bodyPr>
          <a:lstStyle/>
          <a:p>
            <a:pPr algn="l">
              <a:lnSpc>
                <a:spcPct val="130000"/>
              </a:lnSpc>
            </a:pPr>
            <a:r>
              <a:rPr sz="1150" b="0" i="0">
                <a:solidFill>
                  <a:srgbClr val="FFFFFF"/>
                </a:solidFill>
                <a:latin typeface="Calibri"/>
              </a:rPr>
              <a:t>M-of-N officer cosigning for high-value wires with replay protection + HSM-loss recovery.</a:t>
            </a:r>
          </a:p>
        </p:txBody>
      </p:sp>
      <p:sp>
        <p:nvSpPr>
          <p:cNvPr id="11" name="Rounded Rectangle 10"/>
          <p:cNvSpPr/>
          <p:nvPr/>
        </p:nvSpPr>
        <p:spPr>
          <a:xfrm>
            <a:off x="731520" y="3474720"/>
            <a:ext cx="3291840" cy="320040"/>
          </a:xfrm>
          <a:prstGeom prst="roundRect">
            <a:avLst>
              <a:gd name="adj" fmla="val 50000"/>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731520" y="3474720"/>
            <a:ext cx="3291840" cy="320040"/>
          </a:xfrm>
          <a:prstGeom prst="rect">
            <a:avLst/>
          </a:prstGeom>
          <a:noFill/>
        </p:spPr>
        <p:txBody>
          <a:bodyPr wrap="square" anchor="ctr" tIns="36576" bIns="36576" lIns="54864" rIns="54864">
            <a:spAutoFit/>
          </a:bodyPr>
          <a:lstStyle/>
          <a:p>
            <a:pPr algn="ctr"/>
            <a:r>
              <a:rPr sz="950" b="1" i="0">
                <a:solidFill>
                  <a:srgbClr val="0B1929"/>
                </a:solidFill>
                <a:latin typeface="Calibri"/>
              </a:rPr>
              <a:t>Guardian M-of-N  ·  Nonce ledger  ·  Recovery</a:t>
            </a:r>
          </a:p>
        </p:txBody>
      </p:sp>
      <p:sp>
        <p:nvSpPr>
          <p:cNvPr id="13" name="Rounded Rectangle 12"/>
          <p:cNvSpPr/>
          <p:nvPr/>
        </p:nvSpPr>
        <p:spPr>
          <a:xfrm>
            <a:off x="4343400" y="1691640"/>
            <a:ext cx="3657600" cy="2240280"/>
          </a:xfrm>
          <a:prstGeom prst="roundRect">
            <a:avLst>
              <a:gd name="adj" fmla="val 5000"/>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4343400" y="1691640"/>
            <a:ext cx="3657600" cy="45720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4343400" y="1691640"/>
            <a:ext cx="3657600" cy="457200"/>
          </a:xfrm>
          <a:prstGeom prst="rect">
            <a:avLst/>
          </a:prstGeom>
          <a:noFill/>
        </p:spPr>
        <p:txBody>
          <a:bodyPr wrap="square" anchor="ctr" tIns="36576" bIns="36576" lIns="54864" rIns="54864">
            <a:spAutoFit/>
          </a:bodyPr>
          <a:lstStyle/>
          <a:p>
            <a:pPr algn="ctr"/>
            <a:r>
              <a:rPr sz="1250" b="1" i="0">
                <a:solidFill>
                  <a:srgbClr val="0B1929"/>
                </a:solidFill>
                <a:latin typeface="Georgia"/>
              </a:rPr>
              <a:t>Merchant Fraud Consortium</a:t>
            </a:r>
          </a:p>
        </p:txBody>
      </p:sp>
      <p:sp>
        <p:nvSpPr>
          <p:cNvPr id="16" name="TextBox 15"/>
          <p:cNvSpPr txBox="1"/>
          <p:nvPr/>
        </p:nvSpPr>
        <p:spPr>
          <a:xfrm>
            <a:off x="4526280" y="2240280"/>
            <a:ext cx="3291840" cy="1097280"/>
          </a:xfrm>
          <a:prstGeom prst="rect">
            <a:avLst/>
          </a:prstGeom>
          <a:noFill/>
        </p:spPr>
        <p:txBody>
          <a:bodyPr wrap="square" anchor="t" tIns="36576" bIns="36576" lIns="54864" rIns="54864">
            <a:spAutoFit/>
          </a:bodyPr>
          <a:lstStyle/>
          <a:p>
            <a:pPr algn="l">
              <a:lnSpc>
                <a:spcPct val="130000"/>
              </a:lnSpc>
            </a:pPr>
            <a:r>
              <a:rPr sz="1150" b="0" i="0">
                <a:solidFill>
                  <a:srgbClr val="FFFFFF"/>
                </a:solidFill>
                <a:latin typeface="Calibri"/>
              </a:rPr>
              <a:t>Cross-merchant fraud signal sharing weighted by relational trust — no central operator.</a:t>
            </a:r>
          </a:p>
        </p:txBody>
      </p:sp>
      <p:sp>
        <p:nvSpPr>
          <p:cNvPr id="17" name="Rounded Rectangle 16"/>
          <p:cNvSpPr/>
          <p:nvPr/>
        </p:nvSpPr>
        <p:spPr>
          <a:xfrm>
            <a:off x="4526280" y="3474720"/>
            <a:ext cx="3291840" cy="320040"/>
          </a:xfrm>
          <a:prstGeom prst="roundRect">
            <a:avLst>
              <a:gd name="adj" fmla="val 50000"/>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4526280" y="3474720"/>
            <a:ext cx="3291840" cy="320040"/>
          </a:xfrm>
          <a:prstGeom prst="rect">
            <a:avLst/>
          </a:prstGeom>
          <a:noFill/>
        </p:spPr>
        <p:txBody>
          <a:bodyPr wrap="square" anchor="ctr" tIns="36576" bIns="36576" lIns="54864" rIns="54864">
            <a:spAutoFit/>
          </a:bodyPr>
          <a:lstStyle/>
          <a:p>
            <a:pPr algn="ctr"/>
            <a:r>
              <a:rPr sz="950" b="1" i="0">
                <a:solidFill>
                  <a:srgbClr val="0B1929"/>
                </a:solidFill>
                <a:latin typeface="Calibri"/>
              </a:rPr>
              <a:t>Relational trust  ·  Push gossip  ·  Reputation</a:t>
            </a:r>
          </a:p>
        </p:txBody>
      </p:sp>
      <p:sp>
        <p:nvSpPr>
          <p:cNvPr id="19" name="Rounded Rectangle 18"/>
          <p:cNvSpPr/>
          <p:nvPr/>
        </p:nvSpPr>
        <p:spPr>
          <a:xfrm>
            <a:off x="8138160" y="1691640"/>
            <a:ext cx="3657600" cy="2240280"/>
          </a:xfrm>
          <a:prstGeom prst="roundRect">
            <a:avLst>
              <a:gd name="adj" fmla="val 5000"/>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Rectangle 19"/>
          <p:cNvSpPr/>
          <p:nvPr/>
        </p:nvSpPr>
        <p:spPr>
          <a:xfrm>
            <a:off x="8138160" y="1691640"/>
            <a:ext cx="3657600" cy="45720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8138160" y="1691640"/>
            <a:ext cx="3657600" cy="457200"/>
          </a:xfrm>
          <a:prstGeom prst="rect">
            <a:avLst/>
          </a:prstGeom>
          <a:noFill/>
        </p:spPr>
        <p:txBody>
          <a:bodyPr wrap="square" anchor="ctr" tIns="36576" bIns="36576" lIns="54864" rIns="54864">
            <a:spAutoFit/>
          </a:bodyPr>
          <a:lstStyle/>
          <a:p>
            <a:pPr algn="ctr"/>
            <a:r>
              <a:rPr sz="1250" b="1" i="0">
                <a:solidFill>
                  <a:srgbClr val="0B1929"/>
                </a:solidFill>
                <a:latin typeface="Georgia"/>
              </a:rPr>
              <a:t>DeFi Oracle Network</a:t>
            </a:r>
          </a:p>
        </p:txBody>
      </p:sp>
      <p:sp>
        <p:nvSpPr>
          <p:cNvPr id="22" name="TextBox 21"/>
          <p:cNvSpPr txBox="1"/>
          <p:nvPr/>
        </p:nvSpPr>
        <p:spPr>
          <a:xfrm>
            <a:off x="8321040" y="2240280"/>
            <a:ext cx="3291840" cy="1097280"/>
          </a:xfrm>
          <a:prstGeom prst="rect">
            <a:avLst/>
          </a:prstGeom>
          <a:noFill/>
        </p:spPr>
        <p:txBody>
          <a:bodyPr wrap="square" anchor="t" tIns="36576" bIns="36576" lIns="54864" rIns="54864">
            <a:spAutoFit/>
          </a:bodyPr>
          <a:lstStyle/>
          <a:p>
            <a:pPr algn="l">
              <a:lnSpc>
                <a:spcPct val="130000"/>
              </a:lnSpc>
            </a:pPr>
            <a:r>
              <a:rPr sz="1150" b="0" i="0">
                <a:solidFill>
                  <a:srgbClr val="FFFFFF"/>
                </a:solidFill>
                <a:latin typeface="Calibri"/>
              </a:rPr>
              <a:t>Price/data feeds where each consumer computes its own trust-weighted aggregation.</a:t>
            </a:r>
          </a:p>
        </p:txBody>
      </p:sp>
      <p:sp>
        <p:nvSpPr>
          <p:cNvPr id="23" name="Rounded Rectangle 22"/>
          <p:cNvSpPr/>
          <p:nvPr/>
        </p:nvSpPr>
        <p:spPr>
          <a:xfrm>
            <a:off x="8321040" y="3474720"/>
            <a:ext cx="3291840" cy="320040"/>
          </a:xfrm>
          <a:prstGeom prst="roundRect">
            <a:avLst>
              <a:gd name="adj" fmla="val 50000"/>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8321040" y="3474720"/>
            <a:ext cx="3291840" cy="320040"/>
          </a:xfrm>
          <a:prstGeom prst="rect">
            <a:avLst/>
          </a:prstGeom>
          <a:noFill/>
        </p:spPr>
        <p:txBody>
          <a:bodyPr wrap="square" anchor="ctr" tIns="36576" bIns="36576" lIns="54864" rIns="54864">
            <a:spAutoFit/>
          </a:bodyPr>
          <a:lstStyle/>
          <a:p>
            <a:pPr algn="ctr"/>
            <a:r>
              <a:rPr sz="950" b="1" i="0">
                <a:solidFill>
                  <a:srgbClr val="0B1929"/>
                </a:solidFill>
                <a:latin typeface="Calibri"/>
              </a:rPr>
              <a:t>Signed feeds  ·  K-of-K bootstrap  ·  Consumer choice</a:t>
            </a:r>
          </a:p>
        </p:txBody>
      </p:sp>
      <p:sp>
        <p:nvSpPr>
          <p:cNvPr id="25" name="Rounded Rectangle 24"/>
          <p:cNvSpPr/>
          <p:nvPr/>
        </p:nvSpPr>
        <p:spPr>
          <a:xfrm>
            <a:off x="2423160" y="4114800"/>
            <a:ext cx="3657600" cy="2240280"/>
          </a:xfrm>
          <a:prstGeom prst="roundRect">
            <a:avLst>
              <a:gd name="adj" fmla="val 5000"/>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Rectangle 25"/>
          <p:cNvSpPr/>
          <p:nvPr/>
        </p:nvSpPr>
        <p:spPr>
          <a:xfrm>
            <a:off x="2423160" y="4114800"/>
            <a:ext cx="3657600" cy="45720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2423160" y="4114800"/>
            <a:ext cx="3657600" cy="457200"/>
          </a:xfrm>
          <a:prstGeom prst="rect">
            <a:avLst/>
          </a:prstGeom>
          <a:noFill/>
        </p:spPr>
        <p:txBody>
          <a:bodyPr wrap="square" anchor="ctr" tIns="36576" bIns="36576" lIns="54864" rIns="54864">
            <a:spAutoFit/>
          </a:bodyPr>
          <a:lstStyle/>
          <a:p>
            <a:pPr algn="ctr"/>
            <a:r>
              <a:rPr sz="1250" b="1" i="0">
                <a:solidFill>
                  <a:srgbClr val="0B1929"/>
                </a:solidFill>
                <a:latin typeface="Georgia"/>
              </a:rPr>
              <a:t>Institutional Custody</a:t>
            </a:r>
          </a:p>
        </p:txBody>
      </p:sp>
      <p:sp>
        <p:nvSpPr>
          <p:cNvPr id="28" name="TextBox 27"/>
          <p:cNvSpPr txBox="1"/>
          <p:nvPr/>
        </p:nvSpPr>
        <p:spPr>
          <a:xfrm>
            <a:off x="2606040" y="4663440"/>
            <a:ext cx="3291840" cy="1097280"/>
          </a:xfrm>
          <a:prstGeom prst="rect">
            <a:avLst/>
          </a:prstGeom>
          <a:noFill/>
        </p:spPr>
        <p:txBody>
          <a:bodyPr wrap="square" anchor="t" tIns="36576" bIns="36576" lIns="54864" rIns="54864">
            <a:spAutoFit/>
          </a:bodyPr>
          <a:lstStyle/>
          <a:p>
            <a:pPr algn="l">
              <a:lnSpc>
                <a:spcPct val="130000"/>
              </a:lnSpc>
            </a:pPr>
            <a:r>
              <a:rPr sz="1150" b="0" i="0">
                <a:solidFill>
                  <a:srgbClr val="FFFFFF"/>
                </a:solidFill>
                <a:latin typeface="Calibri"/>
              </a:rPr>
              <a:t>Full key lifecycle for billion-dollar crypto positions across subsidiaries.</a:t>
            </a:r>
          </a:p>
        </p:txBody>
      </p:sp>
      <p:sp>
        <p:nvSpPr>
          <p:cNvPr id="29" name="Rounded Rectangle 28"/>
          <p:cNvSpPr/>
          <p:nvPr/>
        </p:nvSpPr>
        <p:spPr>
          <a:xfrm>
            <a:off x="2606040" y="5897880"/>
            <a:ext cx="3291840" cy="320040"/>
          </a:xfrm>
          <a:prstGeom prst="roundRect">
            <a:avLst>
              <a:gd name="adj" fmla="val 50000"/>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2606040" y="5897880"/>
            <a:ext cx="3291840" cy="320040"/>
          </a:xfrm>
          <a:prstGeom prst="rect">
            <a:avLst/>
          </a:prstGeom>
          <a:noFill/>
        </p:spPr>
        <p:txBody>
          <a:bodyPr wrap="square" anchor="ctr" tIns="36576" bIns="36576" lIns="54864" rIns="54864">
            <a:spAutoFit/>
          </a:bodyPr>
          <a:lstStyle/>
          <a:p>
            <a:pPr algn="ctr"/>
            <a:r>
              <a:rPr sz="950" b="1" i="0">
                <a:solidFill>
                  <a:srgbClr val="0B1929"/>
                </a:solidFill>
                <a:latin typeface="Calibri"/>
              </a:rPr>
              <a:t>Full anchor lifecycle  ·  Lazy probe  ·  Guardian recovery</a:t>
            </a:r>
          </a:p>
        </p:txBody>
      </p:sp>
      <p:sp>
        <p:nvSpPr>
          <p:cNvPr id="31" name="Rounded Rectangle 30"/>
          <p:cNvSpPr/>
          <p:nvPr/>
        </p:nvSpPr>
        <p:spPr>
          <a:xfrm>
            <a:off x="6217920" y="4114800"/>
            <a:ext cx="3657600" cy="2240280"/>
          </a:xfrm>
          <a:prstGeom prst="roundRect">
            <a:avLst>
              <a:gd name="adj" fmla="val 5000"/>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Rectangle 31"/>
          <p:cNvSpPr/>
          <p:nvPr/>
        </p:nvSpPr>
        <p:spPr>
          <a:xfrm>
            <a:off x="6217920" y="4114800"/>
            <a:ext cx="3657600" cy="45720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6217920" y="4114800"/>
            <a:ext cx="3657600" cy="457200"/>
          </a:xfrm>
          <a:prstGeom prst="rect">
            <a:avLst/>
          </a:prstGeom>
          <a:noFill/>
        </p:spPr>
        <p:txBody>
          <a:bodyPr wrap="square" anchor="ctr" tIns="36576" bIns="36576" lIns="54864" rIns="54864">
            <a:spAutoFit/>
          </a:bodyPr>
          <a:lstStyle/>
          <a:p>
            <a:pPr algn="ctr"/>
            <a:r>
              <a:rPr sz="1250" b="1" i="0">
                <a:solidFill>
                  <a:srgbClr val="0B1929"/>
                </a:solidFill>
                <a:latin typeface="Georgia"/>
              </a:rPr>
              <a:t>B2B Invoice Financing</a:t>
            </a:r>
          </a:p>
        </p:txBody>
      </p:sp>
      <p:sp>
        <p:nvSpPr>
          <p:cNvPr id="34" name="TextBox 33"/>
          <p:cNvSpPr txBox="1"/>
          <p:nvPr/>
        </p:nvSpPr>
        <p:spPr>
          <a:xfrm>
            <a:off x="6400800" y="4663440"/>
            <a:ext cx="3291840" cy="1097280"/>
          </a:xfrm>
          <a:prstGeom prst="rect">
            <a:avLst/>
          </a:prstGeom>
          <a:noFill/>
        </p:spPr>
        <p:txBody>
          <a:bodyPr wrap="square" anchor="t" tIns="36576" bIns="36576" lIns="54864" rIns="54864">
            <a:spAutoFit/>
          </a:bodyPr>
          <a:lstStyle/>
          <a:p>
            <a:pPr algn="l">
              <a:lnSpc>
                <a:spcPct val="130000"/>
              </a:lnSpc>
            </a:pPr>
            <a:r>
              <a:rPr sz="1150" b="0" i="0">
                <a:solidFill>
                  <a:srgbClr val="FFFFFF"/>
                </a:solidFill>
                <a:latin typeface="Calibri"/>
              </a:rPr>
              <a:t>Multi-party invoice lifecycle (ship, acknowledge, factor) with double-factor prevention.</a:t>
            </a:r>
          </a:p>
        </p:txBody>
      </p:sp>
      <p:sp>
        <p:nvSpPr>
          <p:cNvPr id="35" name="Rounded Rectangle 34"/>
          <p:cNvSpPr/>
          <p:nvPr/>
        </p:nvSpPr>
        <p:spPr>
          <a:xfrm>
            <a:off x="6400800" y="5897880"/>
            <a:ext cx="3291840" cy="320040"/>
          </a:xfrm>
          <a:prstGeom prst="roundRect">
            <a:avLst>
              <a:gd name="adj" fmla="val 50000"/>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TextBox 35"/>
          <p:cNvSpPr txBox="1"/>
          <p:nvPr/>
        </p:nvSpPr>
        <p:spPr>
          <a:xfrm>
            <a:off x="6400800" y="5897880"/>
            <a:ext cx="3291840" cy="320040"/>
          </a:xfrm>
          <a:prstGeom prst="rect">
            <a:avLst/>
          </a:prstGeom>
          <a:noFill/>
        </p:spPr>
        <p:txBody>
          <a:bodyPr wrap="square" anchor="ctr" tIns="36576" bIns="36576" lIns="54864" rIns="54864">
            <a:spAutoFit/>
          </a:bodyPr>
          <a:lstStyle/>
          <a:p>
            <a:pPr algn="ctr"/>
            <a:r>
              <a:rPr sz="950" b="1" i="0">
                <a:solidFill>
                  <a:srgbClr val="0B1929"/>
                </a:solidFill>
                <a:latin typeface="Calibri"/>
              </a:rPr>
              <a:t>Titles  ·  Event streams  ·  Domain validators</a:t>
            </a:r>
          </a:p>
        </p:txBody>
      </p:sp>
    </p:spTree>
  </p:cSld>
  <p:clrMapOvr>
    <a:masterClrMapping/>
  </p:clrMapOvr>
</p:sld>
</file>

<file path=ppt/slides/slide49.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FINTECH — USE CASE 1</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Interbank wire authorization</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49 / 77</a:t>
            </a:r>
          </a:p>
        </p:txBody>
      </p:sp>
      <p:sp>
        <p:nvSpPr>
          <p:cNvPr id="7" name="Rounded Rectangle 6"/>
          <p:cNvSpPr/>
          <p:nvPr/>
        </p:nvSpPr>
        <p:spPr>
          <a:xfrm>
            <a:off x="548640" y="1691640"/>
            <a:ext cx="5486400" cy="228600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77240" y="1828800"/>
            <a:ext cx="5029200" cy="365760"/>
          </a:xfrm>
          <a:prstGeom prst="rect">
            <a:avLst/>
          </a:prstGeom>
          <a:noFill/>
        </p:spPr>
        <p:txBody>
          <a:bodyPr wrap="square" anchor="t" tIns="36576" bIns="36576" lIns="54864" rIns="54864">
            <a:spAutoFit/>
          </a:bodyPr>
          <a:lstStyle/>
          <a:p>
            <a:pPr algn="l"/>
            <a:r>
              <a:rPr sz="1100" b="1" i="0">
                <a:solidFill>
                  <a:srgbClr val="EF4444"/>
                </a:solidFill>
                <a:latin typeface="Calibri"/>
              </a:rPr>
              <a:t>PROBLEM</a:t>
            </a:r>
          </a:p>
        </p:txBody>
      </p:sp>
      <p:sp>
        <p:nvSpPr>
          <p:cNvPr id="9" name="TextBox 8"/>
          <p:cNvSpPr txBox="1"/>
          <p:nvPr/>
        </p:nvSpPr>
        <p:spPr>
          <a:xfrm>
            <a:off x="777240" y="2194560"/>
            <a:ext cx="5029200" cy="1645920"/>
          </a:xfrm>
          <a:prstGeom prst="rect">
            <a:avLst/>
          </a:prstGeom>
          <a:noFill/>
        </p:spPr>
        <p:txBody>
          <a:bodyPr wrap="square" anchor="t" tIns="36576" bIns="36576" lIns="54864" rIns="54864">
            <a:spAutoFit/>
          </a:bodyPr>
          <a:lstStyle/>
          <a:p>
            <a:pPr algn="l">
              <a:lnSpc>
                <a:spcPct val="135000"/>
              </a:lnSpc>
            </a:pPr>
            <a:r>
              <a:rPr sz="1200" b="0" i="0">
                <a:solidFill>
                  <a:srgbClr val="0B1929"/>
                </a:solidFill>
                <a:latin typeface="Calibri"/>
              </a:rPr>
              <a:t>$50M wire needs 2 officers + compliance to cosign. Current flow: spreadsheet + scanned PDFs + emailed tickets.
When a signer's HSM dies at 3am, it's an emergency vendor call.</a:t>
            </a:r>
          </a:p>
        </p:txBody>
      </p:sp>
      <p:sp>
        <p:nvSpPr>
          <p:cNvPr id="10" name="Rounded Rectangle 9"/>
          <p:cNvSpPr/>
          <p:nvPr/>
        </p:nvSpPr>
        <p:spPr>
          <a:xfrm>
            <a:off x="6126480" y="1691640"/>
            <a:ext cx="5486400" cy="2286000"/>
          </a:xfrm>
          <a:prstGeom prst="roundRect">
            <a:avLst>
              <a:gd name="adj" fmla="val 5000"/>
            </a:avLst>
          </a:prstGeom>
          <a:solidFill>
            <a:srgbClr val="0B192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6355080" y="1828800"/>
            <a:ext cx="5029200" cy="365760"/>
          </a:xfrm>
          <a:prstGeom prst="rect">
            <a:avLst/>
          </a:prstGeom>
          <a:noFill/>
        </p:spPr>
        <p:txBody>
          <a:bodyPr wrap="square" anchor="t" tIns="36576" bIns="36576" lIns="54864" rIns="54864">
            <a:spAutoFit/>
          </a:bodyPr>
          <a:lstStyle/>
          <a:p>
            <a:pPr algn="l"/>
            <a:r>
              <a:rPr sz="1100" b="1" i="0">
                <a:solidFill>
                  <a:srgbClr val="10B981"/>
                </a:solidFill>
                <a:latin typeface="Calibri"/>
              </a:rPr>
              <a:t>QUIDNUG</a:t>
            </a:r>
          </a:p>
        </p:txBody>
      </p:sp>
      <p:sp>
        <p:nvSpPr>
          <p:cNvPr id="12" name="TextBox 11"/>
          <p:cNvSpPr txBox="1"/>
          <p:nvPr/>
        </p:nvSpPr>
        <p:spPr>
          <a:xfrm>
            <a:off x="6355080" y="2194560"/>
            <a:ext cx="5029200" cy="1645920"/>
          </a:xfrm>
          <a:prstGeom prst="rect">
            <a:avLst/>
          </a:prstGeom>
          <a:noFill/>
        </p:spPr>
        <p:txBody>
          <a:bodyPr wrap="square" anchor="t" tIns="36576" bIns="36576" lIns="54864" rIns="54864">
            <a:spAutoFit/>
          </a:bodyPr>
          <a:lstStyle/>
          <a:p>
            <a:pPr algn="l">
              <a:lnSpc>
                <a:spcPct val="135000"/>
              </a:lnSpc>
            </a:pPr>
            <a:r>
              <a:rPr sz="1200" b="0" i="0">
                <a:solidFill>
                  <a:srgbClr val="E2E8F0"/>
                </a:solidFill>
                <a:latin typeface="Calibri"/>
              </a:rPr>
              <a:t>Bank is a quid with a GuardianSet: {Alice(w=1), Bob(w=1), Carol-compliance(w=2)}, threshold=3.
Wire = title + cosign events. Replay-safe. Lost HSM = guardian recovery in 1h window.</a:t>
            </a:r>
          </a:p>
        </p:txBody>
      </p:sp>
      <p:sp>
        <p:nvSpPr>
          <p:cNvPr id="13" name="Rounded Rectangle 12"/>
          <p:cNvSpPr/>
          <p:nvPr/>
        </p:nvSpPr>
        <p:spPr>
          <a:xfrm>
            <a:off x="548640" y="4160520"/>
            <a:ext cx="11064240" cy="219456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777240" y="4297680"/>
            <a:ext cx="10607040" cy="365760"/>
          </a:xfrm>
          <a:prstGeom prst="rect">
            <a:avLst/>
          </a:prstGeom>
          <a:noFill/>
        </p:spPr>
        <p:txBody>
          <a:bodyPr wrap="square" anchor="t" tIns="36576" bIns="36576" lIns="54864" rIns="54864">
            <a:spAutoFit/>
          </a:bodyPr>
          <a:lstStyle/>
          <a:p>
            <a:pPr algn="l"/>
            <a:r>
              <a:rPr sz="1100" b="1" i="0">
                <a:solidFill>
                  <a:srgbClr val="64748B"/>
                </a:solidFill>
                <a:latin typeface="Calibri"/>
              </a:rPr>
              <a:t>WIRE-APPROVAL SEQUENCE</a:t>
            </a:r>
          </a:p>
        </p:txBody>
      </p:sp>
      <p:sp>
        <p:nvSpPr>
          <p:cNvPr id="15" name="Rounded Rectangle 14"/>
          <p:cNvSpPr/>
          <p:nvPr/>
        </p:nvSpPr>
        <p:spPr>
          <a:xfrm>
            <a:off x="777240" y="4754880"/>
            <a:ext cx="1737360" cy="1051560"/>
          </a:xfrm>
          <a:prstGeom prst="roundRect">
            <a:avLst>
              <a:gd name="adj" fmla="val 10000"/>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77240" y="4754880"/>
            <a:ext cx="1737360" cy="1051560"/>
          </a:xfrm>
          <a:prstGeom prst="rect">
            <a:avLst/>
          </a:prstGeom>
          <a:noFill/>
        </p:spPr>
        <p:txBody>
          <a:bodyPr wrap="square" anchor="ctr" tIns="36576" bIns="36576" lIns="54864" rIns="54864">
            <a:spAutoFit/>
          </a:bodyPr>
          <a:lstStyle/>
          <a:p>
            <a:pPr algn="ctr">
              <a:lnSpc>
                <a:spcPct val="120000"/>
              </a:lnSpc>
            </a:pPr>
            <a:r>
              <a:rPr sz="1050" b="1" i="0">
                <a:solidFill>
                  <a:srgbClr val="FFFFFF"/>
                </a:solidFill>
                <a:latin typeface="Calibri"/>
              </a:rPr>
              <a:t>Core banking
issues wire</a:t>
            </a:r>
          </a:p>
        </p:txBody>
      </p:sp>
      <p:cxnSp>
        <p:nvCxnSpPr>
          <p:cNvPr id="17" name="Connector 16"/>
          <p:cNvCxnSpPr/>
          <p:nvPr/>
        </p:nvCxnSpPr>
        <p:spPr>
          <a:xfrm>
            <a:off x="2514600" y="5276087"/>
            <a:ext cx="91440" cy="0"/>
          </a:xfrm>
          <a:prstGeom prst="line">
            <a:avLst/>
          </a:prstGeom>
          <a:ln w="15875">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18" name="Rounded Rectangle 17"/>
          <p:cNvSpPr/>
          <p:nvPr/>
        </p:nvSpPr>
        <p:spPr>
          <a:xfrm>
            <a:off x="2606040" y="4754880"/>
            <a:ext cx="1737360" cy="1051560"/>
          </a:xfrm>
          <a:prstGeom prst="roundRect">
            <a:avLst>
              <a:gd name="adj" fmla="val 10000"/>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2606040" y="4754880"/>
            <a:ext cx="1737360" cy="1051560"/>
          </a:xfrm>
          <a:prstGeom prst="rect">
            <a:avLst/>
          </a:prstGeom>
          <a:noFill/>
        </p:spPr>
        <p:txBody>
          <a:bodyPr wrap="square" anchor="ctr" tIns="36576" bIns="36576" lIns="54864" rIns="54864">
            <a:spAutoFit/>
          </a:bodyPr>
          <a:lstStyle/>
          <a:p>
            <a:pPr algn="ctr">
              <a:lnSpc>
                <a:spcPct val="120000"/>
              </a:lnSpc>
            </a:pPr>
            <a:r>
              <a:rPr sz="1050" b="1" i="0">
                <a:solidFill>
                  <a:srgbClr val="FFFFFF"/>
                </a:solidFill>
                <a:latin typeface="Calibri"/>
              </a:rPr>
              <a:t>Title created
(Alice cosigns)</a:t>
            </a:r>
          </a:p>
        </p:txBody>
      </p:sp>
      <p:cxnSp>
        <p:nvCxnSpPr>
          <p:cNvPr id="20" name="Connector 19"/>
          <p:cNvCxnSpPr/>
          <p:nvPr/>
        </p:nvCxnSpPr>
        <p:spPr>
          <a:xfrm>
            <a:off x="4343400" y="5276087"/>
            <a:ext cx="91440" cy="0"/>
          </a:xfrm>
          <a:prstGeom prst="line">
            <a:avLst/>
          </a:prstGeom>
          <a:ln w="15875">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21" name="Rounded Rectangle 20"/>
          <p:cNvSpPr/>
          <p:nvPr/>
        </p:nvSpPr>
        <p:spPr>
          <a:xfrm>
            <a:off x="4434840" y="4754880"/>
            <a:ext cx="1737360" cy="1051560"/>
          </a:xfrm>
          <a:prstGeom prst="roundRect">
            <a:avLst>
              <a:gd name="adj" fmla="val 10000"/>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4434840" y="4754880"/>
            <a:ext cx="1737360" cy="1051560"/>
          </a:xfrm>
          <a:prstGeom prst="rect">
            <a:avLst/>
          </a:prstGeom>
          <a:noFill/>
        </p:spPr>
        <p:txBody>
          <a:bodyPr wrap="square" anchor="ctr" tIns="36576" bIns="36576" lIns="54864" rIns="54864">
            <a:spAutoFit/>
          </a:bodyPr>
          <a:lstStyle/>
          <a:p>
            <a:pPr algn="ctr">
              <a:lnSpc>
                <a:spcPct val="120000"/>
              </a:lnSpc>
            </a:pPr>
            <a:r>
              <a:rPr sz="1050" b="1" i="0">
                <a:solidFill>
                  <a:srgbClr val="FFFFFF"/>
                </a:solidFill>
                <a:latin typeface="Calibri"/>
              </a:rPr>
              <a:t>Bob cosigns
via event</a:t>
            </a:r>
          </a:p>
        </p:txBody>
      </p:sp>
      <p:cxnSp>
        <p:nvCxnSpPr>
          <p:cNvPr id="23" name="Connector 22"/>
          <p:cNvCxnSpPr/>
          <p:nvPr/>
        </p:nvCxnSpPr>
        <p:spPr>
          <a:xfrm>
            <a:off x="6172200" y="5276087"/>
            <a:ext cx="91440" cy="0"/>
          </a:xfrm>
          <a:prstGeom prst="line">
            <a:avLst/>
          </a:prstGeom>
          <a:ln w="15875">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24" name="Rounded Rectangle 23"/>
          <p:cNvSpPr/>
          <p:nvPr/>
        </p:nvSpPr>
        <p:spPr>
          <a:xfrm>
            <a:off x="6263640" y="4754880"/>
            <a:ext cx="1737360" cy="1051560"/>
          </a:xfrm>
          <a:prstGeom prst="roundRect">
            <a:avLst>
              <a:gd name="adj" fmla="val 10000"/>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6263640" y="4754880"/>
            <a:ext cx="1737360" cy="1051560"/>
          </a:xfrm>
          <a:prstGeom prst="rect">
            <a:avLst/>
          </a:prstGeom>
          <a:noFill/>
        </p:spPr>
        <p:txBody>
          <a:bodyPr wrap="square" anchor="ctr" tIns="36576" bIns="36576" lIns="54864" rIns="54864">
            <a:spAutoFit/>
          </a:bodyPr>
          <a:lstStyle/>
          <a:p>
            <a:pPr algn="ctr">
              <a:lnSpc>
                <a:spcPct val="120000"/>
              </a:lnSpc>
            </a:pPr>
            <a:r>
              <a:rPr sz="1050" b="1" i="0">
                <a:solidFill>
                  <a:srgbClr val="0B1929"/>
                </a:solidFill>
                <a:latin typeface="Calibri"/>
              </a:rPr>
              <a:t>Carol compliance
cosigns (w=2)</a:t>
            </a:r>
          </a:p>
        </p:txBody>
      </p:sp>
      <p:cxnSp>
        <p:nvCxnSpPr>
          <p:cNvPr id="26" name="Connector 25"/>
          <p:cNvCxnSpPr/>
          <p:nvPr/>
        </p:nvCxnSpPr>
        <p:spPr>
          <a:xfrm>
            <a:off x="8001000" y="5276087"/>
            <a:ext cx="91440" cy="0"/>
          </a:xfrm>
          <a:prstGeom prst="line">
            <a:avLst/>
          </a:prstGeom>
          <a:ln w="15875">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27" name="Rounded Rectangle 26"/>
          <p:cNvSpPr/>
          <p:nvPr/>
        </p:nvSpPr>
        <p:spPr>
          <a:xfrm>
            <a:off x="8092440" y="4754880"/>
            <a:ext cx="1737360" cy="1051560"/>
          </a:xfrm>
          <a:prstGeom prst="roundRect">
            <a:avLst>
              <a:gd name="adj" fmla="val 10000"/>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8092440" y="4754880"/>
            <a:ext cx="1737360" cy="1051560"/>
          </a:xfrm>
          <a:prstGeom prst="rect">
            <a:avLst/>
          </a:prstGeom>
          <a:noFill/>
        </p:spPr>
        <p:txBody>
          <a:bodyPr wrap="square" anchor="ctr" tIns="36576" bIns="36576" lIns="54864" rIns="54864">
            <a:spAutoFit/>
          </a:bodyPr>
          <a:lstStyle/>
          <a:p>
            <a:pPr algn="ctr">
              <a:lnSpc>
                <a:spcPct val="120000"/>
              </a:lnSpc>
            </a:pPr>
            <a:r>
              <a:rPr sz="1050" b="1" i="0">
                <a:solidFill>
                  <a:srgbClr val="FFFFFF"/>
                </a:solidFill>
                <a:latin typeface="Calibri"/>
              </a:rPr>
              <a:t>Quorum ≥ 3
→ auto-approve</a:t>
            </a:r>
          </a:p>
        </p:txBody>
      </p:sp>
      <p:cxnSp>
        <p:nvCxnSpPr>
          <p:cNvPr id="29" name="Connector 28"/>
          <p:cNvCxnSpPr/>
          <p:nvPr/>
        </p:nvCxnSpPr>
        <p:spPr>
          <a:xfrm>
            <a:off x="9829800" y="5276087"/>
            <a:ext cx="91440" cy="0"/>
          </a:xfrm>
          <a:prstGeom prst="line">
            <a:avLst/>
          </a:prstGeom>
          <a:ln w="15875">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30" name="Rounded Rectangle 29"/>
          <p:cNvSpPr/>
          <p:nvPr/>
        </p:nvSpPr>
        <p:spPr>
          <a:xfrm>
            <a:off x="9921240" y="4754880"/>
            <a:ext cx="1737360" cy="1051560"/>
          </a:xfrm>
          <a:prstGeom prst="roundRect">
            <a:avLst>
              <a:gd name="adj" fmla="val 10000"/>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9921240" y="4754880"/>
            <a:ext cx="1737360" cy="1051560"/>
          </a:xfrm>
          <a:prstGeom prst="rect">
            <a:avLst/>
          </a:prstGeom>
          <a:noFill/>
        </p:spPr>
        <p:txBody>
          <a:bodyPr wrap="square" anchor="ctr" tIns="36576" bIns="36576" lIns="54864" rIns="54864">
            <a:spAutoFit/>
          </a:bodyPr>
          <a:lstStyle/>
          <a:p>
            <a:pPr algn="ctr">
              <a:lnSpc>
                <a:spcPct val="120000"/>
              </a:lnSpc>
            </a:pPr>
            <a:r>
              <a:rPr sz="1050" b="1" i="0">
                <a:solidFill>
                  <a:srgbClr val="FFFFFF"/>
                </a:solidFill>
                <a:latin typeface="Calibri"/>
              </a:rPr>
              <a:t>Fedwire / CHIPS
executes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B1929"/>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TL;DR (REAL)</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FFFFFF"/>
                </a:solidFill>
                <a:latin typeface="Georgia"/>
              </a:rPr>
              <a:t>Three things to remember</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E2E8F0"/>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E2E8F0"/>
                </a:solidFill>
                <a:latin typeface="Calibri"/>
              </a:rPr>
              <a:t>5 / 77</a:t>
            </a:r>
          </a:p>
        </p:txBody>
      </p:sp>
      <p:sp>
        <p:nvSpPr>
          <p:cNvPr id="7" name="Rounded Rectangle 6"/>
          <p:cNvSpPr/>
          <p:nvPr/>
        </p:nvSpPr>
        <p:spPr>
          <a:xfrm>
            <a:off x="548640" y="1645920"/>
            <a:ext cx="11064240" cy="1280160"/>
          </a:xfrm>
          <a:prstGeom prst="roundRect">
            <a:avLst>
              <a:gd name="adj" fmla="val 6000"/>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Oval 7"/>
          <p:cNvSpPr/>
          <p:nvPr/>
        </p:nvSpPr>
        <p:spPr>
          <a:xfrm>
            <a:off x="777240" y="1920240"/>
            <a:ext cx="731520" cy="73152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777240" y="1920240"/>
            <a:ext cx="731520" cy="731520"/>
          </a:xfrm>
          <a:prstGeom prst="rect">
            <a:avLst/>
          </a:prstGeom>
          <a:noFill/>
        </p:spPr>
        <p:txBody>
          <a:bodyPr wrap="square" anchor="ctr" tIns="36576" bIns="36576" lIns="54864" rIns="54864">
            <a:spAutoFit/>
          </a:bodyPr>
          <a:lstStyle/>
          <a:p>
            <a:pPr algn="ctr"/>
            <a:r>
              <a:rPr sz="3400" b="1" i="0">
                <a:solidFill>
                  <a:srgbClr val="0B1929"/>
                </a:solidFill>
                <a:latin typeface="Georgia"/>
              </a:rPr>
              <a:t>T</a:t>
            </a:r>
          </a:p>
        </p:txBody>
      </p:sp>
      <p:sp>
        <p:nvSpPr>
          <p:cNvPr id="10" name="TextBox 9"/>
          <p:cNvSpPr txBox="1"/>
          <p:nvPr/>
        </p:nvSpPr>
        <p:spPr>
          <a:xfrm>
            <a:off x="1737360" y="1847088"/>
            <a:ext cx="9601200" cy="502920"/>
          </a:xfrm>
          <a:prstGeom prst="rect">
            <a:avLst/>
          </a:prstGeom>
          <a:noFill/>
        </p:spPr>
        <p:txBody>
          <a:bodyPr wrap="square" anchor="t" tIns="36576" bIns="36576" lIns="54864" rIns="54864">
            <a:spAutoFit/>
          </a:bodyPr>
          <a:lstStyle/>
          <a:p>
            <a:pPr algn="l"/>
            <a:r>
              <a:rPr sz="2200" b="1" i="0">
                <a:solidFill>
                  <a:srgbClr val="FFFFFF"/>
                </a:solidFill>
                <a:latin typeface="Georgia"/>
              </a:rPr>
              <a:t>Trust is relational.</a:t>
            </a:r>
          </a:p>
        </p:txBody>
      </p:sp>
      <p:sp>
        <p:nvSpPr>
          <p:cNvPr id="11" name="TextBox 10"/>
          <p:cNvSpPr txBox="1"/>
          <p:nvPr/>
        </p:nvSpPr>
        <p:spPr>
          <a:xfrm>
            <a:off x="1737360" y="2359152"/>
            <a:ext cx="9601200" cy="548640"/>
          </a:xfrm>
          <a:prstGeom prst="rect">
            <a:avLst/>
          </a:prstGeom>
          <a:noFill/>
        </p:spPr>
        <p:txBody>
          <a:bodyPr wrap="square" anchor="t" tIns="36576" bIns="36576" lIns="54864" rIns="54864">
            <a:spAutoFit/>
          </a:bodyPr>
          <a:lstStyle/>
          <a:p>
            <a:pPr algn="l"/>
            <a:r>
              <a:rPr sz="1400" b="0" i="1">
                <a:solidFill>
                  <a:srgbClr val="E2E8F0"/>
                </a:solidFill>
                <a:latin typeface="Calibri"/>
              </a:rPr>
              <a:t>The protocol never produces a universal 'Bob's trust score.' Different observers answer differently.</a:t>
            </a:r>
          </a:p>
        </p:txBody>
      </p:sp>
      <p:sp>
        <p:nvSpPr>
          <p:cNvPr id="12" name="Rounded Rectangle 11"/>
          <p:cNvSpPr/>
          <p:nvPr/>
        </p:nvSpPr>
        <p:spPr>
          <a:xfrm>
            <a:off x="548640" y="3108960"/>
            <a:ext cx="11064240" cy="1280160"/>
          </a:xfrm>
          <a:prstGeom prst="roundRect">
            <a:avLst>
              <a:gd name="adj" fmla="val 6000"/>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Oval 12"/>
          <p:cNvSpPr/>
          <p:nvPr/>
        </p:nvSpPr>
        <p:spPr>
          <a:xfrm>
            <a:off x="777240" y="3383280"/>
            <a:ext cx="731520" cy="731520"/>
          </a:xfrm>
          <a:prstGeom prst="ellipse">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777240" y="3383280"/>
            <a:ext cx="731520" cy="731520"/>
          </a:xfrm>
          <a:prstGeom prst="rect">
            <a:avLst/>
          </a:prstGeom>
          <a:noFill/>
        </p:spPr>
        <p:txBody>
          <a:bodyPr wrap="square" anchor="ctr" tIns="36576" bIns="36576" lIns="54864" rIns="54864">
            <a:spAutoFit/>
          </a:bodyPr>
          <a:lstStyle/>
          <a:p>
            <a:pPr algn="ctr"/>
            <a:r>
              <a:rPr sz="3400" b="1" i="0">
                <a:solidFill>
                  <a:srgbClr val="0B1929"/>
                </a:solidFill>
                <a:latin typeface="Georgia"/>
              </a:rPr>
              <a:t>I</a:t>
            </a:r>
          </a:p>
        </p:txBody>
      </p:sp>
      <p:sp>
        <p:nvSpPr>
          <p:cNvPr id="15" name="TextBox 14"/>
          <p:cNvSpPr txBox="1"/>
          <p:nvPr/>
        </p:nvSpPr>
        <p:spPr>
          <a:xfrm>
            <a:off x="1737360" y="3310128"/>
            <a:ext cx="9601200" cy="502920"/>
          </a:xfrm>
          <a:prstGeom prst="rect">
            <a:avLst/>
          </a:prstGeom>
          <a:noFill/>
        </p:spPr>
        <p:txBody>
          <a:bodyPr wrap="square" anchor="t" tIns="36576" bIns="36576" lIns="54864" rIns="54864">
            <a:spAutoFit/>
          </a:bodyPr>
          <a:lstStyle/>
          <a:p>
            <a:pPr algn="l"/>
            <a:r>
              <a:rPr sz="2200" b="1" i="0">
                <a:solidFill>
                  <a:srgbClr val="FFFFFF"/>
                </a:solidFill>
                <a:latin typeface="Georgia"/>
              </a:rPr>
              <a:t>Identity is owned.</a:t>
            </a:r>
          </a:p>
        </p:txBody>
      </p:sp>
      <p:sp>
        <p:nvSpPr>
          <p:cNvPr id="16" name="TextBox 15"/>
          <p:cNvSpPr txBox="1"/>
          <p:nvPr/>
        </p:nvSpPr>
        <p:spPr>
          <a:xfrm>
            <a:off x="1737360" y="3822192"/>
            <a:ext cx="9601200" cy="548640"/>
          </a:xfrm>
          <a:prstGeom prst="rect">
            <a:avLst/>
          </a:prstGeom>
          <a:noFill/>
        </p:spPr>
        <p:txBody>
          <a:bodyPr wrap="square" anchor="t" tIns="36576" bIns="36576" lIns="54864" rIns="54864">
            <a:spAutoFit/>
          </a:bodyPr>
          <a:lstStyle/>
          <a:p>
            <a:pPr algn="l"/>
            <a:r>
              <a:rPr sz="1400" b="0" i="1">
                <a:solidFill>
                  <a:srgbClr val="E2E8F0"/>
                </a:solidFill>
                <a:latin typeface="Calibri"/>
              </a:rPr>
              <a:t>Quids are generated by the user. Authorities can endorse but not issue. Guardian-M-of-N recovers lost keys.</a:t>
            </a:r>
          </a:p>
        </p:txBody>
      </p:sp>
      <p:sp>
        <p:nvSpPr>
          <p:cNvPr id="17" name="Rounded Rectangle 16"/>
          <p:cNvSpPr/>
          <p:nvPr/>
        </p:nvSpPr>
        <p:spPr>
          <a:xfrm>
            <a:off x="548640" y="4572000"/>
            <a:ext cx="11064240" cy="1280160"/>
          </a:xfrm>
          <a:prstGeom prst="roundRect">
            <a:avLst>
              <a:gd name="adj" fmla="val 6000"/>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Oval 17"/>
          <p:cNvSpPr/>
          <p:nvPr/>
        </p:nvSpPr>
        <p:spPr>
          <a:xfrm>
            <a:off x="777240" y="4846320"/>
            <a:ext cx="731520" cy="731520"/>
          </a:xfrm>
          <a:prstGeom prst="ellipse">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777240" y="4846320"/>
            <a:ext cx="731520" cy="731520"/>
          </a:xfrm>
          <a:prstGeom prst="rect">
            <a:avLst/>
          </a:prstGeom>
          <a:noFill/>
        </p:spPr>
        <p:txBody>
          <a:bodyPr wrap="square" anchor="ctr" tIns="36576" bIns="36576" lIns="54864" rIns="54864">
            <a:spAutoFit/>
          </a:bodyPr>
          <a:lstStyle/>
          <a:p>
            <a:pPr algn="ctr"/>
            <a:r>
              <a:rPr sz="3400" b="1" i="0">
                <a:solidFill>
                  <a:srgbClr val="0B1929"/>
                </a:solidFill>
                <a:latin typeface="Georgia"/>
              </a:rPr>
              <a:t>S</a:t>
            </a:r>
          </a:p>
        </p:txBody>
      </p:sp>
      <p:sp>
        <p:nvSpPr>
          <p:cNvPr id="20" name="TextBox 19"/>
          <p:cNvSpPr txBox="1"/>
          <p:nvPr/>
        </p:nvSpPr>
        <p:spPr>
          <a:xfrm>
            <a:off x="1737360" y="4773168"/>
            <a:ext cx="9601200" cy="502920"/>
          </a:xfrm>
          <a:prstGeom prst="rect">
            <a:avLst/>
          </a:prstGeom>
          <a:noFill/>
        </p:spPr>
        <p:txBody>
          <a:bodyPr wrap="square" anchor="t" tIns="36576" bIns="36576" lIns="54864" rIns="54864">
            <a:spAutoFit/>
          </a:bodyPr>
          <a:lstStyle/>
          <a:p>
            <a:pPr algn="l"/>
            <a:r>
              <a:rPr sz="2200" b="1" i="0">
                <a:solidFill>
                  <a:srgbClr val="FFFFFF"/>
                </a:solidFill>
                <a:latin typeface="Georgia"/>
              </a:rPr>
              <a:t>State is cryptographically auditable.</a:t>
            </a:r>
          </a:p>
        </p:txBody>
      </p:sp>
      <p:sp>
        <p:nvSpPr>
          <p:cNvPr id="21" name="TextBox 20"/>
          <p:cNvSpPr txBox="1"/>
          <p:nvPr/>
        </p:nvSpPr>
        <p:spPr>
          <a:xfrm>
            <a:off x="1737360" y="5285232"/>
            <a:ext cx="9601200" cy="548640"/>
          </a:xfrm>
          <a:prstGeom prst="rect">
            <a:avLst/>
          </a:prstGeom>
          <a:noFill/>
        </p:spPr>
        <p:txBody>
          <a:bodyPr wrap="square" anchor="t" tIns="36576" bIns="36576" lIns="54864" rIns="54864">
            <a:spAutoFit/>
          </a:bodyPr>
          <a:lstStyle/>
          <a:p>
            <a:pPr algn="l"/>
            <a:r>
              <a:rPr sz="1400" b="0" i="1">
                <a:solidFill>
                  <a:srgbClr val="E2E8F0"/>
                </a:solidFill>
                <a:latin typeface="Calibri"/>
              </a:rPr>
              <a:t>Every transaction is signed. Every event stream is append-only. Anyone can replay and verify.</a:t>
            </a:r>
          </a:p>
        </p:txBody>
      </p:sp>
    </p:spTree>
  </p:cSld>
  <p:clrMapOvr>
    <a:masterClrMapping/>
  </p:clrMapOvr>
</p:sld>
</file>

<file path=ppt/slides/slide50.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FINTECH — USE CASE 2</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Merchant fraud consortium</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50 / 77</a:t>
            </a:r>
          </a:p>
        </p:txBody>
      </p:sp>
      <p:sp>
        <p:nvSpPr>
          <p:cNvPr id="7" name="Rounded Rectangle 6"/>
          <p:cNvSpPr/>
          <p:nvPr/>
        </p:nvSpPr>
        <p:spPr>
          <a:xfrm>
            <a:off x="548640" y="1691640"/>
            <a:ext cx="11064240" cy="283464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77240" y="1828800"/>
            <a:ext cx="10607040" cy="365760"/>
          </a:xfrm>
          <a:prstGeom prst="rect">
            <a:avLst/>
          </a:prstGeom>
          <a:noFill/>
        </p:spPr>
        <p:txBody>
          <a:bodyPr wrap="square" anchor="t" tIns="36576" bIns="36576" lIns="54864" rIns="54864">
            <a:spAutoFit/>
          </a:bodyPr>
          <a:lstStyle/>
          <a:p>
            <a:pPr algn="l"/>
            <a:r>
              <a:rPr sz="1100" b="1" i="0">
                <a:solidFill>
                  <a:srgbClr val="64748B"/>
                </a:solidFill>
                <a:latin typeface="Calibri"/>
              </a:rPr>
              <a:t>5 MERCHANTS GOSSIP FRAUD SIGNALS — EACH WEIGHS THEM PER THEIR OWN TRUST GRAPH</a:t>
            </a:r>
          </a:p>
        </p:txBody>
      </p:sp>
      <p:cxnSp>
        <p:nvCxnSpPr>
          <p:cNvPr id="9" name="Connector 8"/>
          <p:cNvCxnSpPr/>
          <p:nvPr/>
        </p:nvCxnSpPr>
        <p:spPr>
          <a:xfrm>
            <a:off x="6080760" y="2103120"/>
            <a:ext cx="956610" cy="695018"/>
          </a:xfrm>
          <a:prstGeom prst="line">
            <a:avLst/>
          </a:prstGeom>
          <a:ln w="7620">
            <a:solidFill>
              <a:srgbClr val="E2E8F0"/>
            </a:solidFill>
          </a:ln>
        </p:spPr>
        <p:style>
          <a:lnRef idx="2">
            <a:schemeClr val="accent1"/>
          </a:lnRef>
          <a:fillRef idx="0">
            <a:schemeClr val="accent1"/>
          </a:fillRef>
          <a:effectRef idx="1">
            <a:schemeClr val="accent1"/>
          </a:effectRef>
          <a:fontRef idx="minor">
            <a:schemeClr val="tx1"/>
          </a:fontRef>
        </p:style>
      </p:cxnSp>
      <p:cxnSp>
        <p:nvCxnSpPr>
          <p:cNvPr id="10" name="Connector 9"/>
          <p:cNvCxnSpPr/>
          <p:nvPr/>
        </p:nvCxnSpPr>
        <p:spPr>
          <a:xfrm>
            <a:off x="6080760" y="2103120"/>
            <a:ext cx="591217" cy="1819581"/>
          </a:xfrm>
          <a:prstGeom prst="line">
            <a:avLst/>
          </a:prstGeom>
          <a:ln w="7620">
            <a:solidFill>
              <a:srgbClr val="E2E8F0"/>
            </a:solidFill>
          </a:ln>
        </p:spPr>
        <p:style>
          <a:lnRef idx="2">
            <a:schemeClr val="accent1"/>
          </a:lnRef>
          <a:fillRef idx="0">
            <a:schemeClr val="accent1"/>
          </a:fillRef>
          <a:effectRef idx="1">
            <a:schemeClr val="accent1"/>
          </a:effectRef>
          <a:fontRef idx="minor">
            <a:schemeClr val="tx1"/>
          </a:fontRef>
        </p:style>
      </p:cxnSp>
      <p:cxnSp>
        <p:nvCxnSpPr>
          <p:cNvPr id="11" name="Connector 10"/>
          <p:cNvCxnSpPr/>
          <p:nvPr/>
        </p:nvCxnSpPr>
        <p:spPr>
          <a:xfrm flipH="1">
            <a:off x="5489542" y="2103120"/>
            <a:ext cx="591218" cy="1819581"/>
          </a:xfrm>
          <a:prstGeom prst="line">
            <a:avLst/>
          </a:prstGeom>
          <a:ln w="7620">
            <a:solidFill>
              <a:srgbClr val="E2E8F0"/>
            </a:solidFill>
          </a:ln>
        </p:spPr>
        <p:style>
          <a:lnRef idx="2">
            <a:schemeClr val="accent1"/>
          </a:lnRef>
          <a:fillRef idx="0">
            <a:schemeClr val="accent1"/>
          </a:fillRef>
          <a:effectRef idx="1">
            <a:schemeClr val="accent1"/>
          </a:effectRef>
          <a:fontRef idx="minor">
            <a:schemeClr val="tx1"/>
          </a:fontRef>
        </p:style>
      </p:cxnSp>
      <p:cxnSp>
        <p:nvCxnSpPr>
          <p:cNvPr id="12" name="Connector 11"/>
          <p:cNvCxnSpPr/>
          <p:nvPr/>
        </p:nvCxnSpPr>
        <p:spPr>
          <a:xfrm flipH="1">
            <a:off x="5124149" y="2103120"/>
            <a:ext cx="956611" cy="695018"/>
          </a:xfrm>
          <a:prstGeom prst="line">
            <a:avLst/>
          </a:prstGeom>
          <a:ln w="7620">
            <a:solidFill>
              <a:srgbClr val="E2E8F0"/>
            </a:solidFill>
          </a:ln>
        </p:spPr>
        <p:style>
          <a:lnRef idx="2">
            <a:schemeClr val="accent1"/>
          </a:lnRef>
          <a:fillRef idx="0">
            <a:schemeClr val="accent1"/>
          </a:fillRef>
          <a:effectRef idx="1">
            <a:schemeClr val="accent1"/>
          </a:effectRef>
          <a:fontRef idx="minor">
            <a:schemeClr val="tx1"/>
          </a:fontRef>
        </p:style>
      </p:cxnSp>
      <p:cxnSp>
        <p:nvCxnSpPr>
          <p:cNvPr id="13" name="Connector 12"/>
          <p:cNvCxnSpPr/>
          <p:nvPr/>
        </p:nvCxnSpPr>
        <p:spPr>
          <a:xfrm flipH="1">
            <a:off x="6671977" y="2798138"/>
            <a:ext cx="365393" cy="1124563"/>
          </a:xfrm>
          <a:prstGeom prst="line">
            <a:avLst/>
          </a:prstGeom>
          <a:ln w="7620">
            <a:solidFill>
              <a:srgbClr val="E2E8F0"/>
            </a:solidFill>
          </a:ln>
        </p:spPr>
        <p:style>
          <a:lnRef idx="2">
            <a:schemeClr val="accent1"/>
          </a:lnRef>
          <a:fillRef idx="0">
            <a:schemeClr val="accent1"/>
          </a:fillRef>
          <a:effectRef idx="1">
            <a:schemeClr val="accent1"/>
          </a:effectRef>
          <a:fontRef idx="minor">
            <a:schemeClr val="tx1"/>
          </a:fontRef>
        </p:style>
      </p:cxnSp>
      <p:cxnSp>
        <p:nvCxnSpPr>
          <p:cNvPr id="14" name="Connector 13"/>
          <p:cNvCxnSpPr/>
          <p:nvPr/>
        </p:nvCxnSpPr>
        <p:spPr>
          <a:xfrm flipH="1">
            <a:off x="5489542" y="2798138"/>
            <a:ext cx="1547828" cy="1124563"/>
          </a:xfrm>
          <a:prstGeom prst="line">
            <a:avLst/>
          </a:prstGeom>
          <a:ln w="7620">
            <a:solidFill>
              <a:srgbClr val="E2E8F0"/>
            </a:solidFill>
          </a:ln>
        </p:spPr>
        <p:style>
          <a:lnRef idx="2">
            <a:schemeClr val="accent1"/>
          </a:lnRef>
          <a:fillRef idx="0">
            <a:schemeClr val="accent1"/>
          </a:fillRef>
          <a:effectRef idx="1">
            <a:schemeClr val="accent1"/>
          </a:effectRef>
          <a:fontRef idx="minor">
            <a:schemeClr val="tx1"/>
          </a:fontRef>
        </p:style>
      </p:cxnSp>
      <p:cxnSp>
        <p:nvCxnSpPr>
          <p:cNvPr id="15" name="Connector 14"/>
          <p:cNvCxnSpPr/>
          <p:nvPr/>
        </p:nvCxnSpPr>
        <p:spPr>
          <a:xfrm flipH="1">
            <a:off x="5124149" y="2798138"/>
            <a:ext cx="1913221" cy="0"/>
          </a:xfrm>
          <a:prstGeom prst="line">
            <a:avLst/>
          </a:prstGeom>
          <a:ln w="7620">
            <a:solidFill>
              <a:srgbClr val="E2E8F0"/>
            </a:solidFill>
          </a:ln>
        </p:spPr>
        <p:style>
          <a:lnRef idx="2">
            <a:schemeClr val="accent1"/>
          </a:lnRef>
          <a:fillRef idx="0">
            <a:schemeClr val="accent1"/>
          </a:fillRef>
          <a:effectRef idx="1">
            <a:schemeClr val="accent1"/>
          </a:effectRef>
          <a:fontRef idx="minor">
            <a:schemeClr val="tx1"/>
          </a:fontRef>
        </p:style>
      </p:cxnSp>
      <p:cxnSp>
        <p:nvCxnSpPr>
          <p:cNvPr id="16" name="Connector 15"/>
          <p:cNvCxnSpPr/>
          <p:nvPr/>
        </p:nvCxnSpPr>
        <p:spPr>
          <a:xfrm flipH="1">
            <a:off x="5489542" y="3922701"/>
            <a:ext cx="1182435" cy="0"/>
          </a:xfrm>
          <a:prstGeom prst="line">
            <a:avLst/>
          </a:prstGeom>
          <a:ln w="7620">
            <a:solidFill>
              <a:srgbClr val="E2E8F0"/>
            </a:solidFill>
          </a:ln>
        </p:spPr>
        <p:style>
          <a:lnRef idx="2">
            <a:schemeClr val="accent1"/>
          </a:lnRef>
          <a:fillRef idx="0">
            <a:schemeClr val="accent1"/>
          </a:fillRef>
          <a:effectRef idx="1">
            <a:schemeClr val="accent1"/>
          </a:effectRef>
          <a:fontRef idx="minor">
            <a:schemeClr val="tx1"/>
          </a:fontRef>
        </p:style>
      </p:cxnSp>
      <p:cxnSp>
        <p:nvCxnSpPr>
          <p:cNvPr id="17" name="Connector 16"/>
          <p:cNvCxnSpPr/>
          <p:nvPr/>
        </p:nvCxnSpPr>
        <p:spPr>
          <a:xfrm flipH="1" flipV="1">
            <a:off x="5124149" y="2798138"/>
            <a:ext cx="1547828" cy="1124563"/>
          </a:xfrm>
          <a:prstGeom prst="line">
            <a:avLst/>
          </a:prstGeom>
          <a:ln w="7620">
            <a:solidFill>
              <a:srgbClr val="E2E8F0"/>
            </a:solidFill>
          </a:ln>
        </p:spPr>
        <p:style>
          <a:lnRef idx="2">
            <a:schemeClr val="accent1"/>
          </a:lnRef>
          <a:fillRef idx="0">
            <a:schemeClr val="accent1"/>
          </a:fillRef>
          <a:effectRef idx="1">
            <a:schemeClr val="accent1"/>
          </a:effectRef>
          <a:fontRef idx="minor">
            <a:schemeClr val="tx1"/>
          </a:fontRef>
        </p:style>
      </p:cxnSp>
      <p:cxnSp>
        <p:nvCxnSpPr>
          <p:cNvPr id="18" name="Connector 17"/>
          <p:cNvCxnSpPr/>
          <p:nvPr/>
        </p:nvCxnSpPr>
        <p:spPr>
          <a:xfrm flipH="1" flipV="1">
            <a:off x="5124149" y="2798138"/>
            <a:ext cx="365393" cy="1124563"/>
          </a:xfrm>
          <a:prstGeom prst="line">
            <a:avLst/>
          </a:prstGeom>
          <a:ln w="7620">
            <a:solidFill>
              <a:srgbClr val="E2E8F0"/>
            </a:solidFill>
          </a:ln>
        </p:spPr>
        <p:style>
          <a:lnRef idx="2">
            <a:schemeClr val="accent1"/>
          </a:lnRef>
          <a:fillRef idx="0">
            <a:schemeClr val="accent1"/>
          </a:fillRef>
          <a:effectRef idx="1">
            <a:schemeClr val="accent1"/>
          </a:effectRef>
          <a:fontRef idx="minor">
            <a:schemeClr val="tx1"/>
          </a:fontRef>
        </p:style>
      </p:cxnSp>
      <p:sp>
        <p:nvSpPr>
          <p:cNvPr id="19" name="Oval 18"/>
          <p:cNvSpPr/>
          <p:nvPr/>
        </p:nvSpPr>
        <p:spPr>
          <a:xfrm>
            <a:off x="5554980" y="1792223"/>
            <a:ext cx="1051560" cy="621792"/>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5554980" y="1792223"/>
            <a:ext cx="1051560" cy="621792"/>
          </a:xfrm>
          <a:prstGeom prst="rect">
            <a:avLst/>
          </a:prstGeom>
          <a:noFill/>
        </p:spPr>
        <p:txBody>
          <a:bodyPr wrap="square" anchor="ctr" tIns="36576" bIns="36576" lIns="54864" rIns="54864">
            <a:spAutoFit/>
          </a:bodyPr>
          <a:lstStyle/>
          <a:p>
            <a:pPr algn="ctr"/>
            <a:r>
              <a:rPr sz="1000" b="1" i="0">
                <a:solidFill>
                  <a:srgbClr val="FFFFFF"/>
                </a:solidFill>
                <a:latin typeface="Calibri"/>
              </a:rPr>
              <a:t>Acme</a:t>
            </a:r>
          </a:p>
        </p:txBody>
      </p:sp>
      <p:sp>
        <p:nvSpPr>
          <p:cNvPr id="21" name="Oval 20"/>
          <p:cNvSpPr/>
          <p:nvPr/>
        </p:nvSpPr>
        <p:spPr>
          <a:xfrm>
            <a:off x="6511590" y="2487242"/>
            <a:ext cx="1051560" cy="621792"/>
          </a:xfrm>
          <a:prstGeom prst="ellipse">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6511590" y="2487242"/>
            <a:ext cx="1051560" cy="621792"/>
          </a:xfrm>
          <a:prstGeom prst="rect">
            <a:avLst/>
          </a:prstGeom>
          <a:noFill/>
        </p:spPr>
        <p:txBody>
          <a:bodyPr wrap="square" anchor="ctr" tIns="36576" bIns="36576" lIns="54864" rIns="54864">
            <a:spAutoFit/>
          </a:bodyPr>
          <a:lstStyle/>
          <a:p>
            <a:pPr algn="ctr"/>
            <a:r>
              <a:rPr sz="1000" b="1" i="0">
                <a:solidFill>
                  <a:srgbClr val="FFFFFF"/>
                </a:solidFill>
                <a:latin typeface="Calibri"/>
              </a:rPr>
              <a:t>BigBox</a:t>
            </a:r>
          </a:p>
        </p:txBody>
      </p:sp>
      <p:sp>
        <p:nvSpPr>
          <p:cNvPr id="23" name="Oval 22"/>
          <p:cNvSpPr/>
          <p:nvPr/>
        </p:nvSpPr>
        <p:spPr>
          <a:xfrm>
            <a:off x="6146197" y="3611805"/>
            <a:ext cx="1051560" cy="621792"/>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6146197" y="3611805"/>
            <a:ext cx="1051560" cy="621792"/>
          </a:xfrm>
          <a:prstGeom prst="rect">
            <a:avLst/>
          </a:prstGeom>
          <a:noFill/>
        </p:spPr>
        <p:txBody>
          <a:bodyPr wrap="square" anchor="ctr" tIns="36576" bIns="36576" lIns="54864" rIns="54864">
            <a:spAutoFit/>
          </a:bodyPr>
          <a:lstStyle/>
          <a:p>
            <a:pPr algn="ctr"/>
            <a:r>
              <a:rPr sz="1000" b="1" i="0">
                <a:solidFill>
                  <a:srgbClr val="FFFFFF"/>
                </a:solidFill>
                <a:latin typeface="Calibri"/>
              </a:rPr>
              <a:t>Fin-Tech</a:t>
            </a:r>
          </a:p>
        </p:txBody>
      </p:sp>
      <p:sp>
        <p:nvSpPr>
          <p:cNvPr id="25" name="Oval 24"/>
          <p:cNvSpPr/>
          <p:nvPr/>
        </p:nvSpPr>
        <p:spPr>
          <a:xfrm>
            <a:off x="4963762" y="3611805"/>
            <a:ext cx="1051560" cy="621792"/>
          </a:xfrm>
          <a:prstGeom prst="ellipse">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4963762" y="3611805"/>
            <a:ext cx="1051560" cy="621792"/>
          </a:xfrm>
          <a:prstGeom prst="rect">
            <a:avLst/>
          </a:prstGeom>
          <a:noFill/>
        </p:spPr>
        <p:txBody>
          <a:bodyPr wrap="square" anchor="ctr" tIns="36576" bIns="36576" lIns="54864" rIns="54864">
            <a:spAutoFit/>
          </a:bodyPr>
          <a:lstStyle/>
          <a:p>
            <a:pPr algn="ctr"/>
            <a:r>
              <a:rPr sz="1000" b="1" i="0">
                <a:solidFill>
                  <a:srgbClr val="FFFFFF"/>
                </a:solidFill>
                <a:latin typeface="Calibri"/>
              </a:rPr>
              <a:t>Bank.com</a:t>
            </a:r>
          </a:p>
        </p:txBody>
      </p:sp>
      <p:sp>
        <p:nvSpPr>
          <p:cNvPr id="27" name="Oval 26"/>
          <p:cNvSpPr/>
          <p:nvPr/>
        </p:nvSpPr>
        <p:spPr>
          <a:xfrm>
            <a:off x="4598369" y="2487242"/>
            <a:ext cx="1051560" cy="621792"/>
          </a:xfrm>
          <a:prstGeom prst="ellipse">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4598369" y="2487242"/>
            <a:ext cx="1051560" cy="621792"/>
          </a:xfrm>
          <a:prstGeom prst="rect">
            <a:avLst/>
          </a:prstGeom>
          <a:noFill/>
        </p:spPr>
        <p:txBody>
          <a:bodyPr wrap="square" anchor="ctr" tIns="36576" bIns="36576" lIns="54864" rIns="54864">
            <a:spAutoFit/>
          </a:bodyPr>
          <a:lstStyle/>
          <a:p>
            <a:pPr algn="ctr"/>
            <a:r>
              <a:rPr sz="1000" b="1" i="0">
                <a:solidFill>
                  <a:srgbClr val="0B1929"/>
                </a:solidFill>
                <a:latin typeface="Calibri"/>
              </a:rPr>
              <a:t>Newcomer</a:t>
            </a:r>
          </a:p>
        </p:txBody>
      </p:sp>
      <p:sp>
        <p:nvSpPr>
          <p:cNvPr id="29" name="Rounded Rectangle 28"/>
          <p:cNvSpPr/>
          <p:nvPr/>
        </p:nvSpPr>
        <p:spPr>
          <a:xfrm>
            <a:off x="548640" y="4709160"/>
            <a:ext cx="11064240" cy="1645920"/>
          </a:xfrm>
          <a:prstGeom prst="roundRect">
            <a:avLst>
              <a:gd name="adj" fmla="val 5000"/>
            </a:avLst>
          </a:prstGeom>
          <a:solidFill>
            <a:srgbClr val="0B192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777240" y="4846320"/>
            <a:ext cx="10607040" cy="411480"/>
          </a:xfrm>
          <a:prstGeom prst="rect">
            <a:avLst/>
          </a:prstGeom>
          <a:noFill/>
        </p:spPr>
        <p:txBody>
          <a:bodyPr wrap="square" anchor="t" tIns="36576" bIns="36576" lIns="54864" rIns="54864">
            <a:spAutoFit/>
          </a:bodyPr>
          <a:lstStyle/>
          <a:p>
            <a:pPr algn="l"/>
            <a:r>
              <a:rPr sz="1100" b="1" i="0">
                <a:solidFill>
                  <a:srgbClr val="14B8A6"/>
                </a:solidFill>
                <a:latin typeface="Calibri"/>
              </a:rPr>
              <a:t>WHY THIS WORKS WHERE 'SHARED FRAUD DATABASE' FAILED</a:t>
            </a:r>
          </a:p>
        </p:txBody>
      </p:sp>
      <p:sp>
        <p:nvSpPr>
          <p:cNvPr id="31" name="Oval 30"/>
          <p:cNvSpPr/>
          <p:nvPr/>
        </p:nvSpPr>
        <p:spPr>
          <a:xfrm>
            <a:off x="777240" y="5394960"/>
            <a:ext cx="274320" cy="27432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1143000" y="5303520"/>
            <a:ext cx="4937760" cy="320040"/>
          </a:xfrm>
          <a:prstGeom prst="rect">
            <a:avLst/>
          </a:prstGeom>
          <a:noFill/>
        </p:spPr>
        <p:txBody>
          <a:bodyPr wrap="square" anchor="t" tIns="36576" bIns="36576" lIns="54864" rIns="54864">
            <a:spAutoFit/>
          </a:bodyPr>
          <a:lstStyle/>
          <a:p>
            <a:pPr algn="l"/>
            <a:r>
              <a:rPr sz="1200" b="1" i="0">
                <a:solidFill>
                  <a:srgbClr val="FFFFFF"/>
                </a:solidFill>
                <a:latin typeface="Calibri"/>
              </a:rPr>
              <a:t>No central operator</a:t>
            </a:r>
          </a:p>
        </p:txBody>
      </p:sp>
      <p:sp>
        <p:nvSpPr>
          <p:cNvPr id="33" name="TextBox 32"/>
          <p:cNvSpPr txBox="1"/>
          <p:nvPr/>
        </p:nvSpPr>
        <p:spPr>
          <a:xfrm>
            <a:off x="1143000" y="5596128"/>
            <a:ext cx="4937760" cy="320040"/>
          </a:xfrm>
          <a:prstGeom prst="rect">
            <a:avLst/>
          </a:prstGeom>
          <a:noFill/>
        </p:spPr>
        <p:txBody>
          <a:bodyPr wrap="square" anchor="t" tIns="36576" bIns="36576" lIns="54864" rIns="54864">
            <a:spAutoFit/>
          </a:bodyPr>
          <a:lstStyle/>
          <a:p>
            <a:pPr algn="l"/>
            <a:r>
              <a:rPr sz="1100" b="0" i="1">
                <a:solidFill>
                  <a:srgbClr val="E2E8F0"/>
                </a:solidFill>
                <a:latin typeface="Calibri"/>
              </a:rPr>
              <a:t>Each merchant runs their own node</a:t>
            </a:r>
          </a:p>
        </p:txBody>
      </p:sp>
      <p:sp>
        <p:nvSpPr>
          <p:cNvPr id="34" name="Oval 33"/>
          <p:cNvSpPr/>
          <p:nvPr/>
        </p:nvSpPr>
        <p:spPr>
          <a:xfrm>
            <a:off x="6263640" y="5394960"/>
            <a:ext cx="274320" cy="27432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TextBox 34"/>
          <p:cNvSpPr txBox="1"/>
          <p:nvPr/>
        </p:nvSpPr>
        <p:spPr>
          <a:xfrm>
            <a:off x="6629400" y="5303520"/>
            <a:ext cx="4937760" cy="320040"/>
          </a:xfrm>
          <a:prstGeom prst="rect">
            <a:avLst/>
          </a:prstGeom>
          <a:noFill/>
        </p:spPr>
        <p:txBody>
          <a:bodyPr wrap="square" anchor="t" tIns="36576" bIns="36576" lIns="54864" rIns="54864">
            <a:spAutoFit/>
          </a:bodyPr>
          <a:lstStyle/>
          <a:p>
            <a:pPr algn="l"/>
            <a:r>
              <a:rPr sz="1200" b="1" i="0">
                <a:solidFill>
                  <a:srgbClr val="FFFFFF"/>
                </a:solidFill>
                <a:latin typeface="Calibri"/>
              </a:rPr>
              <a:t>Relational trust</a:t>
            </a:r>
          </a:p>
        </p:txBody>
      </p:sp>
      <p:sp>
        <p:nvSpPr>
          <p:cNvPr id="36" name="TextBox 35"/>
          <p:cNvSpPr txBox="1"/>
          <p:nvPr/>
        </p:nvSpPr>
        <p:spPr>
          <a:xfrm>
            <a:off x="6629400" y="5596128"/>
            <a:ext cx="4937760" cy="320040"/>
          </a:xfrm>
          <a:prstGeom prst="rect">
            <a:avLst/>
          </a:prstGeom>
          <a:noFill/>
        </p:spPr>
        <p:txBody>
          <a:bodyPr wrap="square" anchor="t" tIns="36576" bIns="36576" lIns="54864" rIns="54864">
            <a:spAutoFit/>
          </a:bodyPr>
          <a:lstStyle/>
          <a:p>
            <a:pPr algn="l"/>
            <a:r>
              <a:rPr sz="1100" b="0" i="1">
                <a:solidFill>
                  <a:srgbClr val="E2E8F0"/>
                </a:solidFill>
                <a:latin typeface="Calibri"/>
              </a:rPr>
              <a:t>Acme's signal has different weight to each peer</a:t>
            </a:r>
          </a:p>
        </p:txBody>
      </p:sp>
      <p:sp>
        <p:nvSpPr>
          <p:cNvPr id="37" name="Oval 36"/>
          <p:cNvSpPr/>
          <p:nvPr/>
        </p:nvSpPr>
        <p:spPr>
          <a:xfrm>
            <a:off x="777240" y="5897880"/>
            <a:ext cx="274320" cy="27432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TextBox 37"/>
          <p:cNvSpPr txBox="1"/>
          <p:nvPr/>
        </p:nvSpPr>
        <p:spPr>
          <a:xfrm>
            <a:off x="1143000" y="5806440"/>
            <a:ext cx="4937760" cy="320040"/>
          </a:xfrm>
          <a:prstGeom prst="rect">
            <a:avLst/>
          </a:prstGeom>
          <a:noFill/>
        </p:spPr>
        <p:txBody>
          <a:bodyPr wrap="square" anchor="t" tIns="36576" bIns="36576" lIns="54864" rIns="54864">
            <a:spAutoFit/>
          </a:bodyPr>
          <a:lstStyle/>
          <a:p>
            <a:pPr algn="l"/>
            <a:r>
              <a:rPr sz="1200" b="1" i="0">
                <a:solidFill>
                  <a:srgbClr val="FFFFFF"/>
                </a:solidFill>
                <a:latin typeface="Calibri"/>
              </a:rPr>
              <a:t>Compromised reporter = auto-contain</a:t>
            </a:r>
          </a:p>
        </p:txBody>
      </p:sp>
      <p:sp>
        <p:nvSpPr>
          <p:cNvPr id="39" name="TextBox 38"/>
          <p:cNvSpPr txBox="1"/>
          <p:nvPr/>
        </p:nvSpPr>
        <p:spPr>
          <a:xfrm>
            <a:off x="1143000" y="6099048"/>
            <a:ext cx="4937760" cy="320040"/>
          </a:xfrm>
          <a:prstGeom prst="rect">
            <a:avLst/>
          </a:prstGeom>
          <a:noFill/>
        </p:spPr>
        <p:txBody>
          <a:bodyPr wrap="square" anchor="t" tIns="36576" bIns="36576" lIns="54864" rIns="54864">
            <a:spAutoFit/>
          </a:bodyPr>
          <a:lstStyle/>
          <a:p>
            <a:pPr algn="l"/>
            <a:r>
              <a:rPr sz="1100" b="0" i="1">
                <a:solidFill>
                  <a:srgbClr val="E2E8F0"/>
                </a:solidFill>
                <a:latin typeface="Calibri"/>
              </a:rPr>
              <a:t>Others just lower their trust in that peer</a:t>
            </a:r>
          </a:p>
        </p:txBody>
      </p:sp>
      <p:sp>
        <p:nvSpPr>
          <p:cNvPr id="40" name="Oval 39"/>
          <p:cNvSpPr/>
          <p:nvPr/>
        </p:nvSpPr>
        <p:spPr>
          <a:xfrm>
            <a:off x="6263640" y="5897880"/>
            <a:ext cx="274320" cy="27432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1" name="TextBox 40"/>
          <p:cNvSpPr txBox="1"/>
          <p:nvPr/>
        </p:nvSpPr>
        <p:spPr>
          <a:xfrm>
            <a:off x="6629400" y="5806440"/>
            <a:ext cx="4937760" cy="320040"/>
          </a:xfrm>
          <a:prstGeom prst="rect">
            <a:avLst/>
          </a:prstGeom>
          <a:noFill/>
        </p:spPr>
        <p:txBody>
          <a:bodyPr wrap="square" anchor="t" tIns="36576" bIns="36576" lIns="54864" rIns="54864">
            <a:spAutoFit/>
          </a:bodyPr>
          <a:lstStyle/>
          <a:p>
            <a:pPr algn="l"/>
            <a:r>
              <a:rPr sz="1200" b="1" i="0">
                <a:solidFill>
                  <a:srgbClr val="FFFFFF"/>
                </a:solidFill>
                <a:latin typeface="Calibri"/>
              </a:rPr>
              <a:t>Counter-signals</a:t>
            </a:r>
          </a:p>
        </p:txBody>
      </p:sp>
      <p:sp>
        <p:nvSpPr>
          <p:cNvPr id="42" name="TextBox 41"/>
          <p:cNvSpPr txBox="1"/>
          <p:nvPr/>
        </p:nvSpPr>
        <p:spPr>
          <a:xfrm>
            <a:off x="6629400" y="6099048"/>
            <a:ext cx="4937760" cy="320040"/>
          </a:xfrm>
          <a:prstGeom prst="rect">
            <a:avLst/>
          </a:prstGeom>
          <a:noFill/>
        </p:spPr>
        <p:txBody>
          <a:bodyPr wrap="square" anchor="t" tIns="36576" bIns="36576" lIns="54864" rIns="54864">
            <a:spAutoFit/>
          </a:bodyPr>
          <a:lstStyle/>
          <a:p>
            <a:pPr algn="l"/>
            <a:r>
              <a:rPr sz="1100" b="0" i="1">
                <a:solidFill>
                  <a:srgbClr val="E2E8F0"/>
                </a:solidFill>
                <a:latin typeface="Calibri"/>
              </a:rPr>
              <a:t>False positives are rebuttable publicly</a:t>
            </a:r>
          </a:p>
        </p:txBody>
      </p:sp>
    </p:spTree>
  </p:cSld>
  <p:clrMapOvr>
    <a:masterClrMapping/>
  </p:clrMapOvr>
</p:sld>
</file>

<file path=ppt/slides/slide51.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FINTECH — USE CASE 3</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DeFi oracle network</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51 / 77</a:t>
            </a:r>
          </a:p>
        </p:txBody>
      </p:sp>
      <p:sp>
        <p:nvSpPr>
          <p:cNvPr id="7" name="Rounded Rectangle 6"/>
          <p:cNvSpPr/>
          <p:nvPr/>
        </p:nvSpPr>
        <p:spPr>
          <a:xfrm>
            <a:off x="548640" y="1691640"/>
            <a:ext cx="4754880" cy="457200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77240" y="1828800"/>
            <a:ext cx="4389120" cy="365760"/>
          </a:xfrm>
          <a:prstGeom prst="rect">
            <a:avLst/>
          </a:prstGeom>
          <a:noFill/>
        </p:spPr>
        <p:txBody>
          <a:bodyPr wrap="square" anchor="t" tIns="36576" bIns="36576" lIns="54864" rIns="54864">
            <a:spAutoFit/>
          </a:bodyPr>
          <a:lstStyle/>
          <a:p>
            <a:pPr algn="l"/>
            <a:r>
              <a:rPr sz="1100" b="1" i="0">
                <a:solidFill>
                  <a:srgbClr val="64748B"/>
                </a:solidFill>
                <a:latin typeface="Calibri"/>
              </a:rPr>
              <a:t>4 REPORTERS</a:t>
            </a:r>
          </a:p>
        </p:txBody>
      </p:sp>
      <p:sp>
        <p:nvSpPr>
          <p:cNvPr id="9" name="Rounded Rectangle 8"/>
          <p:cNvSpPr/>
          <p:nvPr/>
        </p:nvSpPr>
        <p:spPr>
          <a:xfrm>
            <a:off x="777240" y="2240280"/>
            <a:ext cx="4343400" cy="868680"/>
          </a:xfrm>
          <a:prstGeom prst="roundRect">
            <a:avLst>
              <a:gd name="adj" fmla="val 5000"/>
            </a:avLst>
          </a:prstGeom>
          <a:solidFill>
            <a:srgbClr val="FFFFFF"/>
          </a:solidFill>
          <a:ln w="9525">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777240" y="2240280"/>
            <a:ext cx="64008" cy="86868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914400" y="2331720"/>
            <a:ext cx="2743200" cy="320040"/>
          </a:xfrm>
          <a:prstGeom prst="rect">
            <a:avLst/>
          </a:prstGeom>
          <a:noFill/>
        </p:spPr>
        <p:txBody>
          <a:bodyPr wrap="square" anchor="t" tIns="36576" bIns="36576" lIns="54864" rIns="54864">
            <a:spAutoFit/>
          </a:bodyPr>
          <a:lstStyle/>
          <a:p>
            <a:pPr algn="l"/>
            <a:r>
              <a:rPr sz="1050" b="1" i="0">
                <a:solidFill>
                  <a:srgbClr val="0B1929"/>
                </a:solidFill>
                <a:latin typeface="Consolas"/>
              </a:rPr>
              <a:t>Oracle-Chainlink-geth</a:t>
            </a:r>
          </a:p>
        </p:txBody>
      </p:sp>
      <p:sp>
        <p:nvSpPr>
          <p:cNvPr id="12" name="TextBox 11"/>
          <p:cNvSpPr txBox="1"/>
          <p:nvPr/>
        </p:nvSpPr>
        <p:spPr>
          <a:xfrm>
            <a:off x="914400" y="2624328"/>
            <a:ext cx="2743200" cy="320040"/>
          </a:xfrm>
          <a:prstGeom prst="rect">
            <a:avLst/>
          </a:prstGeom>
          <a:noFill/>
        </p:spPr>
        <p:txBody>
          <a:bodyPr wrap="square" anchor="t" tIns="36576" bIns="36576" lIns="54864" rIns="54864">
            <a:spAutoFit/>
          </a:bodyPr>
          <a:lstStyle/>
          <a:p>
            <a:pPr algn="l"/>
            <a:r>
              <a:rPr sz="900" b="0" i="1">
                <a:solidFill>
                  <a:srgbClr val="64748B"/>
                </a:solidFill>
                <a:latin typeface="Calibri"/>
              </a:rPr>
              <a:t>Aggregates: Binance, Coinbase</a:t>
            </a:r>
          </a:p>
        </p:txBody>
      </p:sp>
      <p:sp>
        <p:nvSpPr>
          <p:cNvPr id="13" name="TextBox 12"/>
          <p:cNvSpPr txBox="1"/>
          <p:nvPr/>
        </p:nvSpPr>
        <p:spPr>
          <a:xfrm>
            <a:off x="3840480" y="2468880"/>
            <a:ext cx="1188720" cy="411480"/>
          </a:xfrm>
          <a:prstGeom prst="rect">
            <a:avLst/>
          </a:prstGeom>
          <a:noFill/>
        </p:spPr>
        <p:txBody>
          <a:bodyPr wrap="square" anchor="ctr" tIns="36576" bIns="36576" lIns="54864" rIns="54864">
            <a:spAutoFit/>
          </a:bodyPr>
          <a:lstStyle/>
          <a:p>
            <a:pPr algn="r"/>
            <a:r>
              <a:rPr sz="1400" b="1" i="0">
                <a:solidFill>
                  <a:srgbClr val="14B8A6"/>
                </a:solidFill>
                <a:latin typeface="Consolas"/>
              </a:rPr>
              <a:t>$63,425.20</a:t>
            </a:r>
          </a:p>
        </p:txBody>
      </p:sp>
      <p:sp>
        <p:nvSpPr>
          <p:cNvPr id="14" name="Rounded Rectangle 13"/>
          <p:cNvSpPr/>
          <p:nvPr/>
        </p:nvSpPr>
        <p:spPr>
          <a:xfrm>
            <a:off x="777240" y="3200400"/>
            <a:ext cx="4343400" cy="868680"/>
          </a:xfrm>
          <a:prstGeom prst="roundRect">
            <a:avLst>
              <a:gd name="adj" fmla="val 5000"/>
            </a:avLst>
          </a:prstGeom>
          <a:solidFill>
            <a:srgbClr val="FFFFFF"/>
          </a:solidFill>
          <a:ln w="9525">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777240" y="3200400"/>
            <a:ext cx="64008" cy="86868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914400" y="3291840"/>
            <a:ext cx="2743200" cy="320040"/>
          </a:xfrm>
          <a:prstGeom prst="rect">
            <a:avLst/>
          </a:prstGeom>
          <a:noFill/>
        </p:spPr>
        <p:txBody>
          <a:bodyPr wrap="square" anchor="t" tIns="36576" bIns="36576" lIns="54864" rIns="54864">
            <a:spAutoFit/>
          </a:bodyPr>
          <a:lstStyle/>
          <a:p>
            <a:pPr algn="l"/>
            <a:r>
              <a:rPr sz="1050" b="1" i="0">
                <a:solidFill>
                  <a:srgbClr val="0B1929"/>
                </a:solidFill>
                <a:latin typeface="Consolas"/>
              </a:rPr>
              <a:t>Oracle-Pyth-eth</a:t>
            </a:r>
          </a:p>
        </p:txBody>
      </p:sp>
      <p:sp>
        <p:nvSpPr>
          <p:cNvPr id="17" name="TextBox 16"/>
          <p:cNvSpPr txBox="1"/>
          <p:nvPr/>
        </p:nvSpPr>
        <p:spPr>
          <a:xfrm>
            <a:off x="914400" y="3584448"/>
            <a:ext cx="2743200" cy="320040"/>
          </a:xfrm>
          <a:prstGeom prst="rect">
            <a:avLst/>
          </a:prstGeom>
          <a:noFill/>
        </p:spPr>
        <p:txBody>
          <a:bodyPr wrap="square" anchor="t" tIns="36576" bIns="36576" lIns="54864" rIns="54864">
            <a:spAutoFit/>
          </a:bodyPr>
          <a:lstStyle/>
          <a:p>
            <a:pPr algn="l"/>
            <a:r>
              <a:rPr sz="900" b="0" i="1">
                <a:solidFill>
                  <a:srgbClr val="64748B"/>
                </a:solidFill>
                <a:latin typeface="Calibri"/>
              </a:rPr>
              <a:t>Aggregates: Kraken, Bybit</a:t>
            </a:r>
          </a:p>
        </p:txBody>
      </p:sp>
      <p:sp>
        <p:nvSpPr>
          <p:cNvPr id="18" name="TextBox 17"/>
          <p:cNvSpPr txBox="1"/>
          <p:nvPr/>
        </p:nvSpPr>
        <p:spPr>
          <a:xfrm>
            <a:off x="3840480" y="3429000"/>
            <a:ext cx="1188720" cy="411480"/>
          </a:xfrm>
          <a:prstGeom prst="rect">
            <a:avLst/>
          </a:prstGeom>
          <a:noFill/>
        </p:spPr>
        <p:txBody>
          <a:bodyPr wrap="square" anchor="ctr" tIns="36576" bIns="36576" lIns="54864" rIns="54864">
            <a:spAutoFit/>
          </a:bodyPr>
          <a:lstStyle/>
          <a:p>
            <a:pPr algn="r"/>
            <a:r>
              <a:rPr sz="1400" b="1" i="0">
                <a:solidFill>
                  <a:srgbClr val="14B8A6"/>
                </a:solidFill>
                <a:latin typeface="Consolas"/>
              </a:rPr>
              <a:t>$63,418.50</a:t>
            </a:r>
          </a:p>
        </p:txBody>
      </p:sp>
      <p:sp>
        <p:nvSpPr>
          <p:cNvPr id="19" name="Rounded Rectangle 18"/>
          <p:cNvSpPr/>
          <p:nvPr/>
        </p:nvSpPr>
        <p:spPr>
          <a:xfrm>
            <a:off x="777240" y="4160520"/>
            <a:ext cx="4343400" cy="868680"/>
          </a:xfrm>
          <a:prstGeom prst="roundRect">
            <a:avLst>
              <a:gd name="adj" fmla="val 5000"/>
            </a:avLst>
          </a:prstGeom>
          <a:solidFill>
            <a:srgbClr val="FFFFFF"/>
          </a:solidFill>
          <a:ln w="9525">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Rectangle 19"/>
          <p:cNvSpPr/>
          <p:nvPr/>
        </p:nvSpPr>
        <p:spPr>
          <a:xfrm>
            <a:off x="777240" y="4160520"/>
            <a:ext cx="64008" cy="868680"/>
          </a:xfrm>
          <a:prstGeom prst="rect">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914400" y="4251960"/>
            <a:ext cx="2743200" cy="320040"/>
          </a:xfrm>
          <a:prstGeom prst="rect">
            <a:avLst/>
          </a:prstGeom>
          <a:noFill/>
        </p:spPr>
        <p:txBody>
          <a:bodyPr wrap="square" anchor="t" tIns="36576" bIns="36576" lIns="54864" rIns="54864">
            <a:spAutoFit/>
          </a:bodyPr>
          <a:lstStyle/>
          <a:p>
            <a:pPr algn="l"/>
            <a:r>
              <a:rPr sz="1050" b="1" i="0">
                <a:solidFill>
                  <a:srgbClr val="0B1929"/>
                </a:solidFill>
                <a:latin typeface="Consolas"/>
              </a:rPr>
              <a:t>Oracle-Exchange-A</a:t>
            </a:r>
          </a:p>
        </p:txBody>
      </p:sp>
      <p:sp>
        <p:nvSpPr>
          <p:cNvPr id="22" name="TextBox 21"/>
          <p:cNvSpPr txBox="1"/>
          <p:nvPr/>
        </p:nvSpPr>
        <p:spPr>
          <a:xfrm>
            <a:off x="914400" y="4544568"/>
            <a:ext cx="2743200" cy="320040"/>
          </a:xfrm>
          <a:prstGeom prst="rect">
            <a:avLst/>
          </a:prstGeom>
          <a:noFill/>
        </p:spPr>
        <p:txBody>
          <a:bodyPr wrap="square" anchor="t" tIns="36576" bIns="36576" lIns="54864" rIns="54864">
            <a:spAutoFit/>
          </a:bodyPr>
          <a:lstStyle/>
          <a:p>
            <a:pPr algn="l"/>
            <a:r>
              <a:rPr sz="900" b="0" i="1">
                <a:solidFill>
                  <a:srgbClr val="64748B"/>
                </a:solidFill>
                <a:latin typeface="Calibri"/>
              </a:rPr>
              <a:t>Single-source: Binance</a:t>
            </a:r>
          </a:p>
        </p:txBody>
      </p:sp>
      <p:sp>
        <p:nvSpPr>
          <p:cNvPr id="23" name="TextBox 22"/>
          <p:cNvSpPr txBox="1"/>
          <p:nvPr/>
        </p:nvSpPr>
        <p:spPr>
          <a:xfrm>
            <a:off x="3840480" y="4389120"/>
            <a:ext cx="1188720" cy="411480"/>
          </a:xfrm>
          <a:prstGeom prst="rect">
            <a:avLst/>
          </a:prstGeom>
          <a:noFill/>
        </p:spPr>
        <p:txBody>
          <a:bodyPr wrap="square" anchor="ctr" tIns="36576" bIns="36576" lIns="54864" rIns="54864">
            <a:spAutoFit/>
          </a:bodyPr>
          <a:lstStyle/>
          <a:p>
            <a:pPr algn="r"/>
            <a:r>
              <a:rPr sz="1400" b="1" i="0">
                <a:solidFill>
                  <a:srgbClr val="F59E0B"/>
                </a:solidFill>
                <a:latin typeface="Consolas"/>
              </a:rPr>
              <a:t>$63,399.00</a:t>
            </a:r>
          </a:p>
        </p:txBody>
      </p:sp>
      <p:sp>
        <p:nvSpPr>
          <p:cNvPr id="24" name="Rounded Rectangle 23"/>
          <p:cNvSpPr/>
          <p:nvPr/>
        </p:nvSpPr>
        <p:spPr>
          <a:xfrm>
            <a:off x="777240" y="5120640"/>
            <a:ext cx="4343400" cy="868680"/>
          </a:xfrm>
          <a:prstGeom prst="roundRect">
            <a:avLst>
              <a:gd name="adj" fmla="val 5000"/>
            </a:avLst>
          </a:prstGeom>
          <a:solidFill>
            <a:srgbClr val="FFFFFF"/>
          </a:solidFill>
          <a:ln w="9525">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Rectangle 24"/>
          <p:cNvSpPr/>
          <p:nvPr/>
        </p:nvSpPr>
        <p:spPr>
          <a:xfrm>
            <a:off x="777240" y="5120640"/>
            <a:ext cx="64008" cy="86868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914400" y="5212080"/>
            <a:ext cx="2743200" cy="320040"/>
          </a:xfrm>
          <a:prstGeom prst="rect">
            <a:avLst/>
          </a:prstGeom>
          <a:noFill/>
        </p:spPr>
        <p:txBody>
          <a:bodyPr wrap="square" anchor="t" tIns="36576" bIns="36576" lIns="54864" rIns="54864">
            <a:spAutoFit/>
          </a:bodyPr>
          <a:lstStyle/>
          <a:p>
            <a:pPr algn="l"/>
            <a:r>
              <a:rPr sz="1050" b="1" i="0">
                <a:solidFill>
                  <a:srgbClr val="0B1929"/>
                </a:solidFill>
                <a:latin typeface="Consolas"/>
              </a:rPr>
              <a:t>Oracle-Synth-agg</a:t>
            </a:r>
          </a:p>
        </p:txBody>
      </p:sp>
      <p:sp>
        <p:nvSpPr>
          <p:cNvPr id="27" name="TextBox 26"/>
          <p:cNvSpPr txBox="1"/>
          <p:nvPr/>
        </p:nvSpPr>
        <p:spPr>
          <a:xfrm>
            <a:off x="914400" y="5504688"/>
            <a:ext cx="2743200" cy="320040"/>
          </a:xfrm>
          <a:prstGeom prst="rect">
            <a:avLst/>
          </a:prstGeom>
          <a:noFill/>
        </p:spPr>
        <p:txBody>
          <a:bodyPr wrap="square" anchor="t" tIns="36576" bIns="36576" lIns="54864" rIns="54864">
            <a:spAutoFit/>
          </a:bodyPr>
          <a:lstStyle/>
          <a:p>
            <a:pPr algn="l"/>
            <a:r>
              <a:rPr sz="900" b="0" i="1">
                <a:solidFill>
                  <a:srgbClr val="64748B"/>
                </a:solidFill>
                <a:latin typeface="Calibri"/>
              </a:rPr>
              <a:t>Cross-chain aggregate</a:t>
            </a:r>
          </a:p>
        </p:txBody>
      </p:sp>
      <p:sp>
        <p:nvSpPr>
          <p:cNvPr id="28" name="TextBox 27"/>
          <p:cNvSpPr txBox="1"/>
          <p:nvPr/>
        </p:nvSpPr>
        <p:spPr>
          <a:xfrm>
            <a:off x="3840480" y="5349240"/>
            <a:ext cx="1188720" cy="411480"/>
          </a:xfrm>
          <a:prstGeom prst="rect">
            <a:avLst/>
          </a:prstGeom>
          <a:noFill/>
        </p:spPr>
        <p:txBody>
          <a:bodyPr wrap="square" anchor="ctr" tIns="36576" bIns="36576" lIns="54864" rIns="54864">
            <a:spAutoFit/>
          </a:bodyPr>
          <a:lstStyle/>
          <a:p>
            <a:pPr algn="r"/>
            <a:r>
              <a:rPr sz="1400" b="1" i="0">
                <a:solidFill>
                  <a:srgbClr val="14B8A6"/>
                </a:solidFill>
                <a:latin typeface="Consolas"/>
              </a:rPr>
              <a:t>$63,445.10</a:t>
            </a:r>
          </a:p>
        </p:txBody>
      </p:sp>
      <p:sp>
        <p:nvSpPr>
          <p:cNvPr id="29" name="Rounded Rectangle 28"/>
          <p:cNvSpPr/>
          <p:nvPr/>
        </p:nvSpPr>
        <p:spPr>
          <a:xfrm>
            <a:off x="5486400" y="1691640"/>
            <a:ext cx="6126480" cy="4572000"/>
          </a:xfrm>
          <a:prstGeom prst="roundRect">
            <a:avLst>
              <a:gd name="adj" fmla="val 5000"/>
            </a:avLst>
          </a:prstGeom>
          <a:solidFill>
            <a:srgbClr val="0B192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5669280" y="1828800"/>
            <a:ext cx="5760720" cy="411480"/>
          </a:xfrm>
          <a:prstGeom prst="rect">
            <a:avLst/>
          </a:prstGeom>
          <a:noFill/>
        </p:spPr>
        <p:txBody>
          <a:bodyPr wrap="square" anchor="t" tIns="36576" bIns="36576" lIns="54864" rIns="54864">
            <a:spAutoFit/>
          </a:bodyPr>
          <a:lstStyle/>
          <a:p>
            <a:pPr algn="l"/>
            <a:r>
              <a:rPr sz="1100" b="1" i="0">
                <a:solidFill>
                  <a:srgbClr val="14B8A6"/>
                </a:solidFill>
                <a:latin typeface="Calibri"/>
              </a:rPr>
              <a:t>TWO CONSUMERS, DIFFERENT AGGREGATES</a:t>
            </a:r>
          </a:p>
        </p:txBody>
      </p:sp>
      <p:sp>
        <p:nvSpPr>
          <p:cNvPr id="31" name="Rounded Rectangle 30"/>
          <p:cNvSpPr/>
          <p:nvPr/>
        </p:nvSpPr>
        <p:spPr>
          <a:xfrm>
            <a:off x="5669280" y="2331720"/>
            <a:ext cx="5760720" cy="173736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5852160" y="2423160"/>
            <a:ext cx="5394960" cy="320040"/>
          </a:xfrm>
          <a:prstGeom prst="rect">
            <a:avLst/>
          </a:prstGeom>
          <a:noFill/>
        </p:spPr>
        <p:txBody>
          <a:bodyPr wrap="square" anchor="t" tIns="36576" bIns="36576" lIns="54864" rIns="54864">
            <a:spAutoFit/>
          </a:bodyPr>
          <a:lstStyle/>
          <a:p>
            <a:pPr algn="l"/>
            <a:r>
              <a:rPr sz="1100" b="1" i="0">
                <a:solidFill>
                  <a:srgbClr val="1E3A5F"/>
                </a:solidFill>
                <a:latin typeface="Calibri"/>
              </a:rPr>
              <a:t>CONSUMER A — Conservative lender (trust ≥ 0.8)</a:t>
            </a:r>
          </a:p>
        </p:txBody>
      </p:sp>
      <p:sp>
        <p:nvSpPr>
          <p:cNvPr id="33" name="TextBox 32"/>
          <p:cNvSpPr txBox="1"/>
          <p:nvPr/>
        </p:nvSpPr>
        <p:spPr>
          <a:xfrm>
            <a:off x="5852160" y="2743200"/>
            <a:ext cx="5394960" cy="1188720"/>
          </a:xfrm>
          <a:prstGeom prst="rect">
            <a:avLst/>
          </a:prstGeom>
          <a:noFill/>
        </p:spPr>
        <p:txBody>
          <a:bodyPr wrap="square" anchor="t" tIns="36576" bIns="36576" lIns="54864" rIns="54864">
            <a:spAutoFit/>
          </a:bodyPr>
          <a:lstStyle/>
          <a:p>
            <a:pPr algn="l">
              <a:lnSpc>
                <a:spcPct val="135000"/>
              </a:lnSpc>
            </a:pPr>
            <a:r>
              <a:rPr sz="1100" b="0" i="0">
                <a:solidFill>
                  <a:srgbClr val="0B1929"/>
                </a:solidFill>
                <a:latin typeface="Calibri"/>
              </a:rPr>
              <a:t>Weights only first 2 reporters (trusted 0.95/0.90).
Median: $63,421.85
→ Approves loan at rate based on this price.</a:t>
            </a:r>
          </a:p>
        </p:txBody>
      </p:sp>
      <p:sp>
        <p:nvSpPr>
          <p:cNvPr id="34" name="Rounded Rectangle 33"/>
          <p:cNvSpPr/>
          <p:nvPr/>
        </p:nvSpPr>
        <p:spPr>
          <a:xfrm>
            <a:off x="5669280" y="4206240"/>
            <a:ext cx="5760720" cy="173736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TextBox 34"/>
          <p:cNvSpPr txBox="1"/>
          <p:nvPr/>
        </p:nvSpPr>
        <p:spPr>
          <a:xfrm>
            <a:off x="5852160" y="4297680"/>
            <a:ext cx="5394960" cy="320040"/>
          </a:xfrm>
          <a:prstGeom prst="rect">
            <a:avLst/>
          </a:prstGeom>
          <a:noFill/>
        </p:spPr>
        <p:txBody>
          <a:bodyPr wrap="square" anchor="t" tIns="36576" bIns="36576" lIns="54864" rIns="54864">
            <a:spAutoFit/>
          </a:bodyPr>
          <a:lstStyle/>
          <a:p>
            <a:pPr algn="l"/>
            <a:r>
              <a:rPr sz="1100" b="1" i="0">
                <a:solidFill>
                  <a:srgbClr val="14B8A6"/>
                </a:solidFill>
                <a:latin typeface="Calibri"/>
              </a:rPr>
              <a:t>CONSUMER B — Progressive fintech (trust ≥ 0.5)</a:t>
            </a:r>
          </a:p>
        </p:txBody>
      </p:sp>
      <p:sp>
        <p:nvSpPr>
          <p:cNvPr id="36" name="TextBox 35"/>
          <p:cNvSpPr txBox="1"/>
          <p:nvPr/>
        </p:nvSpPr>
        <p:spPr>
          <a:xfrm>
            <a:off x="5852160" y="4617720"/>
            <a:ext cx="5394960" cy="1188720"/>
          </a:xfrm>
          <a:prstGeom prst="rect">
            <a:avLst/>
          </a:prstGeom>
          <a:noFill/>
        </p:spPr>
        <p:txBody>
          <a:bodyPr wrap="square" anchor="t" tIns="36576" bIns="36576" lIns="54864" rIns="54864">
            <a:spAutoFit/>
          </a:bodyPr>
          <a:lstStyle/>
          <a:p>
            <a:pPr algn="l">
              <a:lnSpc>
                <a:spcPct val="135000"/>
              </a:lnSpc>
            </a:pPr>
            <a:r>
              <a:rPr sz="1100" b="0" i="0">
                <a:solidFill>
                  <a:srgbClr val="0B1929"/>
                </a:solidFill>
                <a:latin typeface="Calibri"/>
              </a:rPr>
              <a:t>Weights all 4, including single-source. Weighted median: $63,421.50
→ Approves with slightly different rate.</a:t>
            </a:r>
          </a:p>
        </p:txBody>
      </p:sp>
      <p:sp>
        <p:nvSpPr>
          <p:cNvPr id="37" name="TextBox 36"/>
          <p:cNvSpPr txBox="1"/>
          <p:nvPr/>
        </p:nvSpPr>
        <p:spPr>
          <a:xfrm>
            <a:off x="548640" y="6355080"/>
            <a:ext cx="11064240" cy="274320"/>
          </a:xfrm>
          <a:prstGeom prst="rect">
            <a:avLst/>
          </a:prstGeom>
          <a:noFill/>
        </p:spPr>
        <p:txBody>
          <a:bodyPr wrap="square" anchor="t" tIns="36576" bIns="36576" lIns="54864" rIns="54864">
            <a:spAutoFit/>
          </a:bodyPr>
          <a:lstStyle/>
          <a:p>
            <a:pPr algn="ctr"/>
            <a:r>
              <a:rPr sz="1100" b="0" i="1">
                <a:solidFill>
                  <a:srgbClr val="64748B"/>
                </a:solidFill>
                <a:latin typeface="Calibri"/>
              </a:rPr>
              <a:t>Same feeds, two consumers, two answers — both correct for their risk tolerance.</a:t>
            </a:r>
          </a:p>
        </p:txBody>
      </p:sp>
    </p:spTree>
  </p:cSld>
  <p:clrMapOvr>
    <a:masterClrMapping/>
  </p:clrMapOvr>
</p:sld>
</file>

<file path=ppt/slides/slide52.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FINTECH — USE CASE 4</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Institutional crypto custody</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52 / 77</a:t>
            </a:r>
          </a:p>
        </p:txBody>
      </p:sp>
      <p:sp>
        <p:nvSpPr>
          <p:cNvPr id="7" name="Rounded Rectangle 6"/>
          <p:cNvSpPr/>
          <p:nvPr/>
        </p:nvSpPr>
        <p:spPr>
          <a:xfrm>
            <a:off x="548640" y="1691640"/>
            <a:ext cx="11064240" cy="1371600"/>
          </a:xfrm>
          <a:prstGeom prst="roundRect">
            <a:avLst>
              <a:gd name="adj" fmla="val 5000"/>
            </a:avLst>
          </a:prstGeom>
          <a:solidFill>
            <a:srgbClr val="0B192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77240" y="1828800"/>
            <a:ext cx="5486400" cy="1234440"/>
          </a:xfrm>
          <a:prstGeom prst="rect">
            <a:avLst/>
          </a:prstGeom>
          <a:noFill/>
        </p:spPr>
        <p:txBody>
          <a:bodyPr wrap="square" anchor="ctr" tIns="36576" bIns="36576" lIns="54864" rIns="54864">
            <a:spAutoFit/>
          </a:bodyPr>
          <a:lstStyle/>
          <a:p>
            <a:pPr algn="l"/>
            <a:r>
              <a:rPr sz="7200" b="1" i="0">
                <a:solidFill>
                  <a:srgbClr val="14B8A6"/>
                </a:solidFill>
                <a:latin typeface="Georgia"/>
              </a:rPr>
              <a:t>$5B+</a:t>
            </a:r>
          </a:p>
        </p:txBody>
      </p:sp>
      <p:sp>
        <p:nvSpPr>
          <p:cNvPr id="9" name="TextBox 8"/>
          <p:cNvSpPr txBox="1"/>
          <p:nvPr/>
        </p:nvSpPr>
        <p:spPr>
          <a:xfrm>
            <a:off x="5029200" y="1828800"/>
            <a:ext cx="6400800" cy="1234440"/>
          </a:xfrm>
          <a:prstGeom prst="rect">
            <a:avLst/>
          </a:prstGeom>
          <a:noFill/>
        </p:spPr>
        <p:txBody>
          <a:bodyPr wrap="square" anchor="ctr" tIns="36576" bIns="36576" lIns="54864" rIns="54864">
            <a:spAutoFit/>
          </a:bodyPr>
          <a:lstStyle/>
          <a:p>
            <a:pPr algn="l">
              <a:lnSpc>
                <a:spcPct val="135000"/>
              </a:lnSpc>
            </a:pPr>
            <a:r>
              <a:rPr sz="1300" b="0" i="0">
                <a:solidFill>
                  <a:srgbClr val="E2E8F0"/>
                </a:solidFill>
                <a:latin typeface="Calibri"/>
              </a:rPr>
              <a:t>Typical custody firm holdings
Quarterly key rotation policy, ~50 signers across US + EU + APAC subsidiaries, multi-chain</a:t>
            </a:r>
          </a:p>
        </p:txBody>
      </p:sp>
      <p:sp>
        <p:nvSpPr>
          <p:cNvPr id="10" name="Rounded Rectangle 9"/>
          <p:cNvSpPr/>
          <p:nvPr/>
        </p:nvSpPr>
        <p:spPr>
          <a:xfrm>
            <a:off x="548640" y="3246120"/>
            <a:ext cx="11064240" cy="685800"/>
          </a:xfrm>
          <a:prstGeom prst="roundRect">
            <a:avLst>
              <a:gd name="adj" fmla="val 4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548640" y="3246120"/>
            <a:ext cx="73152" cy="685800"/>
          </a:xfrm>
          <a:prstGeom prst="rect">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777240" y="3337560"/>
            <a:ext cx="2286000" cy="502920"/>
          </a:xfrm>
          <a:prstGeom prst="rect">
            <a:avLst/>
          </a:prstGeom>
          <a:noFill/>
        </p:spPr>
        <p:txBody>
          <a:bodyPr wrap="square" anchor="ctr" tIns="36576" bIns="36576" lIns="54864" rIns="54864">
            <a:spAutoFit/>
          </a:bodyPr>
          <a:lstStyle/>
          <a:p>
            <a:pPr algn="l"/>
            <a:r>
              <a:rPr sz="1250" b="1" i="0">
                <a:solidFill>
                  <a:srgbClr val="0B1929"/>
                </a:solidFill>
                <a:latin typeface="Georgia"/>
              </a:rPr>
              <a:t>Quarterly rotation</a:t>
            </a:r>
          </a:p>
        </p:txBody>
      </p:sp>
      <p:sp>
        <p:nvSpPr>
          <p:cNvPr id="13" name="TextBox 12"/>
          <p:cNvSpPr txBox="1"/>
          <p:nvPr/>
        </p:nvSpPr>
        <p:spPr>
          <a:xfrm>
            <a:off x="3154680" y="3319272"/>
            <a:ext cx="4023360" cy="548640"/>
          </a:xfrm>
          <a:prstGeom prst="rect">
            <a:avLst/>
          </a:prstGeom>
          <a:noFill/>
        </p:spPr>
        <p:txBody>
          <a:bodyPr wrap="square" anchor="ctr" tIns="36576" bIns="36576" lIns="54864" rIns="54864">
            <a:spAutoFit/>
          </a:bodyPr>
          <a:lstStyle/>
          <a:p>
            <a:pPr algn="l"/>
            <a:r>
              <a:rPr sz="1050" b="0" i="1">
                <a:solidFill>
                  <a:srgbClr val="EF4444"/>
                </a:solidFill>
                <a:latin typeface="Calibri"/>
              </a:rPr>
              <a:t>BEFORE: Spreadsheet + manual ceremony</a:t>
            </a:r>
          </a:p>
        </p:txBody>
      </p:sp>
      <p:sp>
        <p:nvSpPr>
          <p:cNvPr id="14" name="TextBox 13"/>
          <p:cNvSpPr txBox="1"/>
          <p:nvPr/>
        </p:nvSpPr>
        <p:spPr>
          <a:xfrm>
            <a:off x="7223760" y="3319272"/>
            <a:ext cx="4297680" cy="548640"/>
          </a:xfrm>
          <a:prstGeom prst="rect">
            <a:avLst/>
          </a:prstGeom>
          <a:noFill/>
        </p:spPr>
        <p:txBody>
          <a:bodyPr wrap="square" anchor="ctr" tIns="36576" bIns="36576" lIns="54864" rIns="54864">
            <a:spAutoFit/>
          </a:bodyPr>
          <a:lstStyle/>
          <a:p>
            <a:pPr algn="l"/>
            <a:r>
              <a:rPr sz="1050" b="1" i="0">
                <a:solidFill>
                  <a:srgbClr val="10B981"/>
                </a:solidFill>
                <a:latin typeface="Calibri"/>
              </a:rPr>
              <a:t>AFTER: AnchorRotation with MaxAcceptedOldNonce — bounded grace window</a:t>
            </a:r>
          </a:p>
        </p:txBody>
      </p:sp>
      <p:sp>
        <p:nvSpPr>
          <p:cNvPr id="15" name="Rounded Rectangle 14"/>
          <p:cNvSpPr/>
          <p:nvPr/>
        </p:nvSpPr>
        <p:spPr>
          <a:xfrm>
            <a:off x="548640" y="4005072"/>
            <a:ext cx="11064240" cy="685800"/>
          </a:xfrm>
          <a:prstGeom prst="roundRect">
            <a:avLst>
              <a:gd name="adj" fmla="val 4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548640" y="4005072"/>
            <a:ext cx="73152" cy="685800"/>
          </a:xfrm>
          <a:prstGeom prst="rect">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777240" y="4096512"/>
            <a:ext cx="2286000" cy="502920"/>
          </a:xfrm>
          <a:prstGeom prst="rect">
            <a:avLst/>
          </a:prstGeom>
          <a:noFill/>
        </p:spPr>
        <p:txBody>
          <a:bodyPr wrap="square" anchor="ctr" tIns="36576" bIns="36576" lIns="54864" rIns="54864">
            <a:spAutoFit/>
          </a:bodyPr>
          <a:lstStyle/>
          <a:p>
            <a:pPr algn="l"/>
            <a:r>
              <a:rPr sz="1250" b="1" i="0">
                <a:solidFill>
                  <a:srgbClr val="0B1929"/>
                </a:solidFill>
                <a:latin typeface="Georgia"/>
              </a:rPr>
              <a:t>Emergency HSM failure</a:t>
            </a:r>
          </a:p>
        </p:txBody>
      </p:sp>
      <p:sp>
        <p:nvSpPr>
          <p:cNvPr id="18" name="TextBox 17"/>
          <p:cNvSpPr txBox="1"/>
          <p:nvPr/>
        </p:nvSpPr>
        <p:spPr>
          <a:xfrm>
            <a:off x="3154680" y="4078224"/>
            <a:ext cx="4023360" cy="548640"/>
          </a:xfrm>
          <a:prstGeom prst="rect">
            <a:avLst/>
          </a:prstGeom>
          <a:noFill/>
        </p:spPr>
        <p:txBody>
          <a:bodyPr wrap="square" anchor="ctr" tIns="36576" bIns="36576" lIns="54864" rIns="54864">
            <a:spAutoFit/>
          </a:bodyPr>
          <a:lstStyle/>
          <a:p>
            <a:pPr algn="l"/>
            <a:r>
              <a:rPr sz="1050" b="0" i="1">
                <a:solidFill>
                  <a:srgbClr val="EF4444"/>
                </a:solidFill>
                <a:latin typeface="Calibri"/>
              </a:rPr>
              <a:t>BEFORE: Call vendor, hope for the best</a:t>
            </a:r>
          </a:p>
        </p:txBody>
      </p:sp>
      <p:sp>
        <p:nvSpPr>
          <p:cNvPr id="19" name="TextBox 18"/>
          <p:cNvSpPr txBox="1"/>
          <p:nvPr/>
        </p:nvSpPr>
        <p:spPr>
          <a:xfrm>
            <a:off x="7223760" y="4078224"/>
            <a:ext cx="4297680" cy="548640"/>
          </a:xfrm>
          <a:prstGeom prst="rect">
            <a:avLst/>
          </a:prstGeom>
          <a:noFill/>
        </p:spPr>
        <p:txBody>
          <a:bodyPr wrap="square" anchor="ctr" tIns="36576" bIns="36576" lIns="54864" rIns="54864">
            <a:spAutoFit/>
          </a:bodyPr>
          <a:lstStyle/>
          <a:p>
            <a:pPr algn="l"/>
            <a:r>
              <a:rPr sz="1050" b="1" i="0">
                <a:solidFill>
                  <a:srgbClr val="10B981"/>
                </a:solidFill>
                <a:latin typeface="Calibri"/>
              </a:rPr>
              <a:t>AFTER: Guardian-recovery via personal quorum, ≤7d time-lock</a:t>
            </a:r>
          </a:p>
        </p:txBody>
      </p:sp>
      <p:sp>
        <p:nvSpPr>
          <p:cNvPr id="20" name="Rounded Rectangle 19"/>
          <p:cNvSpPr/>
          <p:nvPr/>
        </p:nvSpPr>
        <p:spPr>
          <a:xfrm>
            <a:off x="548640" y="4764024"/>
            <a:ext cx="11064240" cy="685800"/>
          </a:xfrm>
          <a:prstGeom prst="roundRect">
            <a:avLst>
              <a:gd name="adj" fmla="val 4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ectangle 20"/>
          <p:cNvSpPr/>
          <p:nvPr/>
        </p:nvSpPr>
        <p:spPr>
          <a:xfrm>
            <a:off x="548640" y="4764024"/>
            <a:ext cx="73152" cy="685800"/>
          </a:xfrm>
          <a:prstGeom prst="rect">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777240" y="4855464"/>
            <a:ext cx="2286000" cy="502920"/>
          </a:xfrm>
          <a:prstGeom prst="rect">
            <a:avLst/>
          </a:prstGeom>
          <a:noFill/>
        </p:spPr>
        <p:txBody>
          <a:bodyPr wrap="square" anchor="ctr" tIns="36576" bIns="36576" lIns="54864" rIns="54864">
            <a:spAutoFit/>
          </a:bodyPr>
          <a:lstStyle/>
          <a:p>
            <a:pPr algn="l"/>
            <a:r>
              <a:rPr sz="1250" b="1" i="0">
                <a:solidFill>
                  <a:srgbClr val="0B1929"/>
                </a:solidFill>
                <a:latin typeface="Georgia"/>
              </a:rPr>
              <a:t>Cross-subsidiary transfer</a:t>
            </a:r>
          </a:p>
        </p:txBody>
      </p:sp>
      <p:sp>
        <p:nvSpPr>
          <p:cNvPr id="23" name="TextBox 22"/>
          <p:cNvSpPr txBox="1"/>
          <p:nvPr/>
        </p:nvSpPr>
        <p:spPr>
          <a:xfrm>
            <a:off x="3154680" y="4837176"/>
            <a:ext cx="4023360" cy="548640"/>
          </a:xfrm>
          <a:prstGeom prst="rect">
            <a:avLst/>
          </a:prstGeom>
          <a:noFill/>
        </p:spPr>
        <p:txBody>
          <a:bodyPr wrap="square" anchor="ctr" tIns="36576" bIns="36576" lIns="54864" rIns="54864">
            <a:spAutoFit/>
          </a:bodyPr>
          <a:lstStyle/>
          <a:p>
            <a:pPr algn="l"/>
            <a:r>
              <a:rPr sz="1050" b="0" i="1">
                <a:solidFill>
                  <a:srgbClr val="EF4444"/>
                </a:solidFill>
                <a:latin typeface="Calibri"/>
              </a:rPr>
              <a:t>BEFORE: Separate chains + email coordination</a:t>
            </a:r>
          </a:p>
        </p:txBody>
      </p:sp>
      <p:sp>
        <p:nvSpPr>
          <p:cNvPr id="24" name="TextBox 23"/>
          <p:cNvSpPr txBox="1"/>
          <p:nvPr/>
        </p:nvSpPr>
        <p:spPr>
          <a:xfrm>
            <a:off x="7223760" y="4837176"/>
            <a:ext cx="4297680" cy="548640"/>
          </a:xfrm>
          <a:prstGeom prst="rect">
            <a:avLst/>
          </a:prstGeom>
          <a:noFill/>
        </p:spPr>
        <p:txBody>
          <a:bodyPr wrap="square" anchor="ctr" tIns="36576" bIns="36576" lIns="54864" rIns="54864">
            <a:spAutoFit/>
          </a:bodyPr>
          <a:lstStyle/>
          <a:p>
            <a:pPr algn="l"/>
            <a:r>
              <a:rPr sz="1050" b="1" i="0">
                <a:solidFill>
                  <a:srgbClr val="10B981"/>
                </a:solidFill>
                <a:latin typeface="Calibri"/>
              </a:rPr>
              <a:t>AFTER: EU + US both-quorum-cosign on a single title</a:t>
            </a:r>
          </a:p>
        </p:txBody>
      </p:sp>
      <p:sp>
        <p:nvSpPr>
          <p:cNvPr id="25" name="Rounded Rectangle 24"/>
          <p:cNvSpPr/>
          <p:nvPr/>
        </p:nvSpPr>
        <p:spPr>
          <a:xfrm>
            <a:off x="548640" y="5522975"/>
            <a:ext cx="11064240" cy="685800"/>
          </a:xfrm>
          <a:prstGeom prst="roundRect">
            <a:avLst>
              <a:gd name="adj" fmla="val 4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Rectangle 25"/>
          <p:cNvSpPr/>
          <p:nvPr/>
        </p:nvSpPr>
        <p:spPr>
          <a:xfrm>
            <a:off x="548640" y="5522975"/>
            <a:ext cx="73152" cy="685800"/>
          </a:xfrm>
          <a:prstGeom prst="rect">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777240" y="5614415"/>
            <a:ext cx="2286000" cy="502920"/>
          </a:xfrm>
          <a:prstGeom prst="rect">
            <a:avLst/>
          </a:prstGeom>
          <a:noFill/>
        </p:spPr>
        <p:txBody>
          <a:bodyPr wrap="square" anchor="ctr" tIns="36576" bIns="36576" lIns="54864" rIns="54864">
            <a:spAutoFit/>
          </a:bodyPr>
          <a:lstStyle/>
          <a:p>
            <a:pPr algn="l"/>
            <a:r>
              <a:rPr sz="1250" b="1" i="0">
                <a:solidFill>
                  <a:srgbClr val="0B1929"/>
                </a:solidFill>
                <a:latin typeface="Georgia"/>
              </a:rPr>
              <a:t>Audit a specific transfer</a:t>
            </a:r>
          </a:p>
        </p:txBody>
      </p:sp>
      <p:sp>
        <p:nvSpPr>
          <p:cNvPr id="28" name="TextBox 27"/>
          <p:cNvSpPr txBox="1"/>
          <p:nvPr/>
        </p:nvSpPr>
        <p:spPr>
          <a:xfrm>
            <a:off x="3154680" y="5596127"/>
            <a:ext cx="4023360" cy="548640"/>
          </a:xfrm>
          <a:prstGeom prst="rect">
            <a:avLst/>
          </a:prstGeom>
          <a:noFill/>
        </p:spPr>
        <p:txBody>
          <a:bodyPr wrap="square" anchor="ctr" tIns="36576" bIns="36576" lIns="54864" rIns="54864">
            <a:spAutoFit/>
          </a:bodyPr>
          <a:lstStyle/>
          <a:p>
            <a:pPr algn="l"/>
            <a:r>
              <a:rPr sz="1050" b="0" i="1">
                <a:solidFill>
                  <a:srgbClr val="EF4444"/>
                </a:solidFill>
                <a:latin typeface="Calibri"/>
              </a:rPr>
              <a:t>BEFORE: 4-system join over 2 weeks</a:t>
            </a:r>
          </a:p>
        </p:txBody>
      </p:sp>
      <p:sp>
        <p:nvSpPr>
          <p:cNvPr id="29" name="TextBox 28"/>
          <p:cNvSpPr txBox="1"/>
          <p:nvPr/>
        </p:nvSpPr>
        <p:spPr>
          <a:xfrm>
            <a:off x="7223760" y="5596127"/>
            <a:ext cx="4297680" cy="548640"/>
          </a:xfrm>
          <a:prstGeom prst="rect">
            <a:avLst/>
          </a:prstGeom>
          <a:noFill/>
        </p:spPr>
        <p:txBody>
          <a:bodyPr wrap="square" anchor="ctr" tIns="36576" bIns="36576" lIns="54864" rIns="54864">
            <a:spAutoFit/>
          </a:bodyPr>
          <a:lstStyle/>
          <a:p>
            <a:pPr algn="l"/>
            <a:r>
              <a:rPr sz="1050" b="1" i="0">
                <a:solidFill>
                  <a:srgbClr val="10B981"/>
                </a:solidFill>
                <a:latin typeface="Calibri"/>
              </a:rPr>
              <a:t>AFTER: Single chain query — who signed, which epoch, when</a:t>
            </a:r>
          </a:p>
        </p:txBody>
      </p:sp>
    </p:spTree>
  </p:cSld>
  <p:clrMapOvr>
    <a:masterClrMapping/>
  </p:clrMapOvr>
</p:sld>
</file>

<file path=ppt/slides/slide53.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FINTECH — USE CASE 5</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B2B invoice financing</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53 / 77</a:t>
            </a:r>
          </a:p>
        </p:txBody>
      </p:sp>
      <p:sp>
        <p:nvSpPr>
          <p:cNvPr id="7" name="Rounded Rectangle 6"/>
          <p:cNvSpPr/>
          <p:nvPr/>
        </p:nvSpPr>
        <p:spPr>
          <a:xfrm>
            <a:off x="548640" y="1691640"/>
            <a:ext cx="11064240" cy="274320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77240" y="1828800"/>
            <a:ext cx="10607040" cy="365760"/>
          </a:xfrm>
          <a:prstGeom prst="rect">
            <a:avLst/>
          </a:prstGeom>
          <a:noFill/>
        </p:spPr>
        <p:txBody>
          <a:bodyPr wrap="square" anchor="t" tIns="36576" bIns="36576" lIns="54864" rIns="54864">
            <a:spAutoFit/>
          </a:bodyPr>
          <a:lstStyle/>
          <a:p>
            <a:pPr algn="l"/>
            <a:r>
              <a:rPr sz="1100" b="1" i="0">
                <a:solidFill>
                  <a:srgbClr val="64748B"/>
                </a:solidFill>
                <a:latin typeface="Calibri"/>
              </a:rPr>
              <a:t>INVOICE LIFECYCLE ON QUIDNUG — EACH EVENT SIGNED BY ITS ACTOR</a:t>
            </a:r>
          </a:p>
        </p:txBody>
      </p:sp>
      <p:sp>
        <p:nvSpPr>
          <p:cNvPr id="9" name="Rounded Rectangle 8"/>
          <p:cNvSpPr/>
          <p:nvPr/>
        </p:nvSpPr>
        <p:spPr>
          <a:xfrm>
            <a:off x="777240" y="2331720"/>
            <a:ext cx="1737360" cy="1463040"/>
          </a:xfrm>
          <a:prstGeom prst="roundRect">
            <a:avLst>
              <a:gd name="adj" fmla="val 8000"/>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77240" y="2514600"/>
            <a:ext cx="1737360" cy="640080"/>
          </a:xfrm>
          <a:prstGeom prst="rect">
            <a:avLst/>
          </a:prstGeom>
          <a:noFill/>
        </p:spPr>
        <p:txBody>
          <a:bodyPr wrap="square" anchor="ctr" tIns="36576" bIns="36576" lIns="54864" rIns="54864">
            <a:spAutoFit/>
          </a:bodyPr>
          <a:lstStyle/>
          <a:p>
            <a:pPr algn="ctr">
              <a:lnSpc>
                <a:spcPct val="120000"/>
              </a:lnSpc>
            </a:pPr>
            <a:r>
              <a:rPr sz="1100" b="1" i="0">
                <a:solidFill>
                  <a:srgbClr val="FFFFFF"/>
                </a:solidFill>
                <a:latin typeface="Calibri"/>
              </a:rPr>
              <a:t>Supplier
issues invoice</a:t>
            </a:r>
          </a:p>
        </p:txBody>
      </p:sp>
      <p:sp>
        <p:nvSpPr>
          <p:cNvPr id="11" name="Rounded Rectangle 10"/>
          <p:cNvSpPr/>
          <p:nvPr/>
        </p:nvSpPr>
        <p:spPr>
          <a:xfrm>
            <a:off x="1143000" y="3337560"/>
            <a:ext cx="1005840" cy="320040"/>
          </a:xfrm>
          <a:prstGeom prst="roundRect">
            <a:avLst>
              <a:gd name="adj" fmla="val 30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1143000" y="3337560"/>
            <a:ext cx="1005840" cy="320040"/>
          </a:xfrm>
          <a:prstGeom prst="rect">
            <a:avLst/>
          </a:prstGeom>
          <a:noFill/>
        </p:spPr>
        <p:txBody>
          <a:bodyPr wrap="square" anchor="ctr" tIns="36576" bIns="36576" lIns="54864" rIns="54864">
            <a:spAutoFit/>
          </a:bodyPr>
          <a:lstStyle/>
          <a:p>
            <a:pPr algn="ctr"/>
            <a:r>
              <a:rPr sz="900" b="1" i="0">
                <a:solidFill>
                  <a:srgbClr val="0B1929"/>
                </a:solidFill>
                <a:latin typeface="Consolas"/>
              </a:rPr>
              <a:t>TITLE</a:t>
            </a:r>
          </a:p>
        </p:txBody>
      </p:sp>
      <p:cxnSp>
        <p:nvCxnSpPr>
          <p:cNvPr id="13" name="Connector 12"/>
          <p:cNvCxnSpPr/>
          <p:nvPr/>
        </p:nvCxnSpPr>
        <p:spPr>
          <a:xfrm>
            <a:off x="2514600" y="3063240"/>
            <a:ext cx="91440" cy="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14" name="Rounded Rectangle 13"/>
          <p:cNvSpPr/>
          <p:nvPr/>
        </p:nvSpPr>
        <p:spPr>
          <a:xfrm>
            <a:off x="2606040" y="2331720"/>
            <a:ext cx="1737360" cy="1463040"/>
          </a:xfrm>
          <a:prstGeom prst="roundRect">
            <a:avLst>
              <a:gd name="adj" fmla="val 8000"/>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2606040" y="2514600"/>
            <a:ext cx="1737360" cy="640080"/>
          </a:xfrm>
          <a:prstGeom prst="rect">
            <a:avLst/>
          </a:prstGeom>
          <a:noFill/>
        </p:spPr>
        <p:txBody>
          <a:bodyPr wrap="square" anchor="ctr" tIns="36576" bIns="36576" lIns="54864" rIns="54864">
            <a:spAutoFit/>
          </a:bodyPr>
          <a:lstStyle/>
          <a:p>
            <a:pPr algn="ctr">
              <a:lnSpc>
                <a:spcPct val="120000"/>
              </a:lnSpc>
            </a:pPr>
            <a:r>
              <a:rPr sz="1100" b="1" i="0">
                <a:solidFill>
                  <a:srgbClr val="FFFFFF"/>
                </a:solidFill>
                <a:latin typeface="Calibri"/>
              </a:rPr>
              <a:t>Carrier
shipped</a:t>
            </a:r>
          </a:p>
        </p:txBody>
      </p:sp>
      <p:sp>
        <p:nvSpPr>
          <p:cNvPr id="16" name="Rounded Rectangle 15"/>
          <p:cNvSpPr/>
          <p:nvPr/>
        </p:nvSpPr>
        <p:spPr>
          <a:xfrm>
            <a:off x="2971800" y="3337560"/>
            <a:ext cx="1005840" cy="320040"/>
          </a:xfrm>
          <a:prstGeom prst="roundRect">
            <a:avLst>
              <a:gd name="adj" fmla="val 30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2971800" y="3337560"/>
            <a:ext cx="1005840" cy="320040"/>
          </a:xfrm>
          <a:prstGeom prst="rect">
            <a:avLst/>
          </a:prstGeom>
          <a:noFill/>
        </p:spPr>
        <p:txBody>
          <a:bodyPr wrap="square" anchor="ctr" tIns="36576" bIns="36576" lIns="54864" rIns="54864">
            <a:spAutoFit/>
          </a:bodyPr>
          <a:lstStyle/>
          <a:p>
            <a:pPr algn="ctr"/>
            <a:r>
              <a:rPr sz="900" b="1" i="0">
                <a:solidFill>
                  <a:srgbClr val="0B1929"/>
                </a:solidFill>
                <a:latin typeface="Consolas"/>
              </a:rPr>
              <a:t>EVENT</a:t>
            </a:r>
          </a:p>
        </p:txBody>
      </p:sp>
      <p:cxnSp>
        <p:nvCxnSpPr>
          <p:cNvPr id="18" name="Connector 17"/>
          <p:cNvCxnSpPr/>
          <p:nvPr/>
        </p:nvCxnSpPr>
        <p:spPr>
          <a:xfrm>
            <a:off x="4343400" y="3063240"/>
            <a:ext cx="91440" cy="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19" name="Rounded Rectangle 18"/>
          <p:cNvSpPr/>
          <p:nvPr/>
        </p:nvSpPr>
        <p:spPr>
          <a:xfrm>
            <a:off x="4434840" y="2331720"/>
            <a:ext cx="1737360" cy="1463040"/>
          </a:xfrm>
          <a:prstGeom prst="roundRect">
            <a:avLst>
              <a:gd name="adj" fmla="val 8000"/>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4434840" y="2514600"/>
            <a:ext cx="1737360" cy="640080"/>
          </a:xfrm>
          <a:prstGeom prst="rect">
            <a:avLst/>
          </a:prstGeom>
          <a:noFill/>
        </p:spPr>
        <p:txBody>
          <a:bodyPr wrap="square" anchor="ctr" tIns="36576" bIns="36576" lIns="54864" rIns="54864">
            <a:spAutoFit/>
          </a:bodyPr>
          <a:lstStyle/>
          <a:p>
            <a:pPr algn="ctr">
              <a:lnSpc>
                <a:spcPct val="120000"/>
              </a:lnSpc>
            </a:pPr>
            <a:r>
              <a:rPr sz="1100" b="1" i="0">
                <a:solidFill>
                  <a:srgbClr val="FFFFFF"/>
                </a:solidFill>
                <a:latin typeface="Calibri"/>
              </a:rPr>
              <a:t>Carrier
delivered</a:t>
            </a:r>
          </a:p>
        </p:txBody>
      </p:sp>
      <p:sp>
        <p:nvSpPr>
          <p:cNvPr id="21" name="Rounded Rectangle 20"/>
          <p:cNvSpPr/>
          <p:nvPr/>
        </p:nvSpPr>
        <p:spPr>
          <a:xfrm>
            <a:off x="4800600" y="3337560"/>
            <a:ext cx="1005840" cy="320040"/>
          </a:xfrm>
          <a:prstGeom prst="roundRect">
            <a:avLst>
              <a:gd name="adj" fmla="val 30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4800600" y="3337560"/>
            <a:ext cx="1005840" cy="320040"/>
          </a:xfrm>
          <a:prstGeom prst="rect">
            <a:avLst/>
          </a:prstGeom>
          <a:noFill/>
        </p:spPr>
        <p:txBody>
          <a:bodyPr wrap="square" anchor="ctr" tIns="36576" bIns="36576" lIns="54864" rIns="54864">
            <a:spAutoFit/>
          </a:bodyPr>
          <a:lstStyle/>
          <a:p>
            <a:pPr algn="ctr"/>
            <a:r>
              <a:rPr sz="900" b="1" i="0">
                <a:solidFill>
                  <a:srgbClr val="0B1929"/>
                </a:solidFill>
                <a:latin typeface="Consolas"/>
              </a:rPr>
              <a:t>EVENT</a:t>
            </a:r>
          </a:p>
        </p:txBody>
      </p:sp>
      <p:cxnSp>
        <p:nvCxnSpPr>
          <p:cNvPr id="23" name="Connector 22"/>
          <p:cNvCxnSpPr/>
          <p:nvPr/>
        </p:nvCxnSpPr>
        <p:spPr>
          <a:xfrm>
            <a:off x="6172200" y="3063240"/>
            <a:ext cx="91440" cy="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24" name="Rounded Rectangle 23"/>
          <p:cNvSpPr/>
          <p:nvPr/>
        </p:nvSpPr>
        <p:spPr>
          <a:xfrm>
            <a:off x="6263640" y="2331720"/>
            <a:ext cx="1737360" cy="1463040"/>
          </a:xfrm>
          <a:prstGeom prst="roundRect">
            <a:avLst>
              <a:gd name="adj" fmla="val 8000"/>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6263640" y="2514600"/>
            <a:ext cx="1737360" cy="640080"/>
          </a:xfrm>
          <a:prstGeom prst="rect">
            <a:avLst/>
          </a:prstGeom>
          <a:noFill/>
        </p:spPr>
        <p:txBody>
          <a:bodyPr wrap="square" anchor="ctr" tIns="36576" bIns="36576" lIns="54864" rIns="54864">
            <a:spAutoFit/>
          </a:bodyPr>
          <a:lstStyle/>
          <a:p>
            <a:pPr algn="ctr">
              <a:lnSpc>
                <a:spcPct val="120000"/>
              </a:lnSpc>
            </a:pPr>
            <a:r>
              <a:rPr sz="1100" b="1" i="0">
                <a:solidFill>
                  <a:srgbClr val="0B1929"/>
                </a:solidFill>
                <a:latin typeface="Calibri"/>
              </a:rPr>
              <a:t>Buyer
acknowledged</a:t>
            </a:r>
          </a:p>
        </p:txBody>
      </p:sp>
      <p:sp>
        <p:nvSpPr>
          <p:cNvPr id="26" name="Rounded Rectangle 25"/>
          <p:cNvSpPr/>
          <p:nvPr/>
        </p:nvSpPr>
        <p:spPr>
          <a:xfrm>
            <a:off x="6629400" y="3337560"/>
            <a:ext cx="1005840" cy="320040"/>
          </a:xfrm>
          <a:prstGeom prst="roundRect">
            <a:avLst>
              <a:gd name="adj" fmla="val 30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6629400" y="3337560"/>
            <a:ext cx="1005840" cy="320040"/>
          </a:xfrm>
          <a:prstGeom prst="rect">
            <a:avLst/>
          </a:prstGeom>
          <a:noFill/>
        </p:spPr>
        <p:txBody>
          <a:bodyPr wrap="square" anchor="ctr" tIns="36576" bIns="36576" lIns="54864" rIns="54864">
            <a:spAutoFit/>
          </a:bodyPr>
          <a:lstStyle/>
          <a:p>
            <a:pPr algn="ctr"/>
            <a:r>
              <a:rPr sz="900" b="1" i="0">
                <a:solidFill>
                  <a:srgbClr val="0B1929"/>
                </a:solidFill>
                <a:latin typeface="Consolas"/>
              </a:rPr>
              <a:t>EVENT</a:t>
            </a:r>
          </a:p>
        </p:txBody>
      </p:sp>
      <p:cxnSp>
        <p:nvCxnSpPr>
          <p:cNvPr id="28" name="Connector 27"/>
          <p:cNvCxnSpPr/>
          <p:nvPr/>
        </p:nvCxnSpPr>
        <p:spPr>
          <a:xfrm>
            <a:off x="8001000" y="3063240"/>
            <a:ext cx="91440" cy="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29" name="Rounded Rectangle 28"/>
          <p:cNvSpPr/>
          <p:nvPr/>
        </p:nvSpPr>
        <p:spPr>
          <a:xfrm>
            <a:off x="8092440" y="2331720"/>
            <a:ext cx="1737360" cy="1463040"/>
          </a:xfrm>
          <a:prstGeom prst="roundRect">
            <a:avLst>
              <a:gd name="adj" fmla="val 8000"/>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8092440" y="2514600"/>
            <a:ext cx="1737360" cy="640080"/>
          </a:xfrm>
          <a:prstGeom prst="rect">
            <a:avLst/>
          </a:prstGeom>
          <a:noFill/>
        </p:spPr>
        <p:txBody>
          <a:bodyPr wrap="square" anchor="ctr" tIns="36576" bIns="36576" lIns="54864" rIns="54864">
            <a:spAutoFit/>
          </a:bodyPr>
          <a:lstStyle/>
          <a:p>
            <a:pPr algn="ctr">
              <a:lnSpc>
                <a:spcPct val="120000"/>
              </a:lnSpc>
            </a:pPr>
            <a:r>
              <a:rPr sz="1100" b="1" i="0">
                <a:solidFill>
                  <a:srgbClr val="FFFFFF"/>
                </a:solidFill>
                <a:latin typeface="Calibri"/>
              </a:rPr>
              <a:t>Financier
factored</a:t>
            </a:r>
          </a:p>
        </p:txBody>
      </p:sp>
      <p:sp>
        <p:nvSpPr>
          <p:cNvPr id="31" name="Rounded Rectangle 30"/>
          <p:cNvSpPr/>
          <p:nvPr/>
        </p:nvSpPr>
        <p:spPr>
          <a:xfrm>
            <a:off x="8458200" y="3337560"/>
            <a:ext cx="1005840" cy="320040"/>
          </a:xfrm>
          <a:prstGeom prst="roundRect">
            <a:avLst>
              <a:gd name="adj" fmla="val 30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8458200" y="3337560"/>
            <a:ext cx="1005840" cy="320040"/>
          </a:xfrm>
          <a:prstGeom prst="rect">
            <a:avLst/>
          </a:prstGeom>
          <a:noFill/>
        </p:spPr>
        <p:txBody>
          <a:bodyPr wrap="square" anchor="ctr" tIns="36576" bIns="36576" lIns="54864" rIns="54864">
            <a:spAutoFit/>
          </a:bodyPr>
          <a:lstStyle/>
          <a:p>
            <a:pPr algn="ctr"/>
            <a:r>
              <a:rPr sz="900" b="1" i="0">
                <a:solidFill>
                  <a:srgbClr val="0B1929"/>
                </a:solidFill>
                <a:latin typeface="Consolas"/>
              </a:rPr>
              <a:t>EVENT</a:t>
            </a:r>
          </a:p>
        </p:txBody>
      </p:sp>
      <p:cxnSp>
        <p:nvCxnSpPr>
          <p:cNvPr id="33" name="Connector 32"/>
          <p:cNvCxnSpPr/>
          <p:nvPr/>
        </p:nvCxnSpPr>
        <p:spPr>
          <a:xfrm>
            <a:off x="9829800" y="3063240"/>
            <a:ext cx="91440" cy="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34" name="Rounded Rectangle 33"/>
          <p:cNvSpPr/>
          <p:nvPr/>
        </p:nvSpPr>
        <p:spPr>
          <a:xfrm>
            <a:off x="9921240" y="2331720"/>
            <a:ext cx="1737360" cy="1463040"/>
          </a:xfrm>
          <a:prstGeom prst="roundRect">
            <a:avLst>
              <a:gd name="adj" fmla="val 8000"/>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TextBox 34"/>
          <p:cNvSpPr txBox="1"/>
          <p:nvPr/>
        </p:nvSpPr>
        <p:spPr>
          <a:xfrm>
            <a:off x="9921240" y="2514600"/>
            <a:ext cx="1737360" cy="640080"/>
          </a:xfrm>
          <a:prstGeom prst="rect">
            <a:avLst/>
          </a:prstGeom>
          <a:noFill/>
        </p:spPr>
        <p:txBody>
          <a:bodyPr wrap="square" anchor="ctr" tIns="36576" bIns="36576" lIns="54864" rIns="54864">
            <a:spAutoFit/>
          </a:bodyPr>
          <a:lstStyle/>
          <a:p>
            <a:pPr algn="ctr">
              <a:lnSpc>
                <a:spcPct val="120000"/>
              </a:lnSpc>
            </a:pPr>
            <a:r>
              <a:rPr sz="1100" b="1" i="0">
                <a:solidFill>
                  <a:srgbClr val="FFFFFF"/>
                </a:solidFill>
                <a:latin typeface="Calibri"/>
              </a:rPr>
              <a:t>Buyer paid
financier</a:t>
            </a:r>
          </a:p>
        </p:txBody>
      </p:sp>
      <p:sp>
        <p:nvSpPr>
          <p:cNvPr id="36" name="Rounded Rectangle 35"/>
          <p:cNvSpPr/>
          <p:nvPr/>
        </p:nvSpPr>
        <p:spPr>
          <a:xfrm>
            <a:off x="10287000" y="3337560"/>
            <a:ext cx="1005840" cy="320040"/>
          </a:xfrm>
          <a:prstGeom prst="roundRect">
            <a:avLst>
              <a:gd name="adj" fmla="val 30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TextBox 36"/>
          <p:cNvSpPr txBox="1"/>
          <p:nvPr/>
        </p:nvSpPr>
        <p:spPr>
          <a:xfrm>
            <a:off x="10287000" y="3337560"/>
            <a:ext cx="1005840" cy="320040"/>
          </a:xfrm>
          <a:prstGeom prst="rect">
            <a:avLst/>
          </a:prstGeom>
          <a:noFill/>
        </p:spPr>
        <p:txBody>
          <a:bodyPr wrap="square" anchor="ctr" tIns="36576" bIns="36576" lIns="54864" rIns="54864">
            <a:spAutoFit/>
          </a:bodyPr>
          <a:lstStyle/>
          <a:p>
            <a:pPr algn="ctr"/>
            <a:r>
              <a:rPr sz="900" b="1" i="0">
                <a:solidFill>
                  <a:srgbClr val="0B1929"/>
                </a:solidFill>
                <a:latin typeface="Consolas"/>
              </a:rPr>
              <a:t>EVENT</a:t>
            </a:r>
          </a:p>
        </p:txBody>
      </p:sp>
      <p:sp>
        <p:nvSpPr>
          <p:cNvPr id="38" name="Rounded Rectangle 37"/>
          <p:cNvSpPr/>
          <p:nvPr/>
        </p:nvSpPr>
        <p:spPr>
          <a:xfrm>
            <a:off x="548640" y="4617720"/>
            <a:ext cx="11064240" cy="1737360"/>
          </a:xfrm>
          <a:prstGeom prst="roundRect">
            <a:avLst>
              <a:gd name="adj" fmla="val 5000"/>
            </a:avLst>
          </a:prstGeom>
          <a:solidFill>
            <a:srgbClr val="0B192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9" name="TextBox 38"/>
          <p:cNvSpPr txBox="1"/>
          <p:nvPr/>
        </p:nvSpPr>
        <p:spPr>
          <a:xfrm>
            <a:off x="777240" y="4754880"/>
            <a:ext cx="10607040" cy="411480"/>
          </a:xfrm>
          <a:prstGeom prst="rect">
            <a:avLst/>
          </a:prstGeom>
          <a:noFill/>
        </p:spPr>
        <p:txBody>
          <a:bodyPr wrap="square" anchor="t" tIns="36576" bIns="36576" lIns="54864" rIns="54864">
            <a:spAutoFit/>
          </a:bodyPr>
          <a:lstStyle/>
          <a:p>
            <a:pPr algn="l"/>
            <a:r>
              <a:rPr sz="1300" b="1" i="0">
                <a:solidFill>
                  <a:srgbClr val="14B8A6"/>
                </a:solidFill>
                <a:latin typeface="Georgia"/>
              </a:rPr>
              <a:t>WHAT YOU GET</a:t>
            </a:r>
          </a:p>
        </p:txBody>
      </p:sp>
      <p:sp>
        <p:nvSpPr>
          <p:cNvPr id="40" name="Oval 39"/>
          <p:cNvSpPr/>
          <p:nvPr/>
        </p:nvSpPr>
        <p:spPr>
          <a:xfrm>
            <a:off x="777240" y="5349240"/>
            <a:ext cx="274320" cy="27432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1" name="TextBox 40"/>
          <p:cNvSpPr txBox="1"/>
          <p:nvPr/>
        </p:nvSpPr>
        <p:spPr>
          <a:xfrm>
            <a:off x="1143000" y="5257800"/>
            <a:ext cx="4937760" cy="320040"/>
          </a:xfrm>
          <a:prstGeom prst="rect">
            <a:avLst/>
          </a:prstGeom>
          <a:noFill/>
        </p:spPr>
        <p:txBody>
          <a:bodyPr wrap="square" anchor="t" tIns="36576" bIns="36576" lIns="54864" rIns="54864">
            <a:spAutoFit/>
          </a:bodyPr>
          <a:lstStyle/>
          <a:p>
            <a:pPr algn="l"/>
            <a:r>
              <a:rPr sz="1200" b="1" i="0">
                <a:solidFill>
                  <a:srgbClr val="FFFFFF"/>
                </a:solidFill>
                <a:latin typeface="Calibri"/>
              </a:rPr>
              <a:t>Double-factor prevention</a:t>
            </a:r>
          </a:p>
        </p:txBody>
      </p:sp>
      <p:sp>
        <p:nvSpPr>
          <p:cNvPr id="42" name="TextBox 41"/>
          <p:cNvSpPr txBox="1"/>
          <p:nvPr/>
        </p:nvSpPr>
        <p:spPr>
          <a:xfrm>
            <a:off x="1143000" y="5550408"/>
            <a:ext cx="4937760" cy="320040"/>
          </a:xfrm>
          <a:prstGeom prst="rect">
            <a:avLst/>
          </a:prstGeom>
          <a:noFill/>
        </p:spPr>
        <p:txBody>
          <a:bodyPr wrap="square" anchor="t" tIns="36576" bIns="36576" lIns="54864" rIns="54864">
            <a:spAutoFit/>
          </a:bodyPr>
          <a:lstStyle/>
          <a:p>
            <a:pPr algn="l"/>
            <a:r>
              <a:rPr sz="1100" b="0" i="1">
                <a:solidFill>
                  <a:srgbClr val="E2E8F0"/>
                </a:solidFill>
                <a:latin typeface="Calibri"/>
              </a:rPr>
              <a:t>A second financier sees the first's factored event</a:t>
            </a:r>
          </a:p>
        </p:txBody>
      </p:sp>
      <p:sp>
        <p:nvSpPr>
          <p:cNvPr id="43" name="Oval 42"/>
          <p:cNvSpPr/>
          <p:nvPr/>
        </p:nvSpPr>
        <p:spPr>
          <a:xfrm>
            <a:off x="6263640" y="5349240"/>
            <a:ext cx="274320" cy="27432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4" name="TextBox 43"/>
          <p:cNvSpPr txBox="1"/>
          <p:nvPr/>
        </p:nvSpPr>
        <p:spPr>
          <a:xfrm>
            <a:off x="6629400" y="5257800"/>
            <a:ext cx="4937760" cy="320040"/>
          </a:xfrm>
          <a:prstGeom prst="rect">
            <a:avLst/>
          </a:prstGeom>
          <a:noFill/>
        </p:spPr>
        <p:txBody>
          <a:bodyPr wrap="square" anchor="t" tIns="36576" bIns="36576" lIns="54864" rIns="54864">
            <a:spAutoFit/>
          </a:bodyPr>
          <a:lstStyle/>
          <a:p>
            <a:pPr algn="l"/>
            <a:r>
              <a:rPr sz="1200" b="1" i="0">
                <a:solidFill>
                  <a:srgbClr val="FFFFFF"/>
                </a:solidFill>
                <a:latin typeface="Calibri"/>
              </a:rPr>
              <a:t>Delivery proof</a:t>
            </a:r>
          </a:p>
        </p:txBody>
      </p:sp>
      <p:sp>
        <p:nvSpPr>
          <p:cNvPr id="45" name="TextBox 44"/>
          <p:cNvSpPr txBox="1"/>
          <p:nvPr/>
        </p:nvSpPr>
        <p:spPr>
          <a:xfrm>
            <a:off x="6629400" y="5550408"/>
            <a:ext cx="4937760" cy="320040"/>
          </a:xfrm>
          <a:prstGeom prst="rect">
            <a:avLst/>
          </a:prstGeom>
          <a:noFill/>
        </p:spPr>
        <p:txBody>
          <a:bodyPr wrap="square" anchor="t" tIns="36576" bIns="36576" lIns="54864" rIns="54864">
            <a:spAutoFit/>
          </a:bodyPr>
          <a:lstStyle/>
          <a:p>
            <a:pPr algn="l"/>
            <a:r>
              <a:rPr sz="1100" b="0" i="1">
                <a:solidFill>
                  <a:srgbClr val="E2E8F0"/>
                </a:solidFill>
                <a:latin typeface="Calibri"/>
              </a:rPr>
              <a:t>Rated carrier's signature carries weight</a:t>
            </a:r>
          </a:p>
        </p:txBody>
      </p:sp>
      <p:sp>
        <p:nvSpPr>
          <p:cNvPr id="46" name="Oval 45"/>
          <p:cNvSpPr/>
          <p:nvPr/>
        </p:nvSpPr>
        <p:spPr>
          <a:xfrm>
            <a:off x="777240" y="5897880"/>
            <a:ext cx="274320" cy="27432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7" name="TextBox 46"/>
          <p:cNvSpPr txBox="1"/>
          <p:nvPr/>
        </p:nvSpPr>
        <p:spPr>
          <a:xfrm>
            <a:off x="1143000" y="5806440"/>
            <a:ext cx="4937760" cy="320040"/>
          </a:xfrm>
          <a:prstGeom prst="rect">
            <a:avLst/>
          </a:prstGeom>
          <a:noFill/>
        </p:spPr>
        <p:txBody>
          <a:bodyPr wrap="square" anchor="t" tIns="36576" bIns="36576" lIns="54864" rIns="54864">
            <a:spAutoFit/>
          </a:bodyPr>
          <a:lstStyle/>
          <a:p>
            <a:pPr algn="l"/>
            <a:r>
              <a:rPr sz="1200" b="1" i="0">
                <a:solidFill>
                  <a:srgbClr val="FFFFFF"/>
                </a:solidFill>
                <a:latin typeface="Calibri"/>
              </a:rPr>
              <a:t>Instant financier evaluation</a:t>
            </a:r>
          </a:p>
        </p:txBody>
      </p:sp>
      <p:sp>
        <p:nvSpPr>
          <p:cNvPr id="48" name="TextBox 47"/>
          <p:cNvSpPr txBox="1"/>
          <p:nvPr/>
        </p:nvSpPr>
        <p:spPr>
          <a:xfrm>
            <a:off x="1143000" y="6099048"/>
            <a:ext cx="4937760" cy="320040"/>
          </a:xfrm>
          <a:prstGeom prst="rect">
            <a:avLst/>
          </a:prstGeom>
          <a:noFill/>
        </p:spPr>
        <p:txBody>
          <a:bodyPr wrap="square" anchor="t" tIns="36576" bIns="36576" lIns="54864" rIns="54864">
            <a:spAutoFit/>
          </a:bodyPr>
          <a:lstStyle/>
          <a:p>
            <a:pPr algn="l"/>
            <a:r>
              <a:rPr sz="1100" b="0" i="1">
                <a:solidFill>
                  <a:srgbClr val="E2E8F0"/>
                </a:solidFill>
                <a:latin typeface="Calibri"/>
              </a:rPr>
              <a:t>Query supplier + buyer trust in seconds</a:t>
            </a:r>
          </a:p>
        </p:txBody>
      </p:sp>
      <p:sp>
        <p:nvSpPr>
          <p:cNvPr id="49" name="Oval 48"/>
          <p:cNvSpPr/>
          <p:nvPr/>
        </p:nvSpPr>
        <p:spPr>
          <a:xfrm>
            <a:off x="6263640" y="5897880"/>
            <a:ext cx="274320" cy="27432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0" name="TextBox 49"/>
          <p:cNvSpPr txBox="1"/>
          <p:nvPr/>
        </p:nvSpPr>
        <p:spPr>
          <a:xfrm>
            <a:off x="6629400" y="5806440"/>
            <a:ext cx="4937760" cy="320040"/>
          </a:xfrm>
          <a:prstGeom prst="rect">
            <a:avLst/>
          </a:prstGeom>
          <a:noFill/>
        </p:spPr>
        <p:txBody>
          <a:bodyPr wrap="square" anchor="t" tIns="36576" bIns="36576" lIns="54864" rIns="54864">
            <a:spAutoFit/>
          </a:bodyPr>
          <a:lstStyle/>
          <a:p>
            <a:pPr algn="l"/>
            <a:r>
              <a:rPr sz="1200" b="1" i="0">
                <a:solidFill>
                  <a:srgbClr val="FFFFFF"/>
                </a:solidFill>
                <a:latin typeface="Calibri"/>
              </a:rPr>
              <a:t>Dispute evidence</a:t>
            </a:r>
          </a:p>
        </p:txBody>
      </p:sp>
      <p:sp>
        <p:nvSpPr>
          <p:cNvPr id="51" name="TextBox 50"/>
          <p:cNvSpPr txBox="1"/>
          <p:nvPr/>
        </p:nvSpPr>
        <p:spPr>
          <a:xfrm>
            <a:off x="6629400" y="6099048"/>
            <a:ext cx="4937760" cy="320040"/>
          </a:xfrm>
          <a:prstGeom prst="rect">
            <a:avLst/>
          </a:prstGeom>
          <a:noFill/>
        </p:spPr>
        <p:txBody>
          <a:bodyPr wrap="square" anchor="t" tIns="36576" bIns="36576" lIns="54864" rIns="54864">
            <a:spAutoFit/>
          </a:bodyPr>
          <a:lstStyle/>
          <a:p>
            <a:pPr algn="l"/>
            <a:r>
              <a:rPr sz="1100" b="0" i="1">
                <a:solidFill>
                  <a:srgbClr val="E2E8F0"/>
                </a:solidFill>
                <a:latin typeface="Calibri"/>
              </a:rPr>
              <a:t>Full signed chain beats contested paperwork</a:t>
            </a:r>
          </a:p>
        </p:txBody>
      </p:sp>
    </p:spTree>
  </p:cSld>
  <p:clrMapOvr>
    <a:masterClrMapping/>
  </p:clrMapOvr>
</p:sld>
</file>

<file path=ppt/slides/slide54.xml><?xml version="1.0" encoding="utf-8"?>
<p:sld xmlns:a="http://schemas.openxmlformats.org/drawingml/2006/main" xmlns:p="http://schemas.openxmlformats.org/presentationml/2006/main" xmlns:r="http://schemas.openxmlformats.org/officeDocument/2006/relationships">
  <p:cSld>
    <p:bg>
      <p:bgPr>
        <a:solidFill>
          <a:srgbClr val="0B1929"/>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CATEGORY 2</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FFFFFF"/>
                </a:solidFill>
                <a:latin typeface="Georgia"/>
              </a:rPr>
              <a:t>AI — 4 use cases</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E2E8F0"/>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E2E8F0"/>
                </a:solidFill>
                <a:latin typeface="Calibri"/>
              </a:rPr>
              <a:t>54 / 77</a:t>
            </a:r>
          </a:p>
        </p:txBody>
      </p:sp>
      <p:sp>
        <p:nvSpPr>
          <p:cNvPr id="7" name="Rounded Rectangle 6"/>
          <p:cNvSpPr/>
          <p:nvPr/>
        </p:nvSpPr>
        <p:spPr>
          <a:xfrm>
            <a:off x="548640" y="1691640"/>
            <a:ext cx="5440680" cy="2194560"/>
          </a:xfrm>
          <a:prstGeom prst="roundRect">
            <a:avLst>
              <a:gd name="adj" fmla="val 5000"/>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548640" y="1691640"/>
            <a:ext cx="5440680" cy="45720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548640" y="1691640"/>
            <a:ext cx="5440680" cy="457200"/>
          </a:xfrm>
          <a:prstGeom prst="rect">
            <a:avLst/>
          </a:prstGeom>
          <a:noFill/>
        </p:spPr>
        <p:txBody>
          <a:bodyPr wrap="square" anchor="ctr" tIns="36576" bIns="36576" lIns="54864" rIns="54864">
            <a:spAutoFit/>
          </a:bodyPr>
          <a:lstStyle/>
          <a:p>
            <a:pPr algn="ctr"/>
            <a:r>
              <a:rPr sz="1400" b="1" i="0">
                <a:solidFill>
                  <a:srgbClr val="0B1929"/>
                </a:solidFill>
                <a:latin typeface="Georgia"/>
              </a:rPr>
              <a:t>AI Model Provenance</a:t>
            </a:r>
          </a:p>
        </p:txBody>
      </p:sp>
      <p:sp>
        <p:nvSpPr>
          <p:cNvPr id="10" name="TextBox 9"/>
          <p:cNvSpPr txBox="1"/>
          <p:nvPr/>
        </p:nvSpPr>
        <p:spPr>
          <a:xfrm>
            <a:off x="777240" y="2286000"/>
            <a:ext cx="5029200" cy="1188720"/>
          </a:xfrm>
          <a:prstGeom prst="rect">
            <a:avLst/>
          </a:prstGeom>
          <a:noFill/>
        </p:spPr>
        <p:txBody>
          <a:bodyPr wrap="square" anchor="t" tIns="36576" bIns="36576" lIns="54864" rIns="54864">
            <a:spAutoFit/>
          </a:bodyPr>
          <a:lstStyle/>
          <a:p>
            <a:pPr algn="l">
              <a:lnSpc>
                <a:spcPct val="130000"/>
              </a:lnSpc>
            </a:pPr>
            <a:r>
              <a:rPr sz="1250" b="0" i="0">
                <a:solidFill>
                  <a:srgbClr val="FFFFFF"/>
                </a:solidFill>
                <a:latin typeface="Calibri"/>
              </a:rPr>
              <a:t>Signed supply chain from training data → weights → fine-tunes → inferences.</a:t>
            </a:r>
          </a:p>
        </p:txBody>
      </p:sp>
      <p:sp>
        <p:nvSpPr>
          <p:cNvPr id="11" name="Rounded Rectangle 10"/>
          <p:cNvSpPr/>
          <p:nvPr/>
        </p:nvSpPr>
        <p:spPr>
          <a:xfrm>
            <a:off x="777240" y="3474720"/>
            <a:ext cx="5029200" cy="320040"/>
          </a:xfrm>
          <a:prstGeom prst="roundRect">
            <a:avLst>
              <a:gd name="adj" fmla="val 50000"/>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777240" y="3474720"/>
            <a:ext cx="5029200" cy="320040"/>
          </a:xfrm>
          <a:prstGeom prst="rect">
            <a:avLst/>
          </a:prstGeom>
          <a:noFill/>
        </p:spPr>
        <p:txBody>
          <a:bodyPr wrap="square" anchor="ctr" tIns="36576" bIns="36576" lIns="54864" rIns="54864">
            <a:spAutoFit/>
          </a:bodyPr>
          <a:lstStyle/>
          <a:p>
            <a:pPr algn="ctr"/>
            <a:r>
              <a:rPr sz="1000" b="1" i="0">
                <a:solidFill>
                  <a:srgbClr val="0B1929"/>
                </a:solidFill>
                <a:latin typeface="Calibri"/>
              </a:rPr>
              <a:t>Titles  ·  Event streams  ·  Attester trust</a:t>
            </a:r>
          </a:p>
        </p:txBody>
      </p:sp>
      <p:sp>
        <p:nvSpPr>
          <p:cNvPr id="13" name="Rounded Rectangle 12"/>
          <p:cNvSpPr/>
          <p:nvPr/>
        </p:nvSpPr>
        <p:spPr>
          <a:xfrm>
            <a:off x="6126479" y="1691640"/>
            <a:ext cx="5440680" cy="2194560"/>
          </a:xfrm>
          <a:prstGeom prst="roundRect">
            <a:avLst>
              <a:gd name="adj" fmla="val 5000"/>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6126479" y="1691640"/>
            <a:ext cx="5440680" cy="45720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6126479" y="1691640"/>
            <a:ext cx="5440680" cy="457200"/>
          </a:xfrm>
          <a:prstGeom prst="rect">
            <a:avLst/>
          </a:prstGeom>
          <a:noFill/>
        </p:spPr>
        <p:txBody>
          <a:bodyPr wrap="square" anchor="ctr" tIns="36576" bIns="36576" lIns="54864" rIns="54864">
            <a:spAutoFit/>
          </a:bodyPr>
          <a:lstStyle/>
          <a:p>
            <a:pPr algn="ctr"/>
            <a:r>
              <a:rPr sz="1400" b="1" i="0">
                <a:solidFill>
                  <a:srgbClr val="0B1929"/>
                </a:solidFill>
                <a:latin typeface="Georgia"/>
              </a:rPr>
              <a:t>AI Agent Authorization</a:t>
            </a:r>
          </a:p>
        </p:txBody>
      </p:sp>
      <p:sp>
        <p:nvSpPr>
          <p:cNvPr id="16" name="TextBox 15"/>
          <p:cNvSpPr txBox="1"/>
          <p:nvPr/>
        </p:nvSpPr>
        <p:spPr>
          <a:xfrm>
            <a:off x="6355079" y="2286000"/>
            <a:ext cx="5029200" cy="1188720"/>
          </a:xfrm>
          <a:prstGeom prst="rect">
            <a:avLst/>
          </a:prstGeom>
          <a:noFill/>
        </p:spPr>
        <p:txBody>
          <a:bodyPr wrap="square" anchor="t" tIns="36576" bIns="36576" lIns="54864" rIns="54864">
            <a:spAutoFit/>
          </a:bodyPr>
          <a:lstStyle/>
          <a:p>
            <a:pPr algn="l">
              <a:lnSpc>
                <a:spcPct val="130000"/>
              </a:lnSpc>
            </a:pPr>
            <a:r>
              <a:rPr sz="1250" b="0" i="0">
                <a:solidFill>
                  <a:srgbClr val="FFFFFF"/>
                </a:solidFill>
                <a:latin typeface="Calibri"/>
              </a:rPr>
              <a:t>Time-locked capability grants for autonomous agents with guardian veto.</a:t>
            </a:r>
          </a:p>
        </p:txBody>
      </p:sp>
      <p:sp>
        <p:nvSpPr>
          <p:cNvPr id="17" name="Rounded Rectangle 16"/>
          <p:cNvSpPr/>
          <p:nvPr/>
        </p:nvSpPr>
        <p:spPr>
          <a:xfrm>
            <a:off x="6355079" y="3474720"/>
            <a:ext cx="5029200" cy="320040"/>
          </a:xfrm>
          <a:prstGeom prst="roundRect">
            <a:avLst>
              <a:gd name="adj" fmla="val 50000"/>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6355079" y="3474720"/>
            <a:ext cx="5029200" cy="320040"/>
          </a:xfrm>
          <a:prstGeom prst="rect">
            <a:avLst/>
          </a:prstGeom>
          <a:noFill/>
        </p:spPr>
        <p:txBody>
          <a:bodyPr wrap="square" anchor="ctr" tIns="36576" bIns="36576" lIns="54864" rIns="54864">
            <a:spAutoFit/>
          </a:bodyPr>
          <a:lstStyle/>
          <a:p>
            <a:pPr algn="ctr"/>
            <a:r>
              <a:rPr sz="1000" b="1" i="0">
                <a:solidFill>
                  <a:srgbClr val="0B1929"/>
                </a:solidFill>
                <a:latin typeface="Calibri"/>
              </a:rPr>
              <a:t>Guardians  ·  Risk-tiered routing  ·  Kill switch</a:t>
            </a:r>
          </a:p>
        </p:txBody>
      </p:sp>
      <p:sp>
        <p:nvSpPr>
          <p:cNvPr id="19" name="Rounded Rectangle 18"/>
          <p:cNvSpPr/>
          <p:nvPr/>
        </p:nvSpPr>
        <p:spPr>
          <a:xfrm>
            <a:off x="548640" y="4114800"/>
            <a:ext cx="5440680" cy="2194560"/>
          </a:xfrm>
          <a:prstGeom prst="roundRect">
            <a:avLst>
              <a:gd name="adj" fmla="val 5000"/>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Rectangle 19"/>
          <p:cNvSpPr/>
          <p:nvPr/>
        </p:nvSpPr>
        <p:spPr>
          <a:xfrm>
            <a:off x="548640" y="4114800"/>
            <a:ext cx="5440680" cy="45720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548640" y="4114800"/>
            <a:ext cx="5440680" cy="457200"/>
          </a:xfrm>
          <a:prstGeom prst="rect">
            <a:avLst/>
          </a:prstGeom>
          <a:noFill/>
        </p:spPr>
        <p:txBody>
          <a:bodyPr wrap="square" anchor="ctr" tIns="36576" bIns="36576" lIns="54864" rIns="54864">
            <a:spAutoFit/>
          </a:bodyPr>
          <a:lstStyle/>
          <a:p>
            <a:pPr algn="ctr"/>
            <a:r>
              <a:rPr sz="1400" b="1" i="0">
                <a:solidFill>
                  <a:srgbClr val="0B1929"/>
                </a:solidFill>
                <a:latin typeface="Georgia"/>
              </a:rPr>
              <a:t>Federated Learning Attestation</a:t>
            </a:r>
          </a:p>
        </p:txBody>
      </p:sp>
      <p:sp>
        <p:nvSpPr>
          <p:cNvPr id="22" name="TextBox 21"/>
          <p:cNvSpPr txBox="1"/>
          <p:nvPr/>
        </p:nvSpPr>
        <p:spPr>
          <a:xfrm>
            <a:off x="777240" y="4709160"/>
            <a:ext cx="5029200" cy="1188720"/>
          </a:xfrm>
          <a:prstGeom prst="rect">
            <a:avLst/>
          </a:prstGeom>
          <a:noFill/>
        </p:spPr>
        <p:txBody>
          <a:bodyPr wrap="square" anchor="t" tIns="36576" bIns="36576" lIns="54864" rIns="54864">
            <a:spAutoFit/>
          </a:bodyPr>
          <a:lstStyle/>
          <a:p>
            <a:pPr algn="l">
              <a:lnSpc>
                <a:spcPct val="130000"/>
              </a:lnSpc>
            </a:pPr>
            <a:r>
              <a:rPr sz="1250" b="0" i="0">
                <a:solidFill>
                  <a:srgbClr val="FFFFFF"/>
                </a:solidFill>
                <a:latin typeface="Calibri"/>
              </a:rPr>
              <a:t>Prove gradient contributions to a shared model without central coordinator.</a:t>
            </a:r>
          </a:p>
        </p:txBody>
      </p:sp>
      <p:sp>
        <p:nvSpPr>
          <p:cNvPr id="23" name="Rounded Rectangle 22"/>
          <p:cNvSpPr/>
          <p:nvPr/>
        </p:nvSpPr>
        <p:spPr>
          <a:xfrm>
            <a:off x="777240" y="5897880"/>
            <a:ext cx="5029200" cy="320040"/>
          </a:xfrm>
          <a:prstGeom prst="roundRect">
            <a:avLst>
              <a:gd name="adj" fmla="val 50000"/>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777240" y="5897880"/>
            <a:ext cx="5029200" cy="320040"/>
          </a:xfrm>
          <a:prstGeom prst="rect">
            <a:avLst/>
          </a:prstGeom>
          <a:noFill/>
        </p:spPr>
        <p:txBody>
          <a:bodyPr wrap="square" anchor="ctr" tIns="36576" bIns="36576" lIns="54864" rIns="54864">
            <a:spAutoFit/>
          </a:bodyPr>
          <a:lstStyle/>
          <a:p>
            <a:pPr algn="ctr"/>
            <a:r>
              <a:rPr sz="1000" b="1" i="0">
                <a:solidFill>
                  <a:srgbClr val="0B1929"/>
                </a:solidFill>
                <a:latin typeface="Calibri"/>
              </a:rPr>
              <a:t>Event streams  ·  Push gossip  ·  Round integrity</a:t>
            </a:r>
          </a:p>
        </p:txBody>
      </p:sp>
      <p:sp>
        <p:nvSpPr>
          <p:cNvPr id="25" name="Rounded Rectangle 24"/>
          <p:cNvSpPr/>
          <p:nvPr/>
        </p:nvSpPr>
        <p:spPr>
          <a:xfrm>
            <a:off x="6126479" y="4114800"/>
            <a:ext cx="5440680" cy="2194560"/>
          </a:xfrm>
          <a:prstGeom prst="roundRect">
            <a:avLst>
              <a:gd name="adj" fmla="val 5000"/>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Rectangle 25"/>
          <p:cNvSpPr/>
          <p:nvPr/>
        </p:nvSpPr>
        <p:spPr>
          <a:xfrm>
            <a:off x="6126479" y="4114800"/>
            <a:ext cx="5440680" cy="45720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6126479" y="4114800"/>
            <a:ext cx="5440680" cy="457200"/>
          </a:xfrm>
          <a:prstGeom prst="rect">
            <a:avLst/>
          </a:prstGeom>
          <a:noFill/>
        </p:spPr>
        <p:txBody>
          <a:bodyPr wrap="square" anchor="ctr" tIns="36576" bIns="36576" lIns="54864" rIns="54864">
            <a:spAutoFit/>
          </a:bodyPr>
          <a:lstStyle/>
          <a:p>
            <a:pPr algn="ctr"/>
            <a:r>
              <a:rPr sz="1400" b="1" i="0">
                <a:solidFill>
                  <a:srgbClr val="0B1929"/>
                </a:solidFill>
                <a:latin typeface="Georgia"/>
              </a:rPr>
              <a:t>AI Content Authenticity</a:t>
            </a:r>
          </a:p>
        </p:txBody>
      </p:sp>
      <p:sp>
        <p:nvSpPr>
          <p:cNvPr id="28" name="TextBox 27"/>
          <p:cNvSpPr txBox="1"/>
          <p:nvPr/>
        </p:nvSpPr>
        <p:spPr>
          <a:xfrm>
            <a:off x="6355079" y="4709160"/>
            <a:ext cx="5029200" cy="1188720"/>
          </a:xfrm>
          <a:prstGeom prst="rect">
            <a:avLst/>
          </a:prstGeom>
          <a:noFill/>
        </p:spPr>
        <p:txBody>
          <a:bodyPr wrap="square" anchor="t" tIns="36576" bIns="36576" lIns="54864" rIns="54864">
            <a:spAutoFit/>
          </a:bodyPr>
          <a:lstStyle/>
          <a:p>
            <a:pPr algn="l">
              <a:lnSpc>
                <a:spcPct val="130000"/>
              </a:lnSpc>
            </a:pPr>
            <a:r>
              <a:rPr sz="1250" b="0" i="0">
                <a:solidFill>
                  <a:srgbClr val="FFFFFF"/>
                </a:solidFill>
                <a:latin typeface="Calibri"/>
              </a:rPr>
              <a:t>C2PA-plus: camera → editor → publisher chain with per-consumer trust.</a:t>
            </a:r>
          </a:p>
        </p:txBody>
      </p:sp>
      <p:sp>
        <p:nvSpPr>
          <p:cNvPr id="29" name="Rounded Rectangle 28"/>
          <p:cNvSpPr/>
          <p:nvPr/>
        </p:nvSpPr>
        <p:spPr>
          <a:xfrm>
            <a:off x="6355079" y="5897880"/>
            <a:ext cx="5029200" cy="320040"/>
          </a:xfrm>
          <a:prstGeom prst="roundRect">
            <a:avLst>
              <a:gd name="adj" fmla="val 50000"/>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6355079" y="5897880"/>
            <a:ext cx="5029200" cy="320040"/>
          </a:xfrm>
          <a:prstGeom prst="rect">
            <a:avLst/>
          </a:prstGeom>
          <a:noFill/>
        </p:spPr>
        <p:txBody>
          <a:bodyPr wrap="square" anchor="ctr" tIns="36576" bIns="36576" lIns="54864" rIns="54864">
            <a:spAutoFit/>
          </a:bodyPr>
          <a:lstStyle/>
          <a:p>
            <a:pPr algn="ctr"/>
            <a:r>
              <a:rPr sz="1000" b="1" i="0">
                <a:solidFill>
                  <a:srgbClr val="0B1929"/>
                </a:solidFill>
                <a:latin typeface="Calibri"/>
              </a:rPr>
              <a:t>Per-asset event chain  ·  Transitive trust</a:t>
            </a:r>
          </a:p>
        </p:txBody>
      </p:sp>
    </p:spTree>
  </p:cSld>
  <p:clrMapOvr>
    <a:masterClrMapping/>
  </p:clrMapOvr>
</p:sld>
</file>

<file path=ppt/slides/slide55.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AI — USE CASE 1</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AI model provenance</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55 / 77</a:t>
            </a:r>
          </a:p>
        </p:txBody>
      </p:sp>
      <p:sp>
        <p:nvSpPr>
          <p:cNvPr id="7" name="Rounded Rectangle 6"/>
          <p:cNvSpPr/>
          <p:nvPr/>
        </p:nvSpPr>
        <p:spPr>
          <a:xfrm>
            <a:off x="548640" y="1691640"/>
            <a:ext cx="11064240" cy="292608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77240" y="1828800"/>
            <a:ext cx="10607040" cy="365760"/>
          </a:xfrm>
          <a:prstGeom prst="rect">
            <a:avLst/>
          </a:prstGeom>
          <a:noFill/>
        </p:spPr>
        <p:txBody>
          <a:bodyPr wrap="square" anchor="t" tIns="36576" bIns="36576" lIns="54864" rIns="54864">
            <a:spAutoFit/>
          </a:bodyPr>
          <a:lstStyle/>
          <a:p>
            <a:pPr algn="l"/>
            <a:r>
              <a:rPr sz="1100" b="1" i="0">
                <a:solidFill>
                  <a:srgbClr val="64748B"/>
                </a:solidFill>
                <a:latin typeface="Calibri"/>
              </a:rPr>
              <a:t>SIGNED CHAIN FROM DATASET → MODEL → FINE-TUNE → INFERENCE</a:t>
            </a:r>
          </a:p>
        </p:txBody>
      </p:sp>
      <p:sp>
        <p:nvSpPr>
          <p:cNvPr id="9" name="Rounded Rectangle 8"/>
          <p:cNvSpPr/>
          <p:nvPr/>
        </p:nvSpPr>
        <p:spPr>
          <a:xfrm>
            <a:off x="777240" y="2377440"/>
            <a:ext cx="2148840" cy="1554480"/>
          </a:xfrm>
          <a:prstGeom prst="roundRect">
            <a:avLst>
              <a:gd name="adj" fmla="val 8000"/>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77240" y="2651760"/>
            <a:ext cx="2148840" cy="640080"/>
          </a:xfrm>
          <a:prstGeom prst="rect">
            <a:avLst/>
          </a:prstGeom>
          <a:noFill/>
        </p:spPr>
        <p:txBody>
          <a:bodyPr wrap="square" anchor="ctr" tIns="36576" bIns="36576" lIns="54864" rIns="54864">
            <a:spAutoFit/>
          </a:bodyPr>
          <a:lstStyle/>
          <a:p>
            <a:pPr algn="ctr">
              <a:lnSpc>
                <a:spcPct val="120000"/>
              </a:lnSpc>
            </a:pPr>
            <a:r>
              <a:rPr sz="1400" b="1" i="0">
                <a:solidFill>
                  <a:srgbClr val="FFFFFF"/>
                </a:solidFill>
                <a:latin typeface="Georgia"/>
              </a:rPr>
              <a:t>Training
Dataset</a:t>
            </a:r>
          </a:p>
        </p:txBody>
      </p:sp>
      <p:sp>
        <p:nvSpPr>
          <p:cNvPr id="11" name="Rounded Rectangle 10"/>
          <p:cNvSpPr/>
          <p:nvPr/>
        </p:nvSpPr>
        <p:spPr>
          <a:xfrm>
            <a:off x="1051560" y="3474720"/>
            <a:ext cx="1600200" cy="320040"/>
          </a:xfrm>
          <a:prstGeom prst="roundRect">
            <a:avLst>
              <a:gd name="adj" fmla="val 30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1051560" y="3474720"/>
            <a:ext cx="1600200" cy="320040"/>
          </a:xfrm>
          <a:prstGeom prst="rect">
            <a:avLst/>
          </a:prstGeom>
          <a:noFill/>
        </p:spPr>
        <p:txBody>
          <a:bodyPr wrap="square" anchor="ctr" tIns="36576" bIns="36576" lIns="54864" rIns="54864">
            <a:spAutoFit/>
          </a:bodyPr>
          <a:lstStyle/>
          <a:p>
            <a:pPr algn="ctr"/>
            <a:r>
              <a:rPr sz="900" b="1" i="0">
                <a:solidFill>
                  <a:srgbClr val="0B1929"/>
                </a:solidFill>
                <a:latin typeface="Consolas"/>
              </a:rPr>
              <a:t>title</a:t>
            </a:r>
          </a:p>
        </p:txBody>
      </p:sp>
      <p:cxnSp>
        <p:nvCxnSpPr>
          <p:cNvPr id="13" name="Connector 12"/>
          <p:cNvCxnSpPr/>
          <p:nvPr/>
        </p:nvCxnSpPr>
        <p:spPr>
          <a:xfrm>
            <a:off x="2926080" y="3154680"/>
            <a:ext cx="91440" cy="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14" name="Rounded Rectangle 13"/>
          <p:cNvSpPr/>
          <p:nvPr/>
        </p:nvSpPr>
        <p:spPr>
          <a:xfrm>
            <a:off x="3017520" y="2377440"/>
            <a:ext cx="2148840" cy="1554480"/>
          </a:xfrm>
          <a:prstGeom prst="roundRect">
            <a:avLst>
              <a:gd name="adj" fmla="val 8000"/>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3017520" y="2651760"/>
            <a:ext cx="2148840" cy="640080"/>
          </a:xfrm>
          <a:prstGeom prst="rect">
            <a:avLst/>
          </a:prstGeom>
          <a:noFill/>
        </p:spPr>
        <p:txBody>
          <a:bodyPr wrap="square" anchor="ctr" tIns="36576" bIns="36576" lIns="54864" rIns="54864">
            <a:spAutoFit/>
          </a:bodyPr>
          <a:lstStyle/>
          <a:p>
            <a:pPr algn="ctr">
              <a:lnSpc>
                <a:spcPct val="120000"/>
              </a:lnSpc>
            </a:pPr>
            <a:r>
              <a:rPr sz="1400" b="1" i="0">
                <a:solidFill>
                  <a:srgbClr val="FFFFFF"/>
                </a:solidFill>
                <a:latin typeface="Georgia"/>
              </a:rPr>
              <a:t>Base
Model</a:t>
            </a:r>
          </a:p>
        </p:txBody>
      </p:sp>
      <p:sp>
        <p:nvSpPr>
          <p:cNvPr id="16" name="Rounded Rectangle 15"/>
          <p:cNvSpPr/>
          <p:nvPr/>
        </p:nvSpPr>
        <p:spPr>
          <a:xfrm>
            <a:off x="3291840" y="3474720"/>
            <a:ext cx="1600200" cy="320040"/>
          </a:xfrm>
          <a:prstGeom prst="roundRect">
            <a:avLst>
              <a:gd name="adj" fmla="val 30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3291840" y="3474720"/>
            <a:ext cx="1600200" cy="320040"/>
          </a:xfrm>
          <a:prstGeom prst="rect">
            <a:avLst/>
          </a:prstGeom>
          <a:noFill/>
        </p:spPr>
        <p:txBody>
          <a:bodyPr wrap="square" anchor="ctr" tIns="36576" bIns="36576" lIns="54864" rIns="54864">
            <a:spAutoFit/>
          </a:bodyPr>
          <a:lstStyle/>
          <a:p>
            <a:pPr algn="ctr"/>
            <a:r>
              <a:rPr sz="900" b="1" i="0">
                <a:solidFill>
                  <a:srgbClr val="0B1929"/>
                </a:solidFill>
                <a:latin typeface="Consolas"/>
              </a:rPr>
              <a:t>title + training event</a:t>
            </a:r>
          </a:p>
        </p:txBody>
      </p:sp>
      <p:cxnSp>
        <p:nvCxnSpPr>
          <p:cNvPr id="18" name="Connector 17"/>
          <p:cNvCxnSpPr/>
          <p:nvPr/>
        </p:nvCxnSpPr>
        <p:spPr>
          <a:xfrm>
            <a:off x="5166360" y="3154680"/>
            <a:ext cx="91440" cy="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19" name="Rounded Rectangle 18"/>
          <p:cNvSpPr/>
          <p:nvPr/>
        </p:nvSpPr>
        <p:spPr>
          <a:xfrm>
            <a:off x="5257800" y="2377440"/>
            <a:ext cx="2148840" cy="1554480"/>
          </a:xfrm>
          <a:prstGeom prst="roundRect">
            <a:avLst>
              <a:gd name="adj" fmla="val 8000"/>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5257800" y="2651760"/>
            <a:ext cx="2148840" cy="640080"/>
          </a:xfrm>
          <a:prstGeom prst="rect">
            <a:avLst/>
          </a:prstGeom>
          <a:noFill/>
        </p:spPr>
        <p:txBody>
          <a:bodyPr wrap="square" anchor="ctr" tIns="36576" bIns="36576" lIns="54864" rIns="54864">
            <a:spAutoFit/>
          </a:bodyPr>
          <a:lstStyle/>
          <a:p>
            <a:pPr algn="ctr">
              <a:lnSpc>
                <a:spcPct val="120000"/>
              </a:lnSpc>
            </a:pPr>
            <a:r>
              <a:rPr sz="1400" b="1" i="0">
                <a:solidFill>
                  <a:srgbClr val="0B1929"/>
                </a:solidFill>
                <a:latin typeface="Georgia"/>
              </a:rPr>
              <a:t>Safety
Evaluation</a:t>
            </a:r>
          </a:p>
        </p:txBody>
      </p:sp>
      <p:sp>
        <p:nvSpPr>
          <p:cNvPr id="21" name="Rounded Rectangle 20"/>
          <p:cNvSpPr/>
          <p:nvPr/>
        </p:nvSpPr>
        <p:spPr>
          <a:xfrm>
            <a:off x="5532120" y="3474720"/>
            <a:ext cx="1600200" cy="320040"/>
          </a:xfrm>
          <a:prstGeom prst="roundRect">
            <a:avLst>
              <a:gd name="adj" fmla="val 30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5532120" y="3474720"/>
            <a:ext cx="1600200" cy="320040"/>
          </a:xfrm>
          <a:prstGeom prst="rect">
            <a:avLst/>
          </a:prstGeom>
          <a:noFill/>
        </p:spPr>
        <p:txBody>
          <a:bodyPr wrap="square" anchor="ctr" tIns="36576" bIns="36576" lIns="54864" rIns="54864">
            <a:spAutoFit/>
          </a:bodyPr>
          <a:lstStyle/>
          <a:p>
            <a:pPr algn="ctr"/>
            <a:r>
              <a:rPr sz="900" b="1" i="0">
                <a:solidFill>
                  <a:srgbClr val="0B1929"/>
                </a:solidFill>
                <a:latin typeface="Consolas"/>
              </a:rPr>
              <a:t>attestation event</a:t>
            </a:r>
          </a:p>
        </p:txBody>
      </p:sp>
      <p:cxnSp>
        <p:nvCxnSpPr>
          <p:cNvPr id="23" name="Connector 22"/>
          <p:cNvCxnSpPr/>
          <p:nvPr/>
        </p:nvCxnSpPr>
        <p:spPr>
          <a:xfrm>
            <a:off x="7406640" y="3154680"/>
            <a:ext cx="91440" cy="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24" name="Rounded Rectangle 23"/>
          <p:cNvSpPr/>
          <p:nvPr/>
        </p:nvSpPr>
        <p:spPr>
          <a:xfrm>
            <a:off x="7498080" y="2377440"/>
            <a:ext cx="2148840" cy="1554480"/>
          </a:xfrm>
          <a:prstGeom prst="roundRect">
            <a:avLst>
              <a:gd name="adj" fmla="val 8000"/>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7498080" y="2651760"/>
            <a:ext cx="2148840" cy="640080"/>
          </a:xfrm>
          <a:prstGeom prst="rect">
            <a:avLst/>
          </a:prstGeom>
          <a:noFill/>
        </p:spPr>
        <p:txBody>
          <a:bodyPr wrap="square" anchor="ctr" tIns="36576" bIns="36576" lIns="54864" rIns="54864">
            <a:spAutoFit/>
          </a:bodyPr>
          <a:lstStyle/>
          <a:p>
            <a:pPr algn="ctr">
              <a:lnSpc>
                <a:spcPct val="120000"/>
              </a:lnSpc>
            </a:pPr>
            <a:r>
              <a:rPr sz="1400" b="1" i="0">
                <a:solidFill>
                  <a:srgbClr val="FFFFFF"/>
                </a:solidFill>
                <a:latin typeface="Georgia"/>
              </a:rPr>
              <a:t>Fine-tune</a:t>
            </a:r>
          </a:p>
        </p:txBody>
      </p:sp>
      <p:sp>
        <p:nvSpPr>
          <p:cNvPr id="26" name="Rounded Rectangle 25"/>
          <p:cNvSpPr/>
          <p:nvPr/>
        </p:nvSpPr>
        <p:spPr>
          <a:xfrm>
            <a:off x="7772400" y="3474720"/>
            <a:ext cx="1600200" cy="320040"/>
          </a:xfrm>
          <a:prstGeom prst="roundRect">
            <a:avLst>
              <a:gd name="adj" fmla="val 30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7772400" y="3474720"/>
            <a:ext cx="1600200" cy="320040"/>
          </a:xfrm>
          <a:prstGeom prst="rect">
            <a:avLst/>
          </a:prstGeom>
          <a:noFill/>
        </p:spPr>
        <p:txBody>
          <a:bodyPr wrap="square" anchor="ctr" tIns="36576" bIns="36576" lIns="54864" rIns="54864">
            <a:spAutoFit/>
          </a:bodyPr>
          <a:lstStyle/>
          <a:p>
            <a:pPr algn="ctr"/>
            <a:r>
              <a:rPr sz="900" b="1" i="0">
                <a:solidFill>
                  <a:srgbClr val="0B1929"/>
                </a:solidFill>
                <a:latin typeface="Consolas"/>
              </a:rPr>
              <a:t>authorized derivation</a:t>
            </a:r>
          </a:p>
        </p:txBody>
      </p:sp>
      <p:cxnSp>
        <p:nvCxnSpPr>
          <p:cNvPr id="28" name="Connector 27"/>
          <p:cNvCxnSpPr/>
          <p:nvPr/>
        </p:nvCxnSpPr>
        <p:spPr>
          <a:xfrm>
            <a:off x="9646920" y="3154680"/>
            <a:ext cx="91440" cy="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29" name="Rounded Rectangle 28"/>
          <p:cNvSpPr/>
          <p:nvPr/>
        </p:nvSpPr>
        <p:spPr>
          <a:xfrm>
            <a:off x="9738360" y="2377440"/>
            <a:ext cx="2148840" cy="1554480"/>
          </a:xfrm>
          <a:prstGeom prst="roundRect">
            <a:avLst>
              <a:gd name="adj" fmla="val 8000"/>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9738360" y="2651760"/>
            <a:ext cx="2148840" cy="640080"/>
          </a:xfrm>
          <a:prstGeom prst="rect">
            <a:avLst/>
          </a:prstGeom>
          <a:noFill/>
        </p:spPr>
        <p:txBody>
          <a:bodyPr wrap="square" anchor="ctr" tIns="36576" bIns="36576" lIns="54864" rIns="54864">
            <a:spAutoFit/>
          </a:bodyPr>
          <a:lstStyle/>
          <a:p>
            <a:pPr algn="ctr">
              <a:lnSpc>
                <a:spcPct val="120000"/>
              </a:lnSpc>
            </a:pPr>
            <a:r>
              <a:rPr sz="1400" b="1" i="0">
                <a:solidFill>
                  <a:srgbClr val="FFFFFF"/>
                </a:solidFill>
                <a:latin typeface="Georgia"/>
              </a:rPr>
              <a:t>Deployed
Model</a:t>
            </a:r>
          </a:p>
        </p:txBody>
      </p:sp>
      <p:sp>
        <p:nvSpPr>
          <p:cNvPr id="31" name="Rounded Rectangle 30"/>
          <p:cNvSpPr/>
          <p:nvPr/>
        </p:nvSpPr>
        <p:spPr>
          <a:xfrm>
            <a:off x="10012680" y="3474720"/>
            <a:ext cx="1600200" cy="320040"/>
          </a:xfrm>
          <a:prstGeom prst="roundRect">
            <a:avLst>
              <a:gd name="adj" fmla="val 30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10012680" y="3474720"/>
            <a:ext cx="1600200" cy="320040"/>
          </a:xfrm>
          <a:prstGeom prst="rect">
            <a:avLst/>
          </a:prstGeom>
          <a:noFill/>
        </p:spPr>
        <p:txBody>
          <a:bodyPr wrap="square" anchor="ctr" tIns="36576" bIns="36576" lIns="54864" rIns="54864">
            <a:spAutoFit/>
          </a:bodyPr>
          <a:lstStyle/>
          <a:p>
            <a:pPr algn="ctr"/>
            <a:r>
              <a:rPr sz="900" b="1" i="0">
                <a:solidFill>
                  <a:srgbClr val="0B1929"/>
                </a:solidFill>
                <a:latin typeface="Consolas"/>
              </a:rPr>
              <a:t>inference attestation</a:t>
            </a:r>
          </a:p>
        </p:txBody>
      </p:sp>
      <p:sp>
        <p:nvSpPr>
          <p:cNvPr id="33" name="Rounded Rectangle 32"/>
          <p:cNvSpPr/>
          <p:nvPr/>
        </p:nvSpPr>
        <p:spPr>
          <a:xfrm>
            <a:off x="548640" y="4800600"/>
            <a:ext cx="11064240" cy="1554480"/>
          </a:xfrm>
          <a:prstGeom prst="roundRect">
            <a:avLst>
              <a:gd name="adj" fmla="val 5000"/>
            </a:avLst>
          </a:prstGeom>
          <a:solidFill>
            <a:srgbClr val="0B192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777240" y="4937760"/>
            <a:ext cx="10607040" cy="411480"/>
          </a:xfrm>
          <a:prstGeom prst="rect">
            <a:avLst/>
          </a:prstGeom>
          <a:noFill/>
        </p:spPr>
        <p:txBody>
          <a:bodyPr wrap="square" anchor="t" tIns="36576" bIns="36576" lIns="54864" rIns="54864">
            <a:spAutoFit/>
          </a:bodyPr>
          <a:lstStyle/>
          <a:p>
            <a:pPr algn="l"/>
            <a:r>
              <a:rPr sz="1400" b="1" i="0">
                <a:solidFill>
                  <a:srgbClr val="14B8A6"/>
                </a:solidFill>
                <a:latin typeface="Georgia"/>
              </a:rPr>
              <a:t>WHAT A CONSUMER CAN NOW VERIFY</a:t>
            </a:r>
          </a:p>
        </p:txBody>
      </p:sp>
      <p:sp>
        <p:nvSpPr>
          <p:cNvPr id="35" name="TextBox 34"/>
          <p:cNvSpPr txBox="1"/>
          <p:nvPr/>
        </p:nvSpPr>
        <p:spPr>
          <a:xfrm>
            <a:off x="777240" y="5349240"/>
            <a:ext cx="5486400" cy="365760"/>
          </a:xfrm>
          <a:prstGeom prst="rect">
            <a:avLst/>
          </a:prstGeom>
          <a:noFill/>
        </p:spPr>
        <p:txBody>
          <a:bodyPr wrap="square" anchor="t" tIns="36576" bIns="36576" lIns="54864" rIns="54864">
            <a:spAutoFit/>
          </a:bodyPr>
          <a:lstStyle/>
          <a:p>
            <a:pPr algn="l"/>
            <a:r>
              <a:rPr sz="1100" b="1" i="0">
                <a:solidFill>
                  <a:srgbClr val="10B981"/>
                </a:solidFill>
                <a:latin typeface="Calibri"/>
              </a:rPr>
              <a:t>✓ Model trained on CC0-licensed data only (no copyright dispute)</a:t>
            </a:r>
          </a:p>
        </p:txBody>
      </p:sp>
      <p:sp>
        <p:nvSpPr>
          <p:cNvPr id="36" name="TextBox 35"/>
          <p:cNvSpPr txBox="1"/>
          <p:nvPr/>
        </p:nvSpPr>
        <p:spPr>
          <a:xfrm>
            <a:off x="6263640" y="5349240"/>
            <a:ext cx="5486400" cy="365760"/>
          </a:xfrm>
          <a:prstGeom prst="rect">
            <a:avLst/>
          </a:prstGeom>
          <a:noFill/>
        </p:spPr>
        <p:txBody>
          <a:bodyPr wrap="square" anchor="t" tIns="36576" bIns="36576" lIns="54864" rIns="54864">
            <a:spAutoFit/>
          </a:bodyPr>
          <a:lstStyle/>
          <a:p>
            <a:pPr algn="l"/>
            <a:r>
              <a:rPr sz="1100" b="1" i="0">
                <a:solidFill>
                  <a:srgbClr val="10B981"/>
                </a:solidFill>
                <a:latin typeface="Calibri"/>
              </a:rPr>
              <a:t>✓ Safety evaluation signed by MLCommons (org I trust)</a:t>
            </a:r>
          </a:p>
        </p:txBody>
      </p:sp>
      <p:sp>
        <p:nvSpPr>
          <p:cNvPr id="37" name="TextBox 36"/>
          <p:cNvSpPr txBox="1"/>
          <p:nvPr/>
        </p:nvSpPr>
        <p:spPr>
          <a:xfrm>
            <a:off x="777240" y="5760720"/>
            <a:ext cx="5486400" cy="365760"/>
          </a:xfrm>
          <a:prstGeom prst="rect">
            <a:avLst/>
          </a:prstGeom>
          <a:noFill/>
        </p:spPr>
        <p:txBody>
          <a:bodyPr wrap="square" anchor="t" tIns="36576" bIns="36576" lIns="54864" rIns="54864">
            <a:spAutoFit/>
          </a:bodyPr>
          <a:lstStyle/>
          <a:p>
            <a:pPr algn="l"/>
            <a:r>
              <a:rPr sz="1100" b="1" i="0">
                <a:solidFill>
                  <a:srgbClr val="10B981"/>
                </a:solidFill>
                <a:latin typeface="Calibri"/>
              </a:rPr>
              <a:t>✓ Fine-tune authorized by base-model owner</a:t>
            </a:r>
          </a:p>
        </p:txBody>
      </p:sp>
      <p:sp>
        <p:nvSpPr>
          <p:cNvPr id="38" name="TextBox 37"/>
          <p:cNvSpPr txBox="1"/>
          <p:nvPr/>
        </p:nvSpPr>
        <p:spPr>
          <a:xfrm>
            <a:off x="6263640" y="5760720"/>
            <a:ext cx="5486400" cy="365760"/>
          </a:xfrm>
          <a:prstGeom prst="rect">
            <a:avLst/>
          </a:prstGeom>
          <a:noFill/>
        </p:spPr>
        <p:txBody>
          <a:bodyPr wrap="square" anchor="t" tIns="36576" bIns="36576" lIns="54864" rIns="54864">
            <a:spAutoFit/>
          </a:bodyPr>
          <a:lstStyle/>
          <a:p>
            <a:pPr algn="l"/>
            <a:r>
              <a:rPr sz="1100" b="1" i="0">
                <a:solidFill>
                  <a:srgbClr val="10B981"/>
                </a:solidFill>
                <a:latin typeface="Calibri"/>
              </a:rPr>
              <a:t>✓ This specific inference came from this specific model version</a:t>
            </a:r>
          </a:p>
        </p:txBody>
      </p:sp>
    </p:spTree>
  </p:cSld>
  <p:clrMapOvr>
    <a:masterClrMapping/>
  </p:clrMapOvr>
</p:sld>
</file>

<file path=ppt/slides/slide56.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AI — USE CASE 2</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AI agent authorization</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56 / 77</a:t>
            </a:r>
          </a:p>
        </p:txBody>
      </p:sp>
      <p:sp>
        <p:nvSpPr>
          <p:cNvPr id="7" name="Rounded Rectangle 6"/>
          <p:cNvSpPr/>
          <p:nvPr/>
        </p:nvSpPr>
        <p:spPr>
          <a:xfrm>
            <a:off x="548640" y="1691640"/>
            <a:ext cx="5486400" cy="457200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77240" y="1828800"/>
            <a:ext cx="5029200" cy="365760"/>
          </a:xfrm>
          <a:prstGeom prst="rect">
            <a:avLst/>
          </a:prstGeom>
          <a:noFill/>
        </p:spPr>
        <p:txBody>
          <a:bodyPr wrap="square" anchor="t" tIns="36576" bIns="36576" lIns="54864" rIns="54864">
            <a:spAutoFit/>
          </a:bodyPr>
          <a:lstStyle/>
          <a:p>
            <a:pPr algn="l"/>
            <a:r>
              <a:rPr sz="1100" b="1" i="0">
                <a:solidFill>
                  <a:srgbClr val="64748B"/>
                </a:solidFill>
                <a:latin typeface="Calibri"/>
              </a:rPr>
              <a:t>AI AGENT = QUID WITH A CAPABILITY COMMITTEE</a:t>
            </a:r>
          </a:p>
        </p:txBody>
      </p:sp>
      <p:sp>
        <p:nvSpPr>
          <p:cNvPr id="9" name="Oval 8"/>
          <p:cNvSpPr/>
          <p:nvPr/>
        </p:nvSpPr>
        <p:spPr>
          <a:xfrm>
            <a:off x="2194560" y="2331720"/>
            <a:ext cx="1645920" cy="1188720"/>
          </a:xfrm>
          <a:prstGeom prst="ellipse">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2194560" y="2331720"/>
            <a:ext cx="1645920" cy="1188720"/>
          </a:xfrm>
          <a:prstGeom prst="rect">
            <a:avLst/>
          </a:prstGeom>
          <a:noFill/>
        </p:spPr>
        <p:txBody>
          <a:bodyPr wrap="square" anchor="ctr" tIns="36576" bIns="36576" lIns="54864" rIns="54864">
            <a:spAutoFit/>
          </a:bodyPr>
          <a:lstStyle/>
          <a:p>
            <a:pPr algn="ctr"/>
            <a:r>
              <a:rPr sz="1800" b="1" i="0">
                <a:solidFill>
                  <a:srgbClr val="0B1929"/>
                </a:solidFill>
                <a:latin typeface="Georgia"/>
              </a:rPr>
              <a:t>Agent</a:t>
            </a:r>
          </a:p>
        </p:txBody>
      </p:sp>
      <p:sp>
        <p:nvSpPr>
          <p:cNvPr id="11" name="Rounded Rectangle 10"/>
          <p:cNvSpPr/>
          <p:nvPr/>
        </p:nvSpPr>
        <p:spPr>
          <a:xfrm>
            <a:off x="777240" y="4023360"/>
            <a:ext cx="1371600" cy="777240"/>
          </a:xfrm>
          <a:prstGeom prst="roundRect">
            <a:avLst>
              <a:gd name="adj" fmla="val 10000"/>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777240" y="4023360"/>
            <a:ext cx="1371600" cy="777240"/>
          </a:xfrm>
          <a:prstGeom prst="rect">
            <a:avLst/>
          </a:prstGeom>
          <a:noFill/>
        </p:spPr>
        <p:txBody>
          <a:bodyPr wrap="square" anchor="ctr" tIns="36576" bIns="36576" lIns="54864" rIns="54864">
            <a:spAutoFit/>
          </a:bodyPr>
          <a:lstStyle/>
          <a:p>
            <a:pPr algn="ctr">
              <a:lnSpc>
                <a:spcPct val="120000"/>
              </a:lnSpc>
            </a:pPr>
            <a:r>
              <a:rPr sz="1000" b="1" i="0">
                <a:solidFill>
                  <a:srgbClr val="FFFFFF"/>
                </a:solidFill>
                <a:latin typeface="Calibri"/>
              </a:rPr>
              <a:t>Principal
(owner, w=1)</a:t>
            </a:r>
          </a:p>
        </p:txBody>
      </p:sp>
      <p:sp>
        <p:nvSpPr>
          <p:cNvPr id="13" name="Rounded Rectangle 12"/>
          <p:cNvSpPr/>
          <p:nvPr/>
        </p:nvSpPr>
        <p:spPr>
          <a:xfrm>
            <a:off x="2560320" y="4663440"/>
            <a:ext cx="1371600" cy="777240"/>
          </a:xfrm>
          <a:prstGeom prst="roundRect">
            <a:avLst>
              <a:gd name="adj" fmla="val 10000"/>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2560320" y="4663440"/>
            <a:ext cx="1371600" cy="777240"/>
          </a:xfrm>
          <a:prstGeom prst="rect">
            <a:avLst/>
          </a:prstGeom>
          <a:noFill/>
        </p:spPr>
        <p:txBody>
          <a:bodyPr wrap="square" anchor="ctr" tIns="36576" bIns="36576" lIns="54864" rIns="54864">
            <a:spAutoFit/>
          </a:bodyPr>
          <a:lstStyle/>
          <a:p>
            <a:pPr algn="ctr">
              <a:lnSpc>
                <a:spcPct val="120000"/>
              </a:lnSpc>
            </a:pPr>
            <a:r>
              <a:rPr sz="1000" b="1" i="0">
                <a:solidFill>
                  <a:srgbClr val="FFFFFF"/>
                </a:solidFill>
                <a:latin typeface="Calibri"/>
              </a:rPr>
              <a:t>Safety
Committee (w=2)</a:t>
            </a:r>
          </a:p>
        </p:txBody>
      </p:sp>
      <p:sp>
        <p:nvSpPr>
          <p:cNvPr id="15" name="Rounded Rectangle 14"/>
          <p:cNvSpPr/>
          <p:nvPr/>
        </p:nvSpPr>
        <p:spPr>
          <a:xfrm>
            <a:off x="4297680" y="4023360"/>
            <a:ext cx="1371600" cy="777240"/>
          </a:xfrm>
          <a:prstGeom prst="roundRect">
            <a:avLst>
              <a:gd name="adj" fmla="val 10000"/>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4297680" y="4023360"/>
            <a:ext cx="1371600" cy="777240"/>
          </a:xfrm>
          <a:prstGeom prst="rect">
            <a:avLst/>
          </a:prstGeom>
          <a:noFill/>
        </p:spPr>
        <p:txBody>
          <a:bodyPr wrap="square" anchor="ctr" tIns="36576" bIns="36576" lIns="54864" rIns="54864">
            <a:spAutoFit/>
          </a:bodyPr>
          <a:lstStyle/>
          <a:p>
            <a:pPr algn="ctr">
              <a:lnSpc>
                <a:spcPct val="120000"/>
              </a:lnSpc>
            </a:pPr>
            <a:r>
              <a:rPr sz="1000" b="1" i="0">
                <a:solidFill>
                  <a:srgbClr val="FFFFFF"/>
                </a:solidFill>
                <a:latin typeface="Calibri"/>
              </a:rPr>
              <a:t>Audit Bot
(w=1)</a:t>
            </a:r>
          </a:p>
        </p:txBody>
      </p:sp>
      <p:sp>
        <p:nvSpPr>
          <p:cNvPr id="17" name="TextBox 16"/>
          <p:cNvSpPr txBox="1"/>
          <p:nvPr/>
        </p:nvSpPr>
        <p:spPr>
          <a:xfrm>
            <a:off x="777240" y="5532120"/>
            <a:ext cx="5029200" cy="777240"/>
          </a:xfrm>
          <a:prstGeom prst="rect">
            <a:avLst/>
          </a:prstGeom>
          <a:noFill/>
        </p:spPr>
        <p:txBody>
          <a:bodyPr wrap="square" anchor="t" tIns="36576" bIns="36576" lIns="54864" rIns="54864">
            <a:spAutoFit/>
          </a:bodyPr>
          <a:lstStyle/>
          <a:p>
            <a:pPr algn="l">
              <a:lnSpc>
                <a:spcPct val="130000"/>
              </a:lnSpc>
            </a:pPr>
            <a:r>
              <a:rPr sz="1100" b="0" i="1">
                <a:solidFill>
                  <a:srgbClr val="0B1929"/>
                </a:solidFill>
                <a:latin typeface="Calibri"/>
              </a:rPr>
              <a:t>Threshold = 2. Routine actions self-signed. High-risk actions need committee cosign.</a:t>
            </a:r>
          </a:p>
        </p:txBody>
      </p:sp>
      <p:sp>
        <p:nvSpPr>
          <p:cNvPr id="18" name="Rounded Rectangle 17"/>
          <p:cNvSpPr/>
          <p:nvPr/>
        </p:nvSpPr>
        <p:spPr>
          <a:xfrm>
            <a:off x="6126480" y="1691640"/>
            <a:ext cx="5486400" cy="4572000"/>
          </a:xfrm>
          <a:prstGeom prst="roundRect">
            <a:avLst>
              <a:gd name="adj" fmla="val 5000"/>
            </a:avLst>
          </a:prstGeom>
          <a:solidFill>
            <a:srgbClr val="0B192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6355080" y="1828800"/>
            <a:ext cx="5029200" cy="411480"/>
          </a:xfrm>
          <a:prstGeom prst="rect">
            <a:avLst/>
          </a:prstGeom>
          <a:noFill/>
        </p:spPr>
        <p:txBody>
          <a:bodyPr wrap="square" anchor="t" tIns="36576" bIns="36576" lIns="54864" rIns="54864">
            <a:spAutoFit/>
          </a:bodyPr>
          <a:lstStyle/>
          <a:p>
            <a:pPr algn="l"/>
            <a:r>
              <a:rPr sz="1300" b="1" i="0">
                <a:solidFill>
                  <a:srgbClr val="14B8A6"/>
                </a:solidFill>
                <a:latin typeface="Georgia"/>
              </a:rPr>
              <a:t>RISK-CLASS → AUTHORIZATION ROUTING</a:t>
            </a:r>
          </a:p>
        </p:txBody>
      </p:sp>
      <p:sp>
        <p:nvSpPr>
          <p:cNvPr id="20" name="Rounded Rectangle 19"/>
          <p:cNvSpPr/>
          <p:nvPr/>
        </p:nvSpPr>
        <p:spPr>
          <a:xfrm>
            <a:off x="6355080" y="2377440"/>
            <a:ext cx="5029200" cy="59436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ectangle 20"/>
          <p:cNvSpPr/>
          <p:nvPr/>
        </p:nvSpPr>
        <p:spPr>
          <a:xfrm>
            <a:off x="6355080" y="2377440"/>
            <a:ext cx="64008" cy="594360"/>
          </a:xfrm>
          <a:prstGeom prst="rect">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6537960" y="2468880"/>
            <a:ext cx="1737360" cy="411480"/>
          </a:xfrm>
          <a:prstGeom prst="rect">
            <a:avLst/>
          </a:prstGeom>
          <a:noFill/>
        </p:spPr>
        <p:txBody>
          <a:bodyPr wrap="square" anchor="ctr" tIns="36576" bIns="36576" lIns="54864" rIns="54864">
            <a:spAutoFit/>
          </a:bodyPr>
          <a:lstStyle/>
          <a:p>
            <a:pPr algn="l"/>
            <a:r>
              <a:rPr sz="1200" b="1" i="0">
                <a:solidFill>
                  <a:srgbClr val="10B981"/>
                </a:solidFill>
                <a:latin typeface="Consolas"/>
              </a:rPr>
              <a:t>trivial</a:t>
            </a:r>
          </a:p>
        </p:txBody>
      </p:sp>
      <p:sp>
        <p:nvSpPr>
          <p:cNvPr id="23" name="TextBox 22"/>
          <p:cNvSpPr txBox="1"/>
          <p:nvPr/>
        </p:nvSpPr>
        <p:spPr>
          <a:xfrm>
            <a:off x="8321040" y="2468880"/>
            <a:ext cx="3017520" cy="411480"/>
          </a:xfrm>
          <a:prstGeom prst="rect">
            <a:avLst/>
          </a:prstGeom>
          <a:noFill/>
        </p:spPr>
        <p:txBody>
          <a:bodyPr wrap="square" anchor="ctr" tIns="36576" bIns="36576" lIns="54864" rIns="54864">
            <a:spAutoFit/>
          </a:bodyPr>
          <a:lstStyle/>
          <a:p>
            <a:pPr algn="l"/>
            <a:r>
              <a:rPr sz="1100" b="0" i="0">
                <a:solidFill>
                  <a:srgbClr val="0B1929"/>
                </a:solidFill>
                <a:latin typeface="Calibri"/>
              </a:rPr>
              <a:t>Agent self-signs</a:t>
            </a:r>
          </a:p>
        </p:txBody>
      </p:sp>
      <p:sp>
        <p:nvSpPr>
          <p:cNvPr id="24" name="Rounded Rectangle 23"/>
          <p:cNvSpPr/>
          <p:nvPr/>
        </p:nvSpPr>
        <p:spPr>
          <a:xfrm>
            <a:off x="6355080" y="3108960"/>
            <a:ext cx="5029200" cy="59436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Rectangle 24"/>
          <p:cNvSpPr/>
          <p:nvPr/>
        </p:nvSpPr>
        <p:spPr>
          <a:xfrm>
            <a:off x="6355080" y="3108960"/>
            <a:ext cx="64008" cy="59436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6537960" y="3200400"/>
            <a:ext cx="1737360" cy="411480"/>
          </a:xfrm>
          <a:prstGeom prst="rect">
            <a:avLst/>
          </a:prstGeom>
          <a:noFill/>
        </p:spPr>
        <p:txBody>
          <a:bodyPr wrap="square" anchor="ctr" tIns="36576" bIns="36576" lIns="54864" rIns="54864">
            <a:spAutoFit/>
          </a:bodyPr>
          <a:lstStyle/>
          <a:p>
            <a:pPr algn="l"/>
            <a:r>
              <a:rPr sz="1200" b="1" i="0">
                <a:solidFill>
                  <a:srgbClr val="14B8A6"/>
                </a:solidFill>
                <a:latin typeface="Consolas"/>
              </a:rPr>
              <a:t>low-routine</a:t>
            </a:r>
          </a:p>
        </p:txBody>
      </p:sp>
      <p:sp>
        <p:nvSpPr>
          <p:cNvPr id="27" name="TextBox 26"/>
          <p:cNvSpPr txBox="1"/>
          <p:nvPr/>
        </p:nvSpPr>
        <p:spPr>
          <a:xfrm>
            <a:off x="8321040" y="3200400"/>
            <a:ext cx="3017520" cy="411480"/>
          </a:xfrm>
          <a:prstGeom prst="rect">
            <a:avLst/>
          </a:prstGeom>
          <a:noFill/>
        </p:spPr>
        <p:txBody>
          <a:bodyPr wrap="square" anchor="ctr" tIns="36576" bIns="36576" lIns="54864" rIns="54864">
            <a:spAutoFit/>
          </a:bodyPr>
          <a:lstStyle/>
          <a:p>
            <a:pPr algn="l"/>
            <a:r>
              <a:rPr sz="1100" b="0" i="0">
                <a:solidFill>
                  <a:srgbClr val="0B1929"/>
                </a:solidFill>
                <a:latin typeface="Calibri"/>
              </a:rPr>
              <a:t>Agent + audit bot (auto)</a:t>
            </a:r>
          </a:p>
        </p:txBody>
      </p:sp>
      <p:sp>
        <p:nvSpPr>
          <p:cNvPr id="28" name="Rounded Rectangle 27"/>
          <p:cNvSpPr/>
          <p:nvPr/>
        </p:nvSpPr>
        <p:spPr>
          <a:xfrm>
            <a:off x="6355080" y="3840480"/>
            <a:ext cx="5029200" cy="59436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Rectangle 28"/>
          <p:cNvSpPr/>
          <p:nvPr/>
        </p:nvSpPr>
        <p:spPr>
          <a:xfrm>
            <a:off x="6355080" y="3840480"/>
            <a:ext cx="64008" cy="594360"/>
          </a:xfrm>
          <a:prstGeom prst="rect">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6537960" y="3931920"/>
            <a:ext cx="1737360" cy="411480"/>
          </a:xfrm>
          <a:prstGeom prst="rect">
            <a:avLst/>
          </a:prstGeom>
          <a:noFill/>
        </p:spPr>
        <p:txBody>
          <a:bodyPr wrap="square" anchor="ctr" tIns="36576" bIns="36576" lIns="54864" rIns="54864">
            <a:spAutoFit/>
          </a:bodyPr>
          <a:lstStyle/>
          <a:p>
            <a:pPr algn="l"/>
            <a:r>
              <a:rPr sz="1200" b="1" i="0">
                <a:solidFill>
                  <a:srgbClr val="1E3A5F"/>
                </a:solidFill>
                <a:latin typeface="Consolas"/>
              </a:rPr>
              <a:t>medium</a:t>
            </a:r>
          </a:p>
        </p:txBody>
      </p:sp>
      <p:sp>
        <p:nvSpPr>
          <p:cNvPr id="31" name="TextBox 30"/>
          <p:cNvSpPr txBox="1"/>
          <p:nvPr/>
        </p:nvSpPr>
        <p:spPr>
          <a:xfrm>
            <a:off x="8321040" y="3931920"/>
            <a:ext cx="3017520" cy="411480"/>
          </a:xfrm>
          <a:prstGeom prst="rect">
            <a:avLst/>
          </a:prstGeom>
          <a:noFill/>
        </p:spPr>
        <p:txBody>
          <a:bodyPr wrap="square" anchor="ctr" tIns="36576" bIns="36576" lIns="54864" rIns="54864">
            <a:spAutoFit/>
          </a:bodyPr>
          <a:lstStyle/>
          <a:p>
            <a:pPr algn="l"/>
            <a:r>
              <a:rPr sz="1100" b="0" i="0">
                <a:solidFill>
                  <a:srgbClr val="0B1929"/>
                </a:solidFill>
                <a:latin typeface="Calibri"/>
              </a:rPr>
              <a:t>Agent + committee threshold</a:t>
            </a:r>
          </a:p>
        </p:txBody>
      </p:sp>
      <p:sp>
        <p:nvSpPr>
          <p:cNvPr id="32" name="Rounded Rectangle 31"/>
          <p:cNvSpPr/>
          <p:nvPr/>
        </p:nvSpPr>
        <p:spPr>
          <a:xfrm>
            <a:off x="6355080" y="4572000"/>
            <a:ext cx="5029200" cy="59436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Rectangle 32"/>
          <p:cNvSpPr/>
          <p:nvPr/>
        </p:nvSpPr>
        <p:spPr>
          <a:xfrm>
            <a:off x="6355080" y="4572000"/>
            <a:ext cx="64008" cy="594360"/>
          </a:xfrm>
          <a:prstGeom prst="rect">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6537960" y="4663440"/>
            <a:ext cx="1737360" cy="411480"/>
          </a:xfrm>
          <a:prstGeom prst="rect">
            <a:avLst/>
          </a:prstGeom>
          <a:noFill/>
        </p:spPr>
        <p:txBody>
          <a:bodyPr wrap="square" anchor="ctr" tIns="36576" bIns="36576" lIns="54864" rIns="54864">
            <a:spAutoFit/>
          </a:bodyPr>
          <a:lstStyle/>
          <a:p>
            <a:pPr algn="l"/>
            <a:r>
              <a:rPr sz="1200" b="1" i="0">
                <a:solidFill>
                  <a:srgbClr val="F59E0B"/>
                </a:solidFill>
                <a:latin typeface="Consolas"/>
              </a:rPr>
              <a:t>high</a:t>
            </a:r>
          </a:p>
        </p:txBody>
      </p:sp>
      <p:sp>
        <p:nvSpPr>
          <p:cNvPr id="35" name="TextBox 34"/>
          <p:cNvSpPr txBox="1"/>
          <p:nvPr/>
        </p:nvSpPr>
        <p:spPr>
          <a:xfrm>
            <a:off x="8321040" y="4663440"/>
            <a:ext cx="3017520" cy="411480"/>
          </a:xfrm>
          <a:prstGeom prst="rect">
            <a:avLst/>
          </a:prstGeom>
          <a:noFill/>
        </p:spPr>
        <p:txBody>
          <a:bodyPr wrap="square" anchor="ctr" tIns="36576" bIns="36576" lIns="54864" rIns="54864">
            <a:spAutoFit/>
          </a:bodyPr>
          <a:lstStyle/>
          <a:p>
            <a:pPr algn="l"/>
            <a:r>
              <a:rPr sz="1100" b="0" i="0">
                <a:solidFill>
                  <a:srgbClr val="0B1929"/>
                </a:solidFill>
                <a:latin typeface="Calibri"/>
              </a:rPr>
              <a:t>Full committee + time-lock</a:t>
            </a:r>
          </a:p>
        </p:txBody>
      </p:sp>
      <p:sp>
        <p:nvSpPr>
          <p:cNvPr id="36" name="Rounded Rectangle 35"/>
          <p:cNvSpPr/>
          <p:nvPr/>
        </p:nvSpPr>
        <p:spPr>
          <a:xfrm>
            <a:off x="6355080" y="5303520"/>
            <a:ext cx="5029200" cy="59436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Rectangle 36"/>
          <p:cNvSpPr/>
          <p:nvPr/>
        </p:nvSpPr>
        <p:spPr>
          <a:xfrm>
            <a:off x="6355080" y="5303520"/>
            <a:ext cx="64008" cy="594360"/>
          </a:xfrm>
          <a:prstGeom prst="rect">
            <a:avLst/>
          </a:prstGeom>
          <a:solidFill>
            <a:srgbClr val="EF44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TextBox 37"/>
          <p:cNvSpPr txBox="1"/>
          <p:nvPr/>
        </p:nvSpPr>
        <p:spPr>
          <a:xfrm>
            <a:off x="6537960" y="5394960"/>
            <a:ext cx="1737360" cy="411480"/>
          </a:xfrm>
          <a:prstGeom prst="rect">
            <a:avLst/>
          </a:prstGeom>
          <a:noFill/>
        </p:spPr>
        <p:txBody>
          <a:bodyPr wrap="square" anchor="ctr" tIns="36576" bIns="36576" lIns="54864" rIns="54864">
            <a:spAutoFit/>
          </a:bodyPr>
          <a:lstStyle/>
          <a:p>
            <a:pPr algn="l"/>
            <a:r>
              <a:rPr sz="1200" b="1" i="0">
                <a:solidFill>
                  <a:srgbClr val="EF4444"/>
                </a:solidFill>
                <a:latin typeface="Consolas"/>
              </a:rPr>
              <a:t>emergency-stop</a:t>
            </a:r>
          </a:p>
        </p:txBody>
      </p:sp>
      <p:sp>
        <p:nvSpPr>
          <p:cNvPr id="39" name="TextBox 38"/>
          <p:cNvSpPr txBox="1"/>
          <p:nvPr/>
        </p:nvSpPr>
        <p:spPr>
          <a:xfrm>
            <a:off x="8321040" y="5394960"/>
            <a:ext cx="3017520" cy="411480"/>
          </a:xfrm>
          <a:prstGeom prst="rect">
            <a:avLst/>
          </a:prstGeom>
          <a:noFill/>
        </p:spPr>
        <p:txBody>
          <a:bodyPr wrap="square" anchor="ctr" tIns="36576" bIns="36576" lIns="54864" rIns="54864">
            <a:spAutoFit/>
          </a:bodyPr>
          <a:lstStyle/>
          <a:p>
            <a:pPr algn="l"/>
            <a:r>
              <a:rPr sz="1100" b="0" i="0">
                <a:solidFill>
                  <a:srgbClr val="0B1929"/>
                </a:solidFill>
                <a:latin typeface="Calibri"/>
              </a:rPr>
              <a:t>Invalidation anchor</a:t>
            </a:r>
          </a:p>
        </p:txBody>
      </p:sp>
    </p:spTree>
  </p:cSld>
  <p:clrMapOvr>
    <a:masterClrMapping/>
  </p:clrMapOvr>
</p:sld>
</file>

<file path=ppt/slides/slide57.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AI — USE CASE 3</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Federated learning attestation</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57 / 77</a:t>
            </a:r>
          </a:p>
        </p:txBody>
      </p:sp>
      <p:sp>
        <p:nvSpPr>
          <p:cNvPr id="7" name="Rounded Rectangle 6"/>
          <p:cNvSpPr/>
          <p:nvPr/>
        </p:nvSpPr>
        <p:spPr>
          <a:xfrm>
            <a:off x="548640" y="1691640"/>
            <a:ext cx="11064240" cy="292608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77240" y="1828800"/>
            <a:ext cx="10607040" cy="365760"/>
          </a:xfrm>
          <a:prstGeom prst="rect">
            <a:avLst/>
          </a:prstGeom>
          <a:noFill/>
        </p:spPr>
        <p:txBody>
          <a:bodyPr wrap="square" anchor="t" tIns="36576" bIns="36576" lIns="54864" rIns="54864">
            <a:spAutoFit/>
          </a:bodyPr>
          <a:lstStyle/>
          <a:p>
            <a:pPr algn="l"/>
            <a:r>
              <a:rPr sz="1100" b="1" i="0">
                <a:solidFill>
                  <a:srgbClr val="64748B"/>
                </a:solidFill>
                <a:latin typeface="Calibri"/>
              </a:rPr>
              <a:t>ONE TRAINING ROUND — EACH PARTICIPANT'S CONTRIBUTION IS SIGNED</a:t>
            </a:r>
          </a:p>
        </p:txBody>
      </p:sp>
      <p:sp>
        <p:nvSpPr>
          <p:cNvPr id="9" name="Oval 8"/>
          <p:cNvSpPr/>
          <p:nvPr/>
        </p:nvSpPr>
        <p:spPr>
          <a:xfrm>
            <a:off x="777240" y="2468880"/>
            <a:ext cx="1280160" cy="73152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77240" y="2468880"/>
            <a:ext cx="1280160" cy="731520"/>
          </a:xfrm>
          <a:prstGeom prst="rect">
            <a:avLst/>
          </a:prstGeom>
          <a:noFill/>
        </p:spPr>
        <p:txBody>
          <a:bodyPr wrap="square" anchor="ctr" tIns="36576" bIns="36576" lIns="54864" rIns="54864">
            <a:spAutoFit/>
          </a:bodyPr>
          <a:lstStyle/>
          <a:p>
            <a:pPr algn="ctr"/>
            <a:r>
              <a:rPr sz="1100" b="1" i="0">
                <a:solidFill>
                  <a:srgbClr val="FFFFFF"/>
                </a:solidFill>
                <a:latin typeface="Calibri"/>
              </a:rPr>
              <a:t>Bank A</a:t>
            </a:r>
          </a:p>
        </p:txBody>
      </p:sp>
      <p:sp>
        <p:nvSpPr>
          <p:cNvPr id="11" name="TextBox 10"/>
          <p:cNvSpPr txBox="1"/>
          <p:nvPr/>
        </p:nvSpPr>
        <p:spPr>
          <a:xfrm>
            <a:off x="777240" y="3246120"/>
            <a:ext cx="1280160" cy="274320"/>
          </a:xfrm>
          <a:prstGeom prst="rect">
            <a:avLst/>
          </a:prstGeom>
          <a:noFill/>
        </p:spPr>
        <p:txBody>
          <a:bodyPr wrap="square" anchor="t" tIns="36576" bIns="36576" lIns="54864" rIns="54864">
            <a:spAutoFit/>
          </a:bodyPr>
          <a:lstStyle/>
          <a:p>
            <a:pPr algn="ctr">
              <a:lnSpc>
                <a:spcPct val="110000"/>
              </a:lnSpc>
            </a:pPr>
            <a:r>
              <a:rPr sz="900" b="0" i="1">
                <a:solidFill>
                  <a:srgbClr val="64748B"/>
                </a:solidFill>
                <a:latin typeface="Calibri"/>
              </a:rPr>
              <a:t>gradient
(signed)</a:t>
            </a:r>
          </a:p>
        </p:txBody>
      </p:sp>
      <p:cxnSp>
        <p:nvCxnSpPr>
          <p:cNvPr id="12" name="Connector 11"/>
          <p:cNvCxnSpPr/>
          <p:nvPr/>
        </p:nvCxnSpPr>
        <p:spPr>
          <a:xfrm flipV="1">
            <a:off x="1417320" y="3383280"/>
            <a:ext cx="7955280" cy="274320"/>
          </a:xfrm>
          <a:prstGeom prst="line">
            <a:avLst/>
          </a:prstGeom>
          <a:ln w="1270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13" name="Oval 12"/>
          <p:cNvSpPr/>
          <p:nvPr/>
        </p:nvSpPr>
        <p:spPr>
          <a:xfrm>
            <a:off x="2606040" y="2468880"/>
            <a:ext cx="1280160" cy="73152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2606040" y="2468880"/>
            <a:ext cx="1280160" cy="731520"/>
          </a:xfrm>
          <a:prstGeom prst="rect">
            <a:avLst/>
          </a:prstGeom>
          <a:noFill/>
        </p:spPr>
        <p:txBody>
          <a:bodyPr wrap="square" anchor="ctr" tIns="36576" bIns="36576" lIns="54864" rIns="54864">
            <a:spAutoFit/>
          </a:bodyPr>
          <a:lstStyle/>
          <a:p>
            <a:pPr algn="ctr"/>
            <a:r>
              <a:rPr sz="1100" b="1" i="0">
                <a:solidFill>
                  <a:srgbClr val="FFFFFF"/>
                </a:solidFill>
                <a:latin typeface="Calibri"/>
              </a:rPr>
              <a:t>Bank B</a:t>
            </a:r>
          </a:p>
        </p:txBody>
      </p:sp>
      <p:sp>
        <p:nvSpPr>
          <p:cNvPr id="15" name="TextBox 14"/>
          <p:cNvSpPr txBox="1"/>
          <p:nvPr/>
        </p:nvSpPr>
        <p:spPr>
          <a:xfrm>
            <a:off x="2606040" y="3246120"/>
            <a:ext cx="1280160" cy="274320"/>
          </a:xfrm>
          <a:prstGeom prst="rect">
            <a:avLst/>
          </a:prstGeom>
          <a:noFill/>
        </p:spPr>
        <p:txBody>
          <a:bodyPr wrap="square" anchor="t" tIns="36576" bIns="36576" lIns="54864" rIns="54864">
            <a:spAutoFit/>
          </a:bodyPr>
          <a:lstStyle/>
          <a:p>
            <a:pPr algn="ctr">
              <a:lnSpc>
                <a:spcPct val="110000"/>
              </a:lnSpc>
            </a:pPr>
            <a:r>
              <a:rPr sz="900" b="0" i="1">
                <a:solidFill>
                  <a:srgbClr val="64748B"/>
                </a:solidFill>
                <a:latin typeface="Calibri"/>
              </a:rPr>
              <a:t>gradient
(signed)</a:t>
            </a:r>
          </a:p>
        </p:txBody>
      </p:sp>
      <p:cxnSp>
        <p:nvCxnSpPr>
          <p:cNvPr id="16" name="Connector 15"/>
          <p:cNvCxnSpPr/>
          <p:nvPr/>
        </p:nvCxnSpPr>
        <p:spPr>
          <a:xfrm flipV="1">
            <a:off x="3246120" y="3383280"/>
            <a:ext cx="6126480" cy="274320"/>
          </a:xfrm>
          <a:prstGeom prst="line">
            <a:avLst/>
          </a:prstGeom>
          <a:ln w="1270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17" name="Oval 16"/>
          <p:cNvSpPr/>
          <p:nvPr/>
        </p:nvSpPr>
        <p:spPr>
          <a:xfrm>
            <a:off x="4434840" y="2468880"/>
            <a:ext cx="1280160" cy="73152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4434840" y="2468880"/>
            <a:ext cx="1280160" cy="731520"/>
          </a:xfrm>
          <a:prstGeom prst="rect">
            <a:avLst/>
          </a:prstGeom>
          <a:noFill/>
        </p:spPr>
        <p:txBody>
          <a:bodyPr wrap="square" anchor="ctr" tIns="36576" bIns="36576" lIns="54864" rIns="54864">
            <a:spAutoFit/>
          </a:bodyPr>
          <a:lstStyle/>
          <a:p>
            <a:pPr algn="ctr"/>
            <a:r>
              <a:rPr sz="1100" b="1" i="0">
                <a:solidFill>
                  <a:srgbClr val="FFFFFF"/>
                </a:solidFill>
                <a:latin typeface="Calibri"/>
              </a:rPr>
              <a:t>Bank C</a:t>
            </a:r>
          </a:p>
        </p:txBody>
      </p:sp>
      <p:sp>
        <p:nvSpPr>
          <p:cNvPr id="19" name="TextBox 18"/>
          <p:cNvSpPr txBox="1"/>
          <p:nvPr/>
        </p:nvSpPr>
        <p:spPr>
          <a:xfrm>
            <a:off x="4434840" y="3246120"/>
            <a:ext cx="1280160" cy="274320"/>
          </a:xfrm>
          <a:prstGeom prst="rect">
            <a:avLst/>
          </a:prstGeom>
          <a:noFill/>
        </p:spPr>
        <p:txBody>
          <a:bodyPr wrap="square" anchor="t" tIns="36576" bIns="36576" lIns="54864" rIns="54864">
            <a:spAutoFit/>
          </a:bodyPr>
          <a:lstStyle/>
          <a:p>
            <a:pPr algn="ctr">
              <a:lnSpc>
                <a:spcPct val="110000"/>
              </a:lnSpc>
            </a:pPr>
            <a:r>
              <a:rPr sz="900" b="0" i="1">
                <a:solidFill>
                  <a:srgbClr val="64748B"/>
                </a:solidFill>
                <a:latin typeface="Calibri"/>
              </a:rPr>
              <a:t>gradient
(signed)</a:t>
            </a:r>
          </a:p>
        </p:txBody>
      </p:sp>
      <p:cxnSp>
        <p:nvCxnSpPr>
          <p:cNvPr id="20" name="Connector 19"/>
          <p:cNvCxnSpPr/>
          <p:nvPr/>
        </p:nvCxnSpPr>
        <p:spPr>
          <a:xfrm flipV="1">
            <a:off x="5074920" y="3383280"/>
            <a:ext cx="4297680" cy="274320"/>
          </a:xfrm>
          <a:prstGeom prst="line">
            <a:avLst/>
          </a:prstGeom>
          <a:ln w="1270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21" name="Oval 20"/>
          <p:cNvSpPr/>
          <p:nvPr/>
        </p:nvSpPr>
        <p:spPr>
          <a:xfrm>
            <a:off x="6263640" y="2468880"/>
            <a:ext cx="1280160" cy="73152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6263640" y="2468880"/>
            <a:ext cx="1280160" cy="731520"/>
          </a:xfrm>
          <a:prstGeom prst="rect">
            <a:avLst/>
          </a:prstGeom>
          <a:noFill/>
        </p:spPr>
        <p:txBody>
          <a:bodyPr wrap="square" anchor="ctr" tIns="36576" bIns="36576" lIns="54864" rIns="54864">
            <a:spAutoFit/>
          </a:bodyPr>
          <a:lstStyle/>
          <a:p>
            <a:pPr algn="ctr"/>
            <a:r>
              <a:rPr sz="1100" b="1" i="0">
                <a:solidFill>
                  <a:srgbClr val="FFFFFF"/>
                </a:solidFill>
                <a:latin typeface="Calibri"/>
              </a:rPr>
              <a:t>Bank D</a:t>
            </a:r>
          </a:p>
        </p:txBody>
      </p:sp>
      <p:sp>
        <p:nvSpPr>
          <p:cNvPr id="23" name="TextBox 22"/>
          <p:cNvSpPr txBox="1"/>
          <p:nvPr/>
        </p:nvSpPr>
        <p:spPr>
          <a:xfrm>
            <a:off x="6263640" y="3246120"/>
            <a:ext cx="1280160" cy="274320"/>
          </a:xfrm>
          <a:prstGeom prst="rect">
            <a:avLst/>
          </a:prstGeom>
          <a:noFill/>
        </p:spPr>
        <p:txBody>
          <a:bodyPr wrap="square" anchor="t" tIns="36576" bIns="36576" lIns="54864" rIns="54864">
            <a:spAutoFit/>
          </a:bodyPr>
          <a:lstStyle/>
          <a:p>
            <a:pPr algn="ctr">
              <a:lnSpc>
                <a:spcPct val="110000"/>
              </a:lnSpc>
            </a:pPr>
            <a:r>
              <a:rPr sz="900" b="0" i="1">
                <a:solidFill>
                  <a:srgbClr val="64748B"/>
                </a:solidFill>
                <a:latin typeface="Calibri"/>
              </a:rPr>
              <a:t>gradient
(signed)</a:t>
            </a:r>
          </a:p>
        </p:txBody>
      </p:sp>
      <p:cxnSp>
        <p:nvCxnSpPr>
          <p:cNvPr id="24" name="Connector 23"/>
          <p:cNvCxnSpPr/>
          <p:nvPr/>
        </p:nvCxnSpPr>
        <p:spPr>
          <a:xfrm flipV="1">
            <a:off x="6903720" y="3383280"/>
            <a:ext cx="2468880" cy="274320"/>
          </a:xfrm>
          <a:prstGeom prst="line">
            <a:avLst/>
          </a:prstGeom>
          <a:ln w="1270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25" name="Oval 24"/>
          <p:cNvSpPr/>
          <p:nvPr/>
        </p:nvSpPr>
        <p:spPr>
          <a:xfrm>
            <a:off x="8686800" y="3383280"/>
            <a:ext cx="1737360" cy="1051560"/>
          </a:xfrm>
          <a:prstGeom prst="ellipse">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8686800" y="3383280"/>
            <a:ext cx="1737360" cy="1051560"/>
          </a:xfrm>
          <a:prstGeom prst="rect">
            <a:avLst/>
          </a:prstGeom>
          <a:noFill/>
        </p:spPr>
        <p:txBody>
          <a:bodyPr wrap="square" anchor="ctr" tIns="36576" bIns="36576" lIns="54864" rIns="54864">
            <a:spAutoFit/>
          </a:bodyPr>
          <a:lstStyle/>
          <a:p>
            <a:pPr algn="ctr">
              <a:lnSpc>
                <a:spcPct val="120000"/>
              </a:lnSpc>
            </a:pPr>
            <a:r>
              <a:rPr sz="1100" b="1" i="0">
                <a:solidFill>
                  <a:srgbClr val="FFFFFF"/>
                </a:solidFill>
                <a:latin typeface="Calibri"/>
              </a:rPr>
              <a:t>Coordinator
(aggregator)</a:t>
            </a:r>
          </a:p>
        </p:txBody>
      </p:sp>
      <p:sp>
        <p:nvSpPr>
          <p:cNvPr id="27" name="Rounded Rectangle 26"/>
          <p:cNvSpPr/>
          <p:nvPr/>
        </p:nvSpPr>
        <p:spPr>
          <a:xfrm>
            <a:off x="10607040" y="3429000"/>
            <a:ext cx="914400" cy="960120"/>
          </a:xfrm>
          <a:prstGeom prst="roundRect">
            <a:avLst>
              <a:gd name="adj" fmla="val 8000"/>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10607040" y="3429000"/>
            <a:ext cx="914400" cy="960120"/>
          </a:xfrm>
          <a:prstGeom prst="rect">
            <a:avLst/>
          </a:prstGeom>
          <a:noFill/>
        </p:spPr>
        <p:txBody>
          <a:bodyPr wrap="square" anchor="ctr" tIns="36576" bIns="36576" lIns="54864" rIns="54864">
            <a:spAutoFit/>
          </a:bodyPr>
          <a:lstStyle/>
          <a:p>
            <a:pPr algn="ctr">
              <a:lnSpc>
                <a:spcPct val="120000"/>
              </a:lnSpc>
            </a:pPr>
            <a:r>
              <a:rPr sz="1000" b="1" i="0">
                <a:solidFill>
                  <a:srgbClr val="FFFFFF"/>
                </a:solidFill>
                <a:latin typeface="Calibri"/>
              </a:rPr>
              <a:t>Updated
model</a:t>
            </a:r>
          </a:p>
        </p:txBody>
      </p:sp>
      <p:cxnSp>
        <p:nvCxnSpPr>
          <p:cNvPr id="29" name="Connector 28"/>
          <p:cNvCxnSpPr/>
          <p:nvPr/>
        </p:nvCxnSpPr>
        <p:spPr>
          <a:xfrm>
            <a:off x="10424160" y="3913632"/>
            <a:ext cx="182880" cy="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30" name="Rounded Rectangle 29"/>
          <p:cNvSpPr/>
          <p:nvPr/>
        </p:nvSpPr>
        <p:spPr>
          <a:xfrm>
            <a:off x="548640" y="4800600"/>
            <a:ext cx="11064240" cy="1554480"/>
          </a:xfrm>
          <a:prstGeom prst="roundRect">
            <a:avLst>
              <a:gd name="adj" fmla="val 5000"/>
            </a:avLst>
          </a:prstGeom>
          <a:solidFill>
            <a:srgbClr val="0B192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777240" y="4937760"/>
            <a:ext cx="10607040" cy="411480"/>
          </a:xfrm>
          <a:prstGeom prst="rect">
            <a:avLst/>
          </a:prstGeom>
          <a:noFill/>
        </p:spPr>
        <p:txBody>
          <a:bodyPr wrap="square" anchor="t" tIns="36576" bIns="36576" lIns="54864" rIns="54864">
            <a:spAutoFit/>
          </a:bodyPr>
          <a:lstStyle/>
          <a:p>
            <a:pPr algn="l"/>
            <a:r>
              <a:rPr sz="1400" b="1" i="0">
                <a:solidFill>
                  <a:srgbClr val="14B8A6"/>
                </a:solidFill>
                <a:latin typeface="Georgia"/>
              </a:rPr>
              <a:t>WHAT THIS GIVES YOU</a:t>
            </a:r>
          </a:p>
        </p:txBody>
      </p:sp>
      <p:sp>
        <p:nvSpPr>
          <p:cNvPr id="32" name="TextBox 31"/>
          <p:cNvSpPr txBox="1"/>
          <p:nvPr/>
        </p:nvSpPr>
        <p:spPr>
          <a:xfrm>
            <a:off x="777240" y="5394960"/>
            <a:ext cx="5486400" cy="320040"/>
          </a:xfrm>
          <a:prstGeom prst="rect">
            <a:avLst/>
          </a:prstGeom>
          <a:noFill/>
        </p:spPr>
        <p:txBody>
          <a:bodyPr wrap="square" anchor="t" tIns="36576" bIns="36576" lIns="54864" rIns="54864">
            <a:spAutoFit/>
          </a:bodyPr>
          <a:lstStyle/>
          <a:p>
            <a:pPr algn="l"/>
            <a:r>
              <a:rPr sz="1100" b="0" i="0">
                <a:solidFill>
                  <a:srgbClr val="E2E8F0"/>
                </a:solidFill>
                <a:latin typeface="Calibri"/>
              </a:rPr>
              <a:t>✓  Signed record of who contributed what gradient</a:t>
            </a:r>
          </a:p>
        </p:txBody>
      </p:sp>
      <p:sp>
        <p:nvSpPr>
          <p:cNvPr id="33" name="TextBox 32"/>
          <p:cNvSpPr txBox="1"/>
          <p:nvPr/>
        </p:nvSpPr>
        <p:spPr>
          <a:xfrm>
            <a:off x="6263640" y="5394960"/>
            <a:ext cx="5486400" cy="320040"/>
          </a:xfrm>
          <a:prstGeom prst="rect">
            <a:avLst/>
          </a:prstGeom>
          <a:noFill/>
        </p:spPr>
        <p:txBody>
          <a:bodyPr wrap="square" anchor="t" tIns="36576" bIns="36576" lIns="54864" rIns="54864">
            <a:spAutoFit/>
          </a:bodyPr>
          <a:lstStyle/>
          <a:p>
            <a:pPr algn="l"/>
            <a:r>
              <a:rPr sz="1100" b="0" i="0">
                <a:solidFill>
                  <a:srgbClr val="E2E8F0"/>
                </a:solidFill>
                <a:latin typeface="Calibri"/>
              </a:rPr>
              <a:t>✓  Coordinator accountability (re-run aggregation, verify)</a:t>
            </a:r>
          </a:p>
        </p:txBody>
      </p:sp>
      <p:sp>
        <p:nvSpPr>
          <p:cNvPr id="34" name="TextBox 33"/>
          <p:cNvSpPr txBox="1"/>
          <p:nvPr/>
        </p:nvSpPr>
        <p:spPr>
          <a:xfrm>
            <a:off x="777240" y="5760720"/>
            <a:ext cx="5486400" cy="320040"/>
          </a:xfrm>
          <a:prstGeom prst="rect">
            <a:avLst/>
          </a:prstGeom>
          <a:noFill/>
        </p:spPr>
        <p:txBody>
          <a:bodyPr wrap="square" anchor="t" tIns="36576" bIns="36576" lIns="54864" rIns="54864">
            <a:spAutoFit/>
          </a:bodyPr>
          <a:lstStyle/>
          <a:p>
            <a:pPr algn="l"/>
            <a:r>
              <a:rPr sz="1100" b="0" i="0">
                <a:solidFill>
                  <a:srgbClr val="E2E8F0"/>
                </a:solidFill>
                <a:latin typeface="Calibri"/>
              </a:rPr>
              <a:t>✓  Byzantine-robust: adversarial gradients flagged publicly</a:t>
            </a:r>
          </a:p>
        </p:txBody>
      </p:sp>
      <p:sp>
        <p:nvSpPr>
          <p:cNvPr id="35" name="TextBox 34"/>
          <p:cNvSpPr txBox="1"/>
          <p:nvPr/>
        </p:nvSpPr>
        <p:spPr>
          <a:xfrm>
            <a:off x="6263640" y="5760720"/>
            <a:ext cx="5486400" cy="320040"/>
          </a:xfrm>
          <a:prstGeom prst="rect">
            <a:avLst/>
          </a:prstGeom>
          <a:noFill/>
        </p:spPr>
        <p:txBody>
          <a:bodyPr wrap="square" anchor="t" tIns="36576" bIns="36576" lIns="54864" rIns="54864">
            <a:spAutoFit/>
          </a:bodyPr>
          <a:lstStyle/>
          <a:p>
            <a:pPr algn="l"/>
            <a:r>
              <a:rPr sz="1100" b="0" i="0">
                <a:solidFill>
                  <a:srgbClr val="E2E8F0"/>
                </a:solidFill>
                <a:latin typeface="Calibri"/>
              </a:rPr>
              <a:t>✓  Credit allocation: revenue share based on verifiable contribution</a:t>
            </a:r>
          </a:p>
        </p:txBody>
      </p:sp>
    </p:spTree>
  </p:cSld>
  <p:clrMapOvr>
    <a:masterClrMapping/>
  </p:clrMapOvr>
</p:sld>
</file>

<file path=ppt/slides/slide58.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AI — USE CASE 4</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AI content authenticity</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58 / 77</a:t>
            </a:r>
          </a:p>
        </p:txBody>
      </p:sp>
      <p:sp>
        <p:nvSpPr>
          <p:cNvPr id="7" name="Rounded Rectangle 6"/>
          <p:cNvSpPr/>
          <p:nvPr/>
        </p:nvSpPr>
        <p:spPr>
          <a:xfrm>
            <a:off x="548640" y="1691640"/>
            <a:ext cx="11064240" cy="274320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77240" y="1828800"/>
            <a:ext cx="10607040" cy="365760"/>
          </a:xfrm>
          <a:prstGeom prst="rect">
            <a:avLst/>
          </a:prstGeom>
          <a:noFill/>
        </p:spPr>
        <p:txBody>
          <a:bodyPr wrap="square" anchor="t" tIns="36576" bIns="36576" lIns="54864" rIns="54864">
            <a:spAutoFit/>
          </a:bodyPr>
          <a:lstStyle/>
          <a:p>
            <a:pPr algn="l"/>
            <a:r>
              <a:rPr sz="1100" b="1" i="0">
                <a:solidFill>
                  <a:srgbClr val="64748B"/>
                </a:solidFill>
                <a:latin typeface="Calibri"/>
              </a:rPr>
              <a:t>THE PROVENANCE CHAIN FOR A SINGLE NEWS PHOTO</a:t>
            </a:r>
          </a:p>
        </p:txBody>
      </p:sp>
      <p:sp>
        <p:nvSpPr>
          <p:cNvPr id="9" name="Rounded Rectangle 8"/>
          <p:cNvSpPr/>
          <p:nvPr/>
        </p:nvSpPr>
        <p:spPr>
          <a:xfrm>
            <a:off x="777240" y="2331720"/>
            <a:ext cx="2103120" cy="1737360"/>
          </a:xfrm>
          <a:prstGeom prst="roundRect">
            <a:avLst>
              <a:gd name="adj" fmla="val 8000"/>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77240" y="2468880"/>
            <a:ext cx="2103120" cy="640080"/>
          </a:xfrm>
          <a:prstGeom prst="rect">
            <a:avLst/>
          </a:prstGeom>
          <a:noFill/>
        </p:spPr>
        <p:txBody>
          <a:bodyPr wrap="square" anchor="ctr" tIns="36576" bIns="36576" lIns="54864" rIns="54864">
            <a:spAutoFit/>
          </a:bodyPr>
          <a:lstStyle/>
          <a:p>
            <a:pPr algn="ctr">
              <a:lnSpc>
                <a:spcPct val="120000"/>
              </a:lnSpc>
            </a:pPr>
            <a:r>
              <a:rPr sz="1300" b="1" i="0">
                <a:solidFill>
                  <a:srgbClr val="FFFFFF"/>
                </a:solidFill>
                <a:latin typeface="Georgia"/>
              </a:rPr>
              <a:t>Camera
(Canon-5D)</a:t>
            </a:r>
          </a:p>
        </p:txBody>
      </p:sp>
      <p:sp>
        <p:nvSpPr>
          <p:cNvPr id="11" name="Rounded Rectangle 10"/>
          <p:cNvSpPr/>
          <p:nvPr/>
        </p:nvSpPr>
        <p:spPr>
          <a:xfrm>
            <a:off x="1051560" y="3383280"/>
            <a:ext cx="1554480" cy="548640"/>
          </a:xfrm>
          <a:prstGeom prst="roundRect">
            <a:avLst>
              <a:gd name="adj" fmla="val 20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1051560" y="3383280"/>
            <a:ext cx="1554480" cy="548640"/>
          </a:xfrm>
          <a:prstGeom prst="rect">
            <a:avLst/>
          </a:prstGeom>
          <a:noFill/>
        </p:spPr>
        <p:txBody>
          <a:bodyPr wrap="square" anchor="ctr" tIns="36576" bIns="36576" lIns="54864" rIns="54864">
            <a:spAutoFit/>
          </a:bodyPr>
          <a:lstStyle/>
          <a:p>
            <a:pPr algn="ctr">
              <a:lnSpc>
                <a:spcPct val="115000"/>
              </a:lnSpc>
            </a:pPr>
            <a:r>
              <a:rPr sz="900" b="1" i="0">
                <a:solidFill>
                  <a:srgbClr val="0B1929"/>
                </a:solidFill>
                <a:latin typeface="Consolas"/>
              </a:rPr>
              <a:t>capture
event</a:t>
            </a:r>
          </a:p>
        </p:txBody>
      </p:sp>
      <p:cxnSp>
        <p:nvCxnSpPr>
          <p:cNvPr id="13" name="Connector 12"/>
          <p:cNvCxnSpPr/>
          <p:nvPr/>
        </p:nvCxnSpPr>
        <p:spPr>
          <a:xfrm>
            <a:off x="2880360" y="3200400"/>
            <a:ext cx="137160" cy="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14" name="Rounded Rectangle 13"/>
          <p:cNvSpPr/>
          <p:nvPr/>
        </p:nvSpPr>
        <p:spPr>
          <a:xfrm>
            <a:off x="3017520" y="2331720"/>
            <a:ext cx="2103120" cy="1737360"/>
          </a:xfrm>
          <a:prstGeom prst="roundRect">
            <a:avLst>
              <a:gd name="adj" fmla="val 8000"/>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3017520" y="2468880"/>
            <a:ext cx="2103120" cy="640080"/>
          </a:xfrm>
          <a:prstGeom prst="rect">
            <a:avLst/>
          </a:prstGeom>
          <a:noFill/>
        </p:spPr>
        <p:txBody>
          <a:bodyPr wrap="square" anchor="ctr" tIns="36576" bIns="36576" lIns="54864" rIns="54864">
            <a:spAutoFit/>
          </a:bodyPr>
          <a:lstStyle/>
          <a:p>
            <a:pPr algn="ctr">
              <a:lnSpc>
                <a:spcPct val="120000"/>
              </a:lnSpc>
            </a:pPr>
            <a:r>
              <a:rPr sz="1300" b="1" i="0">
                <a:solidFill>
                  <a:srgbClr val="FFFFFF"/>
                </a:solidFill>
                <a:latin typeface="Georgia"/>
              </a:rPr>
              <a:t>Photographer</a:t>
            </a:r>
          </a:p>
        </p:txBody>
      </p:sp>
      <p:sp>
        <p:nvSpPr>
          <p:cNvPr id="16" name="Rounded Rectangle 15"/>
          <p:cNvSpPr/>
          <p:nvPr/>
        </p:nvSpPr>
        <p:spPr>
          <a:xfrm>
            <a:off x="3291840" y="3383280"/>
            <a:ext cx="1554480" cy="548640"/>
          </a:xfrm>
          <a:prstGeom prst="roundRect">
            <a:avLst>
              <a:gd name="adj" fmla="val 20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3291840" y="3383280"/>
            <a:ext cx="1554480" cy="548640"/>
          </a:xfrm>
          <a:prstGeom prst="rect">
            <a:avLst/>
          </a:prstGeom>
          <a:noFill/>
        </p:spPr>
        <p:txBody>
          <a:bodyPr wrap="square" anchor="ctr" tIns="36576" bIns="36576" lIns="54864" rIns="54864">
            <a:spAutoFit/>
          </a:bodyPr>
          <a:lstStyle/>
          <a:p>
            <a:pPr algn="ctr">
              <a:lnSpc>
                <a:spcPct val="115000"/>
              </a:lnSpc>
            </a:pPr>
            <a:r>
              <a:rPr sz="900" b="1" i="0">
                <a:solidFill>
                  <a:srgbClr val="0B1929"/>
                </a:solidFill>
                <a:latin typeface="Consolas"/>
              </a:rPr>
              <a:t>crop
event</a:t>
            </a:r>
          </a:p>
        </p:txBody>
      </p:sp>
      <p:cxnSp>
        <p:nvCxnSpPr>
          <p:cNvPr id="18" name="Connector 17"/>
          <p:cNvCxnSpPr/>
          <p:nvPr/>
        </p:nvCxnSpPr>
        <p:spPr>
          <a:xfrm>
            <a:off x="5120640" y="3200400"/>
            <a:ext cx="137160" cy="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19" name="Rounded Rectangle 18"/>
          <p:cNvSpPr/>
          <p:nvPr/>
        </p:nvSpPr>
        <p:spPr>
          <a:xfrm>
            <a:off x="5257800" y="2331720"/>
            <a:ext cx="2103120" cy="1737360"/>
          </a:xfrm>
          <a:prstGeom prst="roundRect">
            <a:avLst>
              <a:gd name="adj" fmla="val 8000"/>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5257800" y="2468880"/>
            <a:ext cx="2103120" cy="640080"/>
          </a:xfrm>
          <a:prstGeom prst="rect">
            <a:avLst/>
          </a:prstGeom>
          <a:noFill/>
        </p:spPr>
        <p:txBody>
          <a:bodyPr wrap="square" anchor="ctr" tIns="36576" bIns="36576" lIns="54864" rIns="54864">
            <a:spAutoFit/>
          </a:bodyPr>
          <a:lstStyle/>
          <a:p>
            <a:pPr algn="ctr">
              <a:lnSpc>
                <a:spcPct val="120000"/>
              </a:lnSpc>
            </a:pPr>
            <a:r>
              <a:rPr sz="1300" b="1" i="0">
                <a:solidFill>
                  <a:srgbClr val="FFFFFF"/>
                </a:solidFill>
                <a:latin typeface="Georgia"/>
              </a:rPr>
              <a:t>Editor
(Reuters)</a:t>
            </a:r>
          </a:p>
        </p:txBody>
      </p:sp>
      <p:sp>
        <p:nvSpPr>
          <p:cNvPr id="21" name="Rounded Rectangle 20"/>
          <p:cNvSpPr/>
          <p:nvPr/>
        </p:nvSpPr>
        <p:spPr>
          <a:xfrm>
            <a:off x="5532120" y="3383280"/>
            <a:ext cx="1554480" cy="548640"/>
          </a:xfrm>
          <a:prstGeom prst="roundRect">
            <a:avLst>
              <a:gd name="adj" fmla="val 20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5532120" y="3383280"/>
            <a:ext cx="1554480" cy="548640"/>
          </a:xfrm>
          <a:prstGeom prst="rect">
            <a:avLst/>
          </a:prstGeom>
          <a:noFill/>
        </p:spPr>
        <p:txBody>
          <a:bodyPr wrap="square" anchor="ctr" tIns="36576" bIns="36576" lIns="54864" rIns="54864">
            <a:spAutoFit/>
          </a:bodyPr>
          <a:lstStyle/>
          <a:p>
            <a:pPr algn="ctr">
              <a:lnSpc>
                <a:spcPct val="115000"/>
              </a:lnSpc>
            </a:pPr>
            <a:r>
              <a:rPr sz="900" b="1" i="0">
                <a:solidFill>
                  <a:srgbClr val="0B1929"/>
                </a:solidFill>
                <a:latin typeface="Consolas"/>
              </a:rPr>
              <a:t>color-grade
event</a:t>
            </a:r>
          </a:p>
        </p:txBody>
      </p:sp>
      <p:cxnSp>
        <p:nvCxnSpPr>
          <p:cNvPr id="23" name="Connector 22"/>
          <p:cNvCxnSpPr/>
          <p:nvPr/>
        </p:nvCxnSpPr>
        <p:spPr>
          <a:xfrm>
            <a:off x="7360920" y="3200400"/>
            <a:ext cx="137160" cy="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24" name="Rounded Rectangle 23"/>
          <p:cNvSpPr/>
          <p:nvPr/>
        </p:nvSpPr>
        <p:spPr>
          <a:xfrm>
            <a:off x="7498080" y="2331720"/>
            <a:ext cx="2103120" cy="1737360"/>
          </a:xfrm>
          <a:prstGeom prst="roundRect">
            <a:avLst>
              <a:gd name="adj" fmla="val 8000"/>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7498080" y="2468880"/>
            <a:ext cx="2103120" cy="640080"/>
          </a:xfrm>
          <a:prstGeom prst="rect">
            <a:avLst/>
          </a:prstGeom>
          <a:noFill/>
        </p:spPr>
        <p:txBody>
          <a:bodyPr wrap="square" anchor="ctr" tIns="36576" bIns="36576" lIns="54864" rIns="54864">
            <a:spAutoFit/>
          </a:bodyPr>
          <a:lstStyle/>
          <a:p>
            <a:pPr algn="ctr">
              <a:lnSpc>
                <a:spcPct val="120000"/>
              </a:lnSpc>
            </a:pPr>
            <a:r>
              <a:rPr sz="1300" b="1" i="0">
                <a:solidFill>
                  <a:srgbClr val="0B1929"/>
                </a:solidFill>
                <a:latin typeface="Georgia"/>
              </a:rPr>
              <a:t>Publisher
(Reuters)</a:t>
            </a:r>
          </a:p>
        </p:txBody>
      </p:sp>
      <p:sp>
        <p:nvSpPr>
          <p:cNvPr id="26" name="Rounded Rectangle 25"/>
          <p:cNvSpPr/>
          <p:nvPr/>
        </p:nvSpPr>
        <p:spPr>
          <a:xfrm>
            <a:off x="7772400" y="3383280"/>
            <a:ext cx="1554480" cy="548640"/>
          </a:xfrm>
          <a:prstGeom prst="roundRect">
            <a:avLst>
              <a:gd name="adj" fmla="val 20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7772400" y="3383280"/>
            <a:ext cx="1554480" cy="548640"/>
          </a:xfrm>
          <a:prstGeom prst="rect">
            <a:avLst/>
          </a:prstGeom>
          <a:noFill/>
        </p:spPr>
        <p:txBody>
          <a:bodyPr wrap="square" anchor="ctr" tIns="36576" bIns="36576" lIns="54864" rIns="54864">
            <a:spAutoFit/>
          </a:bodyPr>
          <a:lstStyle/>
          <a:p>
            <a:pPr algn="ctr">
              <a:lnSpc>
                <a:spcPct val="115000"/>
              </a:lnSpc>
            </a:pPr>
            <a:r>
              <a:rPr sz="900" b="1" i="0">
                <a:solidFill>
                  <a:srgbClr val="0B1929"/>
                </a:solidFill>
                <a:latin typeface="Consolas"/>
              </a:rPr>
              <a:t>publish
event</a:t>
            </a:r>
          </a:p>
        </p:txBody>
      </p:sp>
      <p:cxnSp>
        <p:nvCxnSpPr>
          <p:cNvPr id="28" name="Connector 27"/>
          <p:cNvCxnSpPr/>
          <p:nvPr/>
        </p:nvCxnSpPr>
        <p:spPr>
          <a:xfrm>
            <a:off x="9601200" y="3200400"/>
            <a:ext cx="137160" cy="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29" name="Rounded Rectangle 28"/>
          <p:cNvSpPr/>
          <p:nvPr/>
        </p:nvSpPr>
        <p:spPr>
          <a:xfrm>
            <a:off x="9738360" y="2331720"/>
            <a:ext cx="2103120" cy="1737360"/>
          </a:xfrm>
          <a:prstGeom prst="roundRect">
            <a:avLst>
              <a:gd name="adj" fmla="val 8000"/>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9738360" y="2468880"/>
            <a:ext cx="2103120" cy="640080"/>
          </a:xfrm>
          <a:prstGeom prst="rect">
            <a:avLst/>
          </a:prstGeom>
          <a:noFill/>
        </p:spPr>
        <p:txBody>
          <a:bodyPr wrap="square" anchor="ctr" tIns="36576" bIns="36576" lIns="54864" rIns="54864">
            <a:spAutoFit/>
          </a:bodyPr>
          <a:lstStyle/>
          <a:p>
            <a:pPr algn="ctr">
              <a:lnSpc>
                <a:spcPct val="120000"/>
              </a:lnSpc>
            </a:pPr>
            <a:r>
              <a:rPr sz="1300" b="1" i="0">
                <a:solidFill>
                  <a:srgbClr val="FFFFFF"/>
                </a:solidFill>
                <a:latin typeface="Georgia"/>
              </a:rPr>
              <a:t>Fact-check
(optional)</a:t>
            </a:r>
          </a:p>
        </p:txBody>
      </p:sp>
      <p:sp>
        <p:nvSpPr>
          <p:cNvPr id="31" name="Rounded Rectangle 30"/>
          <p:cNvSpPr/>
          <p:nvPr/>
        </p:nvSpPr>
        <p:spPr>
          <a:xfrm>
            <a:off x="10012680" y="3383280"/>
            <a:ext cx="1554480" cy="548640"/>
          </a:xfrm>
          <a:prstGeom prst="roundRect">
            <a:avLst>
              <a:gd name="adj" fmla="val 20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10012680" y="3383280"/>
            <a:ext cx="1554480" cy="548640"/>
          </a:xfrm>
          <a:prstGeom prst="rect">
            <a:avLst/>
          </a:prstGeom>
          <a:noFill/>
        </p:spPr>
        <p:txBody>
          <a:bodyPr wrap="square" anchor="ctr" tIns="36576" bIns="36576" lIns="54864" rIns="54864">
            <a:spAutoFit/>
          </a:bodyPr>
          <a:lstStyle/>
          <a:p>
            <a:pPr algn="ctr">
              <a:lnSpc>
                <a:spcPct val="115000"/>
              </a:lnSpc>
            </a:pPr>
            <a:r>
              <a:rPr sz="900" b="1" i="0">
                <a:solidFill>
                  <a:srgbClr val="0B1929"/>
                </a:solidFill>
                <a:latin typeface="Consolas"/>
              </a:rPr>
              <a:t>attest
event</a:t>
            </a:r>
          </a:p>
        </p:txBody>
      </p:sp>
      <p:sp>
        <p:nvSpPr>
          <p:cNvPr id="33" name="Rounded Rectangle 32"/>
          <p:cNvSpPr/>
          <p:nvPr/>
        </p:nvSpPr>
        <p:spPr>
          <a:xfrm>
            <a:off x="548640" y="4617720"/>
            <a:ext cx="11064240" cy="1737360"/>
          </a:xfrm>
          <a:prstGeom prst="roundRect">
            <a:avLst>
              <a:gd name="adj" fmla="val 5000"/>
            </a:avLst>
          </a:prstGeom>
          <a:solidFill>
            <a:srgbClr val="0B192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777240" y="4754880"/>
            <a:ext cx="10607040" cy="411480"/>
          </a:xfrm>
          <a:prstGeom prst="rect">
            <a:avLst/>
          </a:prstGeom>
          <a:noFill/>
        </p:spPr>
        <p:txBody>
          <a:bodyPr wrap="square" anchor="t" tIns="36576" bIns="36576" lIns="54864" rIns="54864">
            <a:spAutoFit/>
          </a:bodyPr>
          <a:lstStyle/>
          <a:p>
            <a:pPr algn="l"/>
            <a:r>
              <a:rPr sz="1100" b="1" i="0">
                <a:solidFill>
                  <a:srgbClr val="14B8A6"/>
                </a:solidFill>
                <a:latin typeface="Calibri"/>
              </a:rPr>
              <a:t>PER-CONSUMER TRUST MAKES THE SAME PHOTO DIFFERENTLY CREDIBLE</a:t>
            </a:r>
          </a:p>
        </p:txBody>
      </p:sp>
      <p:sp>
        <p:nvSpPr>
          <p:cNvPr id="35" name="Oval 34"/>
          <p:cNvSpPr/>
          <p:nvPr/>
        </p:nvSpPr>
        <p:spPr>
          <a:xfrm>
            <a:off x="777240" y="5257800"/>
            <a:ext cx="274320" cy="274320"/>
          </a:xfrm>
          <a:prstGeom prst="ellipse">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TextBox 35"/>
          <p:cNvSpPr txBox="1"/>
          <p:nvPr/>
        </p:nvSpPr>
        <p:spPr>
          <a:xfrm>
            <a:off x="1143000" y="5193792"/>
            <a:ext cx="1737360" cy="320040"/>
          </a:xfrm>
          <a:prstGeom prst="rect">
            <a:avLst/>
          </a:prstGeom>
          <a:noFill/>
        </p:spPr>
        <p:txBody>
          <a:bodyPr wrap="square" anchor="t" tIns="36576" bIns="36576" lIns="54864" rIns="54864">
            <a:spAutoFit/>
          </a:bodyPr>
          <a:lstStyle/>
          <a:p>
            <a:pPr algn="l"/>
            <a:r>
              <a:rPr sz="1100" b="1" i="0">
                <a:solidFill>
                  <a:srgbClr val="FFFFFF"/>
                </a:solidFill>
                <a:latin typeface="Calibri"/>
              </a:rPr>
              <a:t>Trusted news reader</a:t>
            </a:r>
          </a:p>
        </p:txBody>
      </p:sp>
      <p:sp>
        <p:nvSpPr>
          <p:cNvPr id="37" name="TextBox 36"/>
          <p:cNvSpPr txBox="1"/>
          <p:nvPr/>
        </p:nvSpPr>
        <p:spPr>
          <a:xfrm>
            <a:off x="2926080" y="5193792"/>
            <a:ext cx="1463040" cy="320040"/>
          </a:xfrm>
          <a:prstGeom prst="rect">
            <a:avLst/>
          </a:prstGeom>
          <a:noFill/>
        </p:spPr>
        <p:txBody>
          <a:bodyPr wrap="square" anchor="t" tIns="36576" bIns="36576" lIns="54864" rIns="54864">
            <a:spAutoFit/>
          </a:bodyPr>
          <a:lstStyle/>
          <a:p>
            <a:pPr algn="l"/>
            <a:r>
              <a:rPr sz="1000" b="0" i="1">
                <a:solidFill>
                  <a:srgbClr val="E2E8F0"/>
                </a:solidFill>
                <a:latin typeface="Calibri"/>
              </a:rPr>
              <a:t>Trusts Reuters strongly</a:t>
            </a:r>
          </a:p>
        </p:txBody>
      </p:sp>
      <p:sp>
        <p:nvSpPr>
          <p:cNvPr id="38" name="TextBox 37"/>
          <p:cNvSpPr txBox="1"/>
          <p:nvPr/>
        </p:nvSpPr>
        <p:spPr>
          <a:xfrm>
            <a:off x="4434840" y="5193792"/>
            <a:ext cx="1828800" cy="320040"/>
          </a:xfrm>
          <a:prstGeom prst="rect">
            <a:avLst/>
          </a:prstGeom>
          <a:noFill/>
        </p:spPr>
        <p:txBody>
          <a:bodyPr wrap="square" anchor="t" tIns="36576" bIns="36576" lIns="54864" rIns="54864">
            <a:spAutoFit/>
          </a:bodyPr>
          <a:lstStyle/>
          <a:p>
            <a:pPr algn="l"/>
            <a:r>
              <a:rPr sz="1000" b="1" i="0">
                <a:solidFill>
                  <a:srgbClr val="10B981"/>
                </a:solidFill>
                <a:latin typeface="Calibri"/>
              </a:rPr>
              <a:t>→ accepts at face value</a:t>
            </a:r>
          </a:p>
        </p:txBody>
      </p:sp>
      <p:sp>
        <p:nvSpPr>
          <p:cNvPr id="39" name="Oval 38"/>
          <p:cNvSpPr/>
          <p:nvPr/>
        </p:nvSpPr>
        <p:spPr>
          <a:xfrm>
            <a:off x="6263640" y="5257800"/>
            <a:ext cx="274320" cy="27432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0" name="TextBox 39"/>
          <p:cNvSpPr txBox="1"/>
          <p:nvPr/>
        </p:nvSpPr>
        <p:spPr>
          <a:xfrm>
            <a:off x="6629400" y="5193792"/>
            <a:ext cx="1737360" cy="320040"/>
          </a:xfrm>
          <a:prstGeom prst="rect">
            <a:avLst/>
          </a:prstGeom>
          <a:noFill/>
        </p:spPr>
        <p:txBody>
          <a:bodyPr wrap="square" anchor="t" tIns="36576" bIns="36576" lIns="54864" rIns="54864">
            <a:spAutoFit/>
          </a:bodyPr>
          <a:lstStyle/>
          <a:p>
            <a:pPr algn="l"/>
            <a:r>
              <a:rPr sz="1100" b="1" i="0">
                <a:solidFill>
                  <a:srgbClr val="FFFFFF"/>
                </a:solidFill>
                <a:latin typeface="Calibri"/>
              </a:rPr>
              <a:t>Fact-check aggregator</a:t>
            </a:r>
          </a:p>
        </p:txBody>
      </p:sp>
      <p:sp>
        <p:nvSpPr>
          <p:cNvPr id="41" name="TextBox 40"/>
          <p:cNvSpPr txBox="1"/>
          <p:nvPr/>
        </p:nvSpPr>
        <p:spPr>
          <a:xfrm>
            <a:off x="8412480" y="5193792"/>
            <a:ext cx="1463040" cy="320040"/>
          </a:xfrm>
          <a:prstGeom prst="rect">
            <a:avLst/>
          </a:prstGeom>
          <a:noFill/>
        </p:spPr>
        <p:txBody>
          <a:bodyPr wrap="square" anchor="t" tIns="36576" bIns="36576" lIns="54864" rIns="54864">
            <a:spAutoFit/>
          </a:bodyPr>
          <a:lstStyle/>
          <a:p>
            <a:pPr algn="l"/>
            <a:r>
              <a:rPr sz="1000" b="0" i="1">
                <a:solidFill>
                  <a:srgbClr val="E2E8F0"/>
                </a:solidFill>
                <a:latin typeface="Calibri"/>
              </a:rPr>
              <a:t>Requires ≥2 editors' attestations</a:t>
            </a:r>
          </a:p>
        </p:txBody>
      </p:sp>
      <p:sp>
        <p:nvSpPr>
          <p:cNvPr id="42" name="TextBox 41"/>
          <p:cNvSpPr txBox="1"/>
          <p:nvPr/>
        </p:nvSpPr>
        <p:spPr>
          <a:xfrm>
            <a:off x="9921240" y="5193792"/>
            <a:ext cx="1828800" cy="320040"/>
          </a:xfrm>
          <a:prstGeom prst="rect">
            <a:avLst/>
          </a:prstGeom>
          <a:noFill/>
        </p:spPr>
        <p:txBody>
          <a:bodyPr wrap="square" anchor="t" tIns="36576" bIns="36576" lIns="54864" rIns="54864">
            <a:spAutoFit/>
          </a:bodyPr>
          <a:lstStyle/>
          <a:p>
            <a:pPr algn="l"/>
            <a:r>
              <a:rPr sz="1000" b="1" i="0">
                <a:solidFill>
                  <a:srgbClr val="14B8A6"/>
                </a:solidFill>
                <a:latin typeface="Calibri"/>
              </a:rPr>
              <a:t>→ checks; verifies</a:t>
            </a:r>
          </a:p>
        </p:txBody>
      </p:sp>
      <p:sp>
        <p:nvSpPr>
          <p:cNvPr id="43" name="Oval 42"/>
          <p:cNvSpPr/>
          <p:nvPr/>
        </p:nvSpPr>
        <p:spPr>
          <a:xfrm>
            <a:off x="777240" y="5806440"/>
            <a:ext cx="274320" cy="274320"/>
          </a:xfrm>
          <a:prstGeom prst="ellipse">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4" name="TextBox 43"/>
          <p:cNvSpPr txBox="1"/>
          <p:nvPr/>
        </p:nvSpPr>
        <p:spPr>
          <a:xfrm>
            <a:off x="1143000" y="5742432"/>
            <a:ext cx="1737360" cy="320040"/>
          </a:xfrm>
          <a:prstGeom prst="rect">
            <a:avLst/>
          </a:prstGeom>
          <a:noFill/>
        </p:spPr>
        <p:txBody>
          <a:bodyPr wrap="square" anchor="t" tIns="36576" bIns="36576" lIns="54864" rIns="54864">
            <a:spAutoFit/>
          </a:bodyPr>
          <a:lstStyle/>
          <a:p>
            <a:pPr algn="l"/>
            <a:r>
              <a:rPr sz="1100" b="1" i="0">
                <a:solidFill>
                  <a:srgbClr val="FFFFFF"/>
                </a:solidFill>
                <a:latin typeface="Calibri"/>
              </a:rPr>
              <a:t>Skeptical blogger</a:t>
            </a:r>
          </a:p>
        </p:txBody>
      </p:sp>
      <p:sp>
        <p:nvSpPr>
          <p:cNvPr id="45" name="TextBox 44"/>
          <p:cNvSpPr txBox="1"/>
          <p:nvPr/>
        </p:nvSpPr>
        <p:spPr>
          <a:xfrm>
            <a:off x="2926080" y="5742432"/>
            <a:ext cx="1463040" cy="320040"/>
          </a:xfrm>
          <a:prstGeom prst="rect">
            <a:avLst/>
          </a:prstGeom>
          <a:noFill/>
        </p:spPr>
        <p:txBody>
          <a:bodyPr wrap="square" anchor="t" tIns="36576" bIns="36576" lIns="54864" rIns="54864">
            <a:spAutoFit/>
          </a:bodyPr>
          <a:lstStyle/>
          <a:p>
            <a:pPr algn="l"/>
            <a:r>
              <a:rPr sz="1000" b="0" i="1">
                <a:solidFill>
                  <a:srgbClr val="E2E8F0"/>
                </a:solidFill>
                <a:latin typeface="Calibri"/>
              </a:rPr>
              <a:t>Zero trust in Reuters editorials</a:t>
            </a:r>
          </a:p>
        </p:txBody>
      </p:sp>
      <p:sp>
        <p:nvSpPr>
          <p:cNvPr id="46" name="TextBox 45"/>
          <p:cNvSpPr txBox="1"/>
          <p:nvPr/>
        </p:nvSpPr>
        <p:spPr>
          <a:xfrm>
            <a:off x="4434840" y="5742432"/>
            <a:ext cx="1828800" cy="320040"/>
          </a:xfrm>
          <a:prstGeom prst="rect">
            <a:avLst/>
          </a:prstGeom>
          <a:noFill/>
        </p:spPr>
        <p:txBody>
          <a:bodyPr wrap="square" anchor="t" tIns="36576" bIns="36576" lIns="54864" rIns="54864">
            <a:spAutoFit/>
          </a:bodyPr>
          <a:lstStyle/>
          <a:p>
            <a:pPr algn="l"/>
            <a:r>
              <a:rPr sz="1000" b="1" i="0">
                <a:solidFill>
                  <a:srgbClr val="F59E0B"/>
                </a:solidFill>
                <a:latin typeface="Calibri"/>
              </a:rPr>
              <a:t>→ accepts camera only</a:t>
            </a:r>
          </a:p>
        </p:txBody>
      </p:sp>
      <p:sp>
        <p:nvSpPr>
          <p:cNvPr id="47" name="Oval 46"/>
          <p:cNvSpPr/>
          <p:nvPr/>
        </p:nvSpPr>
        <p:spPr>
          <a:xfrm>
            <a:off x="6263640" y="5806440"/>
            <a:ext cx="274320" cy="274320"/>
          </a:xfrm>
          <a:prstGeom prst="ellipse">
            <a:avLst/>
          </a:prstGeom>
          <a:solidFill>
            <a:srgbClr val="EF44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8" name="TextBox 47"/>
          <p:cNvSpPr txBox="1"/>
          <p:nvPr/>
        </p:nvSpPr>
        <p:spPr>
          <a:xfrm>
            <a:off x="6629400" y="5742432"/>
            <a:ext cx="1737360" cy="320040"/>
          </a:xfrm>
          <a:prstGeom prst="rect">
            <a:avLst/>
          </a:prstGeom>
          <a:noFill/>
        </p:spPr>
        <p:txBody>
          <a:bodyPr wrap="square" anchor="t" tIns="36576" bIns="36576" lIns="54864" rIns="54864">
            <a:spAutoFit/>
          </a:bodyPr>
          <a:lstStyle/>
          <a:p>
            <a:pPr algn="l"/>
            <a:r>
              <a:rPr sz="1100" b="1" i="0">
                <a:solidFill>
                  <a:srgbClr val="FFFFFF"/>
                </a:solidFill>
                <a:latin typeface="Calibri"/>
              </a:rPr>
              <a:t>Deepfake-wary layperson</a:t>
            </a:r>
          </a:p>
        </p:txBody>
      </p:sp>
      <p:sp>
        <p:nvSpPr>
          <p:cNvPr id="49" name="TextBox 48"/>
          <p:cNvSpPr txBox="1"/>
          <p:nvPr/>
        </p:nvSpPr>
        <p:spPr>
          <a:xfrm>
            <a:off x="8412480" y="5742432"/>
            <a:ext cx="1463040" cy="320040"/>
          </a:xfrm>
          <a:prstGeom prst="rect">
            <a:avLst/>
          </a:prstGeom>
          <a:noFill/>
        </p:spPr>
        <p:txBody>
          <a:bodyPr wrap="square" anchor="t" tIns="36576" bIns="36576" lIns="54864" rIns="54864">
            <a:spAutoFit/>
          </a:bodyPr>
          <a:lstStyle/>
          <a:p>
            <a:pPr algn="l"/>
            <a:r>
              <a:rPr sz="1000" b="0" i="1">
                <a:solidFill>
                  <a:srgbClr val="E2E8F0"/>
                </a:solidFill>
                <a:latin typeface="Calibri"/>
              </a:rPr>
              <a:t>Only trusts fact-checker attestations</a:t>
            </a:r>
          </a:p>
        </p:txBody>
      </p:sp>
      <p:sp>
        <p:nvSpPr>
          <p:cNvPr id="50" name="TextBox 49"/>
          <p:cNvSpPr txBox="1"/>
          <p:nvPr/>
        </p:nvSpPr>
        <p:spPr>
          <a:xfrm>
            <a:off x="9921240" y="5742432"/>
            <a:ext cx="1828800" cy="320040"/>
          </a:xfrm>
          <a:prstGeom prst="rect">
            <a:avLst/>
          </a:prstGeom>
          <a:noFill/>
        </p:spPr>
        <p:txBody>
          <a:bodyPr wrap="square" anchor="t" tIns="36576" bIns="36576" lIns="54864" rIns="54864">
            <a:spAutoFit/>
          </a:bodyPr>
          <a:lstStyle/>
          <a:p>
            <a:pPr algn="l"/>
            <a:r>
              <a:rPr sz="1000" b="1" i="0">
                <a:solidFill>
                  <a:srgbClr val="EF4444"/>
                </a:solidFill>
                <a:latin typeface="Calibri"/>
              </a:rPr>
              <a:t>→ waits for check</a:t>
            </a:r>
          </a:p>
        </p:txBody>
      </p:sp>
    </p:spTree>
  </p:cSld>
  <p:clrMapOvr>
    <a:masterClrMapping/>
  </p:clrMapOvr>
</p:sld>
</file>

<file path=ppt/slides/slide59.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GOVERNMENT — USE CASE 10</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Elections — the most detailed use case</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59 / 77</a:t>
            </a:r>
          </a:p>
        </p:txBody>
      </p:sp>
      <p:sp>
        <p:nvSpPr>
          <p:cNvPr id="7" name="Rounded Rectangle 6"/>
          <p:cNvSpPr/>
          <p:nvPr/>
        </p:nvSpPr>
        <p:spPr>
          <a:xfrm>
            <a:off x="548640" y="1691640"/>
            <a:ext cx="11064240" cy="274320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77240" y="1828800"/>
            <a:ext cx="10607040" cy="365760"/>
          </a:xfrm>
          <a:prstGeom prst="rect">
            <a:avLst/>
          </a:prstGeom>
          <a:noFill/>
        </p:spPr>
        <p:txBody>
          <a:bodyPr wrap="square" anchor="t" tIns="36576" bIns="36576" lIns="54864" rIns="54864">
            <a:spAutoFit/>
          </a:bodyPr>
          <a:lstStyle/>
          <a:p>
            <a:pPr algn="l"/>
            <a:r>
              <a:rPr sz="1100" b="1" i="0">
                <a:solidFill>
                  <a:srgbClr val="64748B"/>
                </a:solidFill>
                <a:latin typeface="Calibri"/>
              </a:rPr>
              <a:t>WHAT QUIDNUG REPLACES IN A TYPICAL ELECTION</a:t>
            </a:r>
          </a:p>
        </p:txBody>
      </p:sp>
      <p:sp>
        <p:nvSpPr>
          <p:cNvPr id="9" name="Rounded Rectangle 8"/>
          <p:cNvSpPr/>
          <p:nvPr/>
        </p:nvSpPr>
        <p:spPr>
          <a:xfrm>
            <a:off x="777240" y="2377440"/>
            <a:ext cx="2084831" cy="2011680"/>
          </a:xfrm>
          <a:prstGeom prst="roundRect">
            <a:avLst>
              <a:gd name="adj" fmla="val 5000"/>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914400" y="2514600"/>
            <a:ext cx="1828800" cy="457200"/>
          </a:xfrm>
          <a:prstGeom prst="rect">
            <a:avLst/>
          </a:prstGeom>
          <a:noFill/>
        </p:spPr>
        <p:txBody>
          <a:bodyPr wrap="square" anchor="t" tIns="36576" bIns="36576" lIns="54864" rIns="54864">
            <a:spAutoFit/>
          </a:bodyPr>
          <a:lstStyle/>
          <a:p>
            <a:pPr algn="l"/>
            <a:r>
              <a:rPr sz="900" b="0" i="1">
                <a:solidFill>
                  <a:srgbClr val="E2E8F0"/>
                </a:solidFill>
                <a:latin typeface="Calibri"/>
              </a:rPr>
              <a:t>BEFORE</a:t>
            </a:r>
          </a:p>
        </p:txBody>
      </p:sp>
      <p:sp>
        <p:nvSpPr>
          <p:cNvPr id="11" name="TextBox 10"/>
          <p:cNvSpPr txBox="1"/>
          <p:nvPr/>
        </p:nvSpPr>
        <p:spPr>
          <a:xfrm>
            <a:off x="914400" y="2788920"/>
            <a:ext cx="1828800" cy="685800"/>
          </a:xfrm>
          <a:prstGeom prst="rect">
            <a:avLst/>
          </a:prstGeom>
          <a:noFill/>
        </p:spPr>
        <p:txBody>
          <a:bodyPr wrap="square" anchor="t" tIns="36576" bIns="36576" lIns="54864" rIns="54864">
            <a:spAutoFit/>
          </a:bodyPr>
          <a:lstStyle/>
          <a:p>
            <a:pPr algn="l">
              <a:lnSpc>
                <a:spcPct val="120000"/>
              </a:lnSpc>
            </a:pPr>
            <a:r>
              <a:rPr sz="1200" b="1" i="0">
                <a:solidFill>
                  <a:srgbClr val="FFFFFF"/>
                </a:solidFill>
                <a:latin typeface="Georgia"/>
              </a:rPr>
              <a:t>Voter registration DB</a:t>
            </a:r>
          </a:p>
        </p:txBody>
      </p:sp>
      <p:sp>
        <p:nvSpPr>
          <p:cNvPr id="12" name="Rectangle 11"/>
          <p:cNvSpPr/>
          <p:nvPr/>
        </p:nvSpPr>
        <p:spPr>
          <a:xfrm>
            <a:off x="914400" y="3520440"/>
            <a:ext cx="1828800" cy="27432"/>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914400" y="3611880"/>
            <a:ext cx="1828800" cy="274320"/>
          </a:xfrm>
          <a:prstGeom prst="rect">
            <a:avLst/>
          </a:prstGeom>
          <a:noFill/>
        </p:spPr>
        <p:txBody>
          <a:bodyPr wrap="square" anchor="t" tIns="36576" bIns="36576" lIns="54864" rIns="54864">
            <a:spAutoFit/>
          </a:bodyPr>
          <a:lstStyle/>
          <a:p>
            <a:pPr algn="l"/>
            <a:r>
              <a:rPr sz="900" b="0" i="1">
                <a:solidFill>
                  <a:srgbClr val="E2E8F0"/>
                </a:solidFill>
                <a:latin typeface="Calibri"/>
              </a:rPr>
              <a:t>WITH QUIDNUG</a:t>
            </a:r>
          </a:p>
        </p:txBody>
      </p:sp>
      <p:sp>
        <p:nvSpPr>
          <p:cNvPr id="14" name="TextBox 13"/>
          <p:cNvSpPr txBox="1"/>
          <p:nvPr/>
        </p:nvSpPr>
        <p:spPr>
          <a:xfrm>
            <a:off x="914400" y="3840480"/>
            <a:ext cx="1828800" cy="502920"/>
          </a:xfrm>
          <a:prstGeom prst="rect">
            <a:avLst/>
          </a:prstGeom>
          <a:noFill/>
        </p:spPr>
        <p:txBody>
          <a:bodyPr wrap="square" anchor="t" tIns="36576" bIns="36576" lIns="54864" rIns="54864">
            <a:spAutoFit/>
          </a:bodyPr>
          <a:lstStyle/>
          <a:p>
            <a:pPr algn="l">
              <a:lnSpc>
                <a:spcPct val="120000"/>
              </a:lnSpc>
            </a:pPr>
            <a:r>
              <a:rPr sz="1100" b="1" i="0">
                <a:solidFill>
                  <a:srgbClr val="FFFFFF"/>
                </a:solidFill>
                <a:latin typeface="Calibri"/>
              </a:rPr>
              <a:t>Registration trust edges</a:t>
            </a:r>
          </a:p>
        </p:txBody>
      </p:sp>
      <p:sp>
        <p:nvSpPr>
          <p:cNvPr id="15" name="Rounded Rectangle 14"/>
          <p:cNvSpPr/>
          <p:nvPr/>
        </p:nvSpPr>
        <p:spPr>
          <a:xfrm>
            <a:off x="2971800" y="2377440"/>
            <a:ext cx="2084831" cy="2011680"/>
          </a:xfrm>
          <a:prstGeom prst="roundRect">
            <a:avLst>
              <a:gd name="adj" fmla="val 5000"/>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3108960" y="2514600"/>
            <a:ext cx="1828800" cy="457200"/>
          </a:xfrm>
          <a:prstGeom prst="rect">
            <a:avLst/>
          </a:prstGeom>
          <a:noFill/>
        </p:spPr>
        <p:txBody>
          <a:bodyPr wrap="square" anchor="t" tIns="36576" bIns="36576" lIns="54864" rIns="54864">
            <a:spAutoFit/>
          </a:bodyPr>
          <a:lstStyle/>
          <a:p>
            <a:pPr algn="l"/>
            <a:r>
              <a:rPr sz="900" b="0" i="1">
                <a:solidFill>
                  <a:srgbClr val="E2E8F0"/>
                </a:solidFill>
                <a:latin typeface="Calibri"/>
              </a:rPr>
              <a:t>BEFORE</a:t>
            </a:r>
          </a:p>
        </p:txBody>
      </p:sp>
      <p:sp>
        <p:nvSpPr>
          <p:cNvPr id="17" name="TextBox 16"/>
          <p:cNvSpPr txBox="1"/>
          <p:nvPr/>
        </p:nvSpPr>
        <p:spPr>
          <a:xfrm>
            <a:off x="3108960" y="2788920"/>
            <a:ext cx="1828800" cy="685800"/>
          </a:xfrm>
          <a:prstGeom prst="rect">
            <a:avLst/>
          </a:prstGeom>
          <a:noFill/>
        </p:spPr>
        <p:txBody>
          <a:bodyPr wrap="square" anchor="t" tIns="36576" bIns="36576" lIns="54864" rIns="54864">
            <a:spAutoFit/>
          </a:bodyPr>
          <a:lstStyle/>
          <a:p>
            <a:pPr algn="l">
              <a:lnSpc>
                <a:spcPct val="120000"/>
              </a:lnSpc>
            </a:pPr>
            <a:r>
              <a:rPr sz="1200" b="1" i="0">
                <a:solidFill>
                  <a:srgbClr val="FFFFFF"/>
                </a:solidFill>
                <a:latin typeface="Georgia"/>
              </a:rPr>
              <a:t>Printed / electronic poll book</a:t>
            </a:r>
          </a:p>
        </p:txBody>
      </p:sp>
      <p:sp>
        <p:nvSpPr>
          <p:cNvPr id="18" name="Rectangle 17"/>
          <p:cNvSpPr/>
          <p:nvPr/>
        </p:nvSpPr>
        <p:spPr>
          <a:xfrm>
            <a:off x="3108960" y="3520440"/>
            <a:ext cx="1828800" cy="27432"/>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3108960" y="3611880"/>
            <a:ext cx="1828800" cy="274320"/>
          </a:xfrm>
          <a:prstGeom prst="rect">
            <a:avLst/>
          </a:prstGeom>
          <a:noFill/>
        </p:spPr>
        <p:txBody>
          <a:bodyPr wrap="square" anchor="t" tIns="36576" bIns="36576" lIns="54864" rIns="54864">
            <a:spAutoFit/>
          </a:bodyPr>
          <a:lstStyle/>
          <a:p>
            <a:pPr algn="l"/>
            <a:r>
              <a:rPr sz="900" b="0" i="1">
                <a:solidFill>
                  <a:srgbClr val="E2E8F0"/>
                </a:solidFill>
                <a:latin typeface="Calibri"/>
              </a:rPr>
              <a:t>WITH QUIDNUG</a:t>
            </a:r>
          </a:p>
        </p:txBody>
      </p:sp>
      <p:sp>
        <p:nvSpPr>
          <p:cNvPr id="20" name="TextBox 19"/>
          <p:cNvSpPr txBox="1"/>
          <p:nvPr/>
        </p:nvSpPr>
        <p:spPr>
          <a:xfrm>
            <a:off x="3108960" y="3840480"/>
            <a:ext cx="1828800" cy="502920"/>
          </a:xfrm>
          <a:prstGeom prst="rect">
            <a:avLst/>
          </a:prstGeom>
          <a:noFill/>
        </p:spPr>
        <p:txBody>
          <a:bodyPr wrap="square" anchor="t" tIns="36576" bIns="36576" lIns="54864" rIns="54864">
            <a:spAutoFit/>
          </a:bodyPr>
          <a:lstStyle/>
          <a:p>
            <a:pPr algn="l">
              <a:lnSpc>
                <a:spcPct val="120000"/>
              </a:lnSpc>
            </a:pPr>
            <a:r>
              <a:rPr sz="1100" b="1" i="0">
                <a:solidFill>
                  <a:srgbClr val="FFFFFF"/>
                </a:solidFill>
                <a:latin typeface="Calibri"/>
              </a:rPr>
              <a:t>Per-precinct domain query</a:t>
            </a:r>
          </a:p>
        </p:txBody>
      </p:sp>
      <p:sp>
        <p:nvSpPr>
          <p:cNvPr id="21" name="Rounded Rectangle 20"/>
          <p:cNvSpPr/>
          <p:nvPr/>
        </p:nvSpPr>
        <p:spPr>
          <a:xfrm>
            <a:off x="5166359" y="2377440"/>
            <a:ext cx="2084831" cy="2011680"/>
          </a:xfrm>
          <a:prstGeom prst="roundRect">
            <a:avLst>
              <a:gd name="adj" fmla="val 5000"/>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5303519" y="2514600"/>
            <a:ext cx="1828800" cy="457200"/>
          </a:xfrm>
          <a:prstGeom prst="rect">
            <a:avLst/>
          </a:prstGeom>
          <a:noFill/>
        </p:spPr>
        <p:txBody>
          <a:bodyPr wrap="square" anchor="t" tIns="36576" bIns="36576" lIns="54864" rIns="54864">
            <a:spAutoFit/>
          </a:bodyPr>
          <a:lstStyle/>
          <a:p>
            <a:pPr algn="l"/>
            <a:r>
              <a:rPr sz="900" b="0" i="1">
                <a:solidFill>
                  <a:srgbClr val="0B1929"/>
                </a:solidFill>
                <a:latin typeface="Calibri"/>
              </a:rPr>
              <a:t>BEFORE</a:t>
            </a:r>
          </a:p>
        </p:txBody>
      </p:sp>
      <p:sp>
        <p:nvSpPr>
          <p:cNvPr id="23" name="TextBox 22"/>
          <p:cNvSpPr txBox="1"/>
          <p:nvPr/>
        </p:nvSpPr>
        <p:spPr>
          <a:xfrm>
            <a:off x="5303519" y="2788920"/>
            <a:ext cx="1828800" cy="685800"/>
          </a:xfrm>
          <a:prstGeom prst="rect">
            <a:avLst/>
          </a:prstGeom>
          <a:noFill/>
        </p:spPr>
        <p:txBody>
          <a:bodyPr wrap="square" anchor="t" tIns="36576" bIns="36576" lIns="54864" rIns="54864">
            <a:spAutoFit/>
          </a:bodyPr>
          <a:lstStyle/>
          <a:p>
            <a:pPr algn="l">
              <a:lnSpc>
                <a:spcPct val="120000"/>
              </a:lnSpc>
            </a:pPr>
            <a:r>
              <a:rPr sz="1200" b="1" i="0">
                <a:solidFill>
                  <a:srgbClr val="0B1929"/>
                </a:solidFill>
                <a:latin typeface="Georgia"/>
              </a:rPr>
              <a:t>Voting machine firmware</a:t>
            </a:r>
          </a:p>
        </p:txBody>
      </p:sp>
      <p:sp>
        <p:nvSpPr>
          <p:cNvPr id="24" name="Rectangle 23"/>
          <p:cNvSpPr/>
          <p:nvPr/>
        </p:nvSpPr>
        <p:spPr>
          <a:xfrm>
            <a:off x="5303519" y="3520440"/>
            <a:ext cx="1828800" cy="27432"/>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5303519" y="3611880"/>
            <a:ext cx="1828800" cy="274320"/>
          </a:xfrm>
          <a:prstGeom prst="rect">
            <a:avLst/>
          </a:prstGeom>
          <a:noFill/>
        </p:spPr>
        <p:txBody>
          <a:bodyPr wrap="square" anchor="t" tIns="36576" bIns="36576" lIns="54864" rIns="54864">
            <a:spAutoFit/>
          </a:bodyPr>
          <a:lstStyle/>
          <a:p>
            <a:pPr algn="l"/>
            <a:r>
              <a:rPr sz="900" b="0" i="1">
                <a:solidFill>
                  <a:srgbClr val="0B1929"/>
                </a:solidFill>
                <a:latin typeface="Calibri"/>
              </a:rPr>
              <a:t>WITH QUIDNUG</a:t>
            </a:r>
          </a:p>
        </p:txBody>
      </p:sp>
      <p:sp>
        <p:nvSpPr>
          <p:cNvPr id="26" name="TextBox 25"/>
          <p:cNvSpPr txBox="1"/>
          <p:nvPr/>
        </p:nvSpPr>
        <p:spPr>
          <a:xfrm>
            <a:off x="5303519" y="3840480"/>
            <a:ext cx="1828800" cy="502920"/>
          </a:xfrm>
          <a:prstGeom prst="rect">
            <a:avLst/>
          </a:prstGeom>
          <a:noFill/>
        </p:spPr>
        <p:txBody>
          <a:bodyPr wrap="square" anchor="t" tIns="36576" bIns="36576" lIns="54864" rIns="54864">
            <a:spAutoFit/>
          </a:bodyPr>
          <a:lstStyle/>
          <a:p>
            <a:pPr algn="l">
              <a:lnSpc>
                <a:spcPct val="120000"/>
              </a:lnSpc>
            </a:pPr>
            <a:r>
              <a:rPr sz="1100" b="1" i="0">
                <a:solidFill>
                  <a:srgbClr val="0B1929"/>
                </a:solidFill>
                <a:latin typeface="Calibri"/>
              </a:rPr>
              <a:t>Open-source booth app</a:t>
            </a:r>
          </a:p>
        </p:txBody>
      </p:sp>
      <p:sp>
        <p:nvSpPr>
          <p:cNvPr id="27" name="Rounded Rectangle 26"/>
          <p:cNvSpPr/>
          <p:nvPr/>
        </p:nvSpPr>
        <p:spPr>
          <a:xfrm>
            <a:off x="7360919" y="2377440"/>
            <a:ext cx="2084831" cy="2011680"/>
          </a:xfrm>
          <a:prstGeom prst="roundRect">
            <a:avLst>
              <a:gd name="adj" fmla="val 5000"/>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7498079" y="2514600"/>
            <a:ext cx="1828800" cy="457200"/>
          </a:xfrm>
          <a:prstGeom prst="rect">
            <a:avLst/>
          </a:prstGeom>
          <a:noFill/>
        </p:spPr>
        <p:txBody>
          <a:bodyPr wrap="square" anchor="t" tIns="36576" bIns="36576" lIns="54864" rIns="54864">
            <a:spAutoFit/>
          </a:bodyPr>
          <a:lstStyle/>
          <a:p>
            <a:pPr algn="l"/>
            <a:r>
              <a:rPr sz="900" b="0" i="1">
                <a:solidFill>
                  <a:srgbClr val="E2E8F0"/>
                </a:solidFill>
                <a:latin typeface="Calibri"/>
              </a:rPr>
              <a:t>BEFORE</a:t>
            </a:r>
          </a:p>
        </p:txBody>
      </p:sp>
      <p:sp>
        <p:nvSpPr>
          <p:cNvPr id="29" name="TextBox 28"/>
          <p:cNvSpPr txBox="1"/>
          <p:nvPr/>
        </p:nvSpPr>
        <p:spPr>
          <a:xfrm>
            <a:off x="7498079" y="2788920"/>
            <a:ext cx="1828800" cy="685800"/>
          </a:xfrm>
          <a:prstGeom prst="rect">
            <a:avLst/>
          </a:prstGeom>
          <a:noFill/>
        </p:spPr>
        <p:txBody>
          <a:bodyPr wrap="square" anchor="t" tIns="36576" bIns="36576" lIns="54864" rIns="54864">
            <a:spAutoFit/>
          </a:bodyPr>
          <a:lstStyle/>
          <a:p>
            <a:pPr algn="l">
              <a:lnSpc>
                <a:spcPct val="120000"/>
              </a:lnSpc>
            </a:pPr>
            <a:r>
              <a:rPr sz="1200" b="1" i="0">
                <a:solidFill>
                  <a:srgbClr val="FFFFFF"/>
                </a:solidFill>
                <a:latin typeface="Georgia"/>
              </a:rPr>
              <a:t>Proprietary tabulator</a:t>
            </a:r>
          </a:p>
        </p:txBody>
      </p:sp>
      <p:sp>
        <p:nvSpPr>
          <p:cNvPr id="30" name="Rectangle 29"/>
          <p:cNvSpPr/>
          <p:nvPr/>
        </p:nvSpPr>
        <p:spPr>
          <a:xfrm>
            <a:off x="7498079" y="3520440"/>
            <a:ext cx="1828800" cy="27432"/>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7498079" y="3611880"/>
            <a:ext cx="1828800" cy="274320"/>
          </a:xfrm>
          <a:prstGeom prst="rect">
            <a:avLst/>
          </a:prstGeom>
          <a:noFill/>
        </p:spPr>
        <p:txBody>
          <a:bodyPr wrap="square" anchor="t" tIns="36576" bIns="36576" lIns="54864" rIns="54864">
            <a:spAutoFit/>
          </a:bodyPr>
          <a:lstStyle/>
          <a:p>
            <a:pPr algn="l"/>
            <a:r>
              <a:rPr sz="900" b="0" i="1">
                <a:solidFill>
                  <a:srgbClr val="E2E8F0"/>
                </a:solidFill>
                <a:latin typeface="Calibri"/>
              </a:rPr>
              <a:t>WITH QUIDNUG</a:t>
            </a:r>
          </a:p>
        </p:txBody>
      </p:sp>
      <p:sp>
        <p:nvSpPr>
          <p:cNvPr id="32" name="TextBox 31"/>
          <p:cNvSpPr txBox="1"/>
          <p:nvPr/>
        </p:nvSpPr>
        <p:spPr>
          <a:xfrm>
            <a:off x="7498079" y="3840480"/>
            <a:ext cx="1828800" cy="502920"/>
          </a:xfrm>
          <a:prstGeom prst="rect">
            <a:avLst/>
          </a:prstGeom>
          <a:noFill/>
        </p:spPr>
        <p:txBody>
          <a:bodyPr wrap="square" anchor="t" tIns="36576" bIns="36576" lIns="54864" rIns="54864">
            <a:spAutoFit/>
          </a:bodyPr>
          <a:lstStyle/>
          <a:p>
            <a:pPr algn="l">
              <a:lnSpc>
                <a:spcPct val="120000"/>
              </a:lnSpc>
            </a:pPr>
            <a:r>
              <a:rPr sz="1100" b="1" i="0">
                <a:solidFill>
                  <a:srgbClr val="FFFFFF"/>
                </a:solidFill>
                <a:latin typeface="Calibri"/>
              </a:rPr>
              <a:t>Any Quidnug node query</a:t>
            </a:r>
          </a:p>
        </p:txBody>
      </p:sp>
      <p:sp>
        <p:nvSpPr>
          <p:cNvPr id="33" name="Rounded Rectangle 32"/>
          <p:cNvSpPr/>
          <p:nvPr/>
        </p:nvSpPr>
        <p:spPr>
          <a:xfrm>
            <a:off x="9555480" y="2377440"/>
            <a:ext cx="2084831" cy="2011680"/>
          </a:xfrm>
          <a:prstGeom prst="roundRect">
            <a:avLst>
              <a:gd name="adj" fmla="val 5000"/>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9692640" y="2514600"/>
            <a:ext cx="1828800" cy="457200"/>
          </a:xfrm>
          <a:prstGeom prst="rect">
            <a:avLst/>
          </a:prstGeom>
          <a:noFill/>
        </p:spPr>
        <p:txBody>
          <a:bodyPr wrap="square" anchor="t" tIns="36576" bIns="36576" lIns="54864" rIns="54864">
            <a:spAutoFit/>
          </a:bodyPr>
          <a:lstStyle/>
          <a:p>
            <a:pPr algn="l"/>
            <a:r>
              <a:rPr sz="900" b="0" i="1">
                <a:solidFill>
                  <a:srgbClr val="E2E8F0"/>
                </a:solidFill>
                <a:latin typeface="Calibri"/>
              </a:rPr>
              <a:t>BEFORE</a:t>
            </a:r>
          </a:p>
        </p:txBody>
      </p:sp>
      <p:sp>
        <p:nvSpPr>
          <p:cNvPr id="35" name="TextBox 34"/>
          <p:cNvSpPr txBox="1"/>
          <p:nvPr/>
        </p:nvSpPr>
        <p:spPr>
          <a:xfrm>
            <a:off x="9692640" y="2788920"/>
            <a:ext cx="1828800" cy="685800"/>
          </a:xfrm>
          <a:prstGeom prst="rect">
            <a:avLst/>
          </a:prstGeom>
          <a:noFill/>
        </p:spPr>
        <p:txBody>
          <a:bodyPr wrap="square" anchor="t" tIns="36576" bIns="36576" lIns="54864" rIns="54864">
            <a:spAutoFit/>
          </a:bodyPr>
          <a:lstStyle/>
          <a:p>
            <a:pPr algn="l">
              <a:lnSpc>
                <a:spcPct val="120000"/>
              </a:lnSpc>
            </a:pPr>
            <a:r>
              <a:rPr sz="1200" b="1" i="0">
                <a:solidFill>
                  <a:srgbClr val="FFFFFF"/>
                </a:solidFill>
                <a:latin typeface="Georgia"/>
              </a:rPr>
              <a:t>Chain-of-custody paper</a:t>
            </a:r>
          </a:p>
        </p:txBody>
      </p:sp>
      <p:sp>
        <p:nvSpPr>
          <p:cNvPr id="36" name="Rectangle 35"/>
          <p:cNvSpPr/>
          <p:nvPr/>
        </p:nvSpPr>
        <p:spPr>
          <a:xfrm>
            <a:off x="9692640" y="3520440"/>
            <a:ext cx="1828800" cy="27432"/>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TextBox 36"/>
          <p:cNvSpPr txBox="1"/>
          <p:nvPr/>
        </p:nvSpPr>
        <p:spPr>
          <a:xfrm>
            <a:off x="9692640" y="3611880"/>
            <a:ext cx="1828800" cy="274320"/>
          </a:xfrm>
          <a:prstGeom prst="rect">
            <a:avLst/>
          </a:prstGeom>
          <a:noFill/>
        </p:spPr>
        <p:txBody>
          <a:bodyPr wrap="square" anchor="t" tIns="36576" bIns="36576" lIns="54864" rIns="54864">
            <a:spAutoFit/>
          </a:bodyPr>
          <a:lstStyle/>
          <a:p>
            <a:pPr algn="l"/>
            <a:r>
              <a:rPr sz="900" b="0" i="1">
                <a:solidFill>
                  <a:srgbClr val="E2E8F0"/>
                </a:solidFill>
                <a:latin typeface="Calibri"/>
              </a:rPr>
              <a:t>WITH QUIDNUG</a:t>
            </a:r>
          </a:p>
        </p:txBody>
      </p:sp>
      <p:sp>
        <p:nvSpPr>
          <p:cNvPr id="38" name="TextBox 37"/>
          <p:cNvSpPr txBox="1"/>
          <p:nvPr/>
        </p:nvSpPr>
        <p:spPr>
          <a:xfrm>
            <a:off x="9692640" y="3840480"/>
            <a:ext cx="1828800" cy="502920"/>
          </a:xfrm>
          <a:prstGeom prst="rect">
            <a:avLst/>
          </a:prstGeom>
          <a:noFill/>
        </p:spPr>
        <p:txBody>
          <a:bodyPr wrap="square" anchor="t" tIns="36576" bIns="36576" lIns="54864" rIns="54864">
            <a:spAutoFit/>
          </a:bodyPr>
          <a:lstStyle/>
          <a:p>
            <a:pPr algn="l">
              <a:lnSpc>
                <a:spcPct val="120000"/>
              </a:lnSpc>
            </a:pPr>
            <a:r>
              <a:rPr sz="1100" b="1" i="0">
                <a:solidFill>
                  <a:srgbClr val="FFFFFF"/>
                </a:solidFill>
                <a:latin typeface="Calibri"/>
              </a:rPr>
              <a:t>Paper + digital cross-verify</a:t>
            </a:r>
          </a:p>
        </p:txBody>
      </p:sp>
      <p:sp>
        <p:nvSpPr>
          <p:cNvPr id="39" name="Rounded Rectangle 38"/>
          <p:cNvSpPr/>
          <p:nvPr/>
        </p:nvSpPr>
        <p:spPr>
          <a:xfrm>
            <a:off x="548640" y="4617720"/>
            <a:ext cx="11064240" cy="1737360"/>
          </a:xfrm>
          <a:prstGeom prst="roundRect">
            <a:avLst>
              <a:gd name="adj" fmla="val 5000"/>
            </a:avLst>
          </a:prstGeom>
          <a:solidFill>
            <a:srgbClr val="0B192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0" name="TextBox 39"/>
          <p:cNvSpPr txBox="1"/>
          <p:nvPr/>
        </p:nvSpPr>
        <p:spPr>
          <a:xfrm>
            <a:off x="777240" y="4754880"/>
            <a:ext cx="10607040" cy="411480"/>
          </a:xfrm>
          <a:prstGeom prst="rect">
            <a:avLst/>
          </a:prstGeom>
          <a:noFill/>
        </p:spPr>
        <p:txBody>
          <a:bodyPr wrap="square" anchor="t" tIns="36576" bIns="36576" lIns="54864" rIns="54864">
            <a:spAutoFit/>
          </a:bodyPr>
          <a:lstStyle/>
          <a:p>
            <a:pPr algn="l"/>
            <a:r>
              <a:rPr sz="1400" b="1" i="0">
                <a:solidFill>
                  <a:srgbClr val="14B8A6"/>
                </a:solidFill>
                <a:latin typeface="Georgia"/>
              </a:rPr>
              <a:t>NON-NEGOTIABLE DESIGN PRINCIPLES</a:t>
            </a:r>
          </a:p>
        </p:txBody>
      </p:sp>
      <p:sp>
        <p:nvSpPr>
          <p:cNvPr id="41" name="Oval 40"/>
          <p:cNvSpPr/>
          <p:nvPr/>
        </p:nvSpPr>
        <p:spPr>
          <a:xfrm>
            <a:off x="777240" y="5330952"/>
            <a:ext cx="228600" cy="22860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2" name="TextBox 41"/>
          <p:cNvSpPr txBox="1"/>
          <p:nvPr/>
        </p:nvSpPr>
        <p:spPr>
          <a:xfrm>
            <a:off x="1097280" y="5257800"/>
            <a:ext cx="3200400" cy="320040"/>
          </a:xfrm>
          <a:prstGeom prst="rect">
            <a:avLst/>
          </a:prstGeom>
          <a:noFill/>
        </p:spPr>
        <p:txBody>
          <a:bodyPr wrap="square" anchor="t" tIns="36576" bIns="36576" lIns="54864" rIns="54864">
            <a:spAutoFit/>
          </a:bodyPr>
          <a:lstStyle/>
          <a:p>
            <a:pPr algn="l"/>
            <a:r>
              <a:rPr sz="1100" b="1" i="0">
                <a:solidFill>
                  <a:srgbClr val="FFFFFF"/>
                </a:solidFill>
                <a:latin typeface="Calibri"/>
              </a:rPr>
              <a:t>Secret ballot</a:t>
            </a:r>
          </a:p>
        </p:txBody>
      </p:sp>
      <p:sp>
        <p:nvSpPr>
          <p:cNvPr id="43" name="TextBox 42"/>
          <p:cNvSpPr txBox="1"/>
          <p:nvPr/>
        </p:nvSpPr>
        <p:spPr>
          <a:xfrm>
            <a:off x="1097280" y="5532120"/>
            <a:ext cx="3200400" cy="274320"/>
          </a:xfrm>
          <a:prstGeom prst="rect">
            <a:avLst/>
          </a:prstGeom>
          <a:noFill/>
        </p:spPr>
        <p:txBody>
          <a:bodyPr wrap="square" anchor="t" tIns="36576" bIns="36576" lIns="54864" rIns="54864">
            <a:spAutoFit/>
          </a:bodyPr>
          <a:lstStyle/>
          <a:p>
            <a:pPr algn="l"/>
            <a:r>
              <a:rPr sz="1000" b="0" i="1">
                <a:solidFill>
                  <a:srgbClr val="E2E8F0"/>
                </a:solidFill>
                <a:latin typeface="Calibri"/>
              </a:rPr>
              <a:t>No one can correlate vote to voter</a:t>
            </a:r>
          </a:p>
        </p:txBody>
      </p:sp>
      <p:sp>
        <p:nvSpPr>
          <p:cNvPr id="44" name="Oval 43"/>
          <p:cNvSpPr/>
          <p:nvPr/>
        </p:nvSpPr>
        <p:spPr>
          <a:xfrm>
            <a:off x="4526279" y="5330952"/>
            <a:ext cx="228600" cy="22860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5" name="TextBox 44"/>
          <p:cNvSpPr txBox="1"/>
          <p:nvPr/>
        </p:nvSpPr>
        <p:spPr>
          <a:xfrm>
            <a:off x="4846319" y="5257800"/>
            <a:ext cx="3200400" cy="320040"/>
          </a:xfrm>
          <a:prstGeom prst="rect">
            <a:avLst/>
          </a:prstGeom>
          <a:noFill/>
        </p:spPr>
        <p:txBody>
          <a:bodyPr wrap="square" anchor="t" tIns="36576" bIns="36576" lIns="54864" rIns="54864">
            <a:spAutoFit/>
          </a:bodyPr>
          <a:lstStyle/>
          <a:p>
            <a:pPr algn="l"/>
            <a:r>
              <a:rPr sz="1100" b="1" i="0">
                <a:solidFill>
                  <a:srgbClr val="FFFFFF"/>
                </a:solidFill>
                <a:latin typeface="Calibri"/>
              </a:rPr>
              <a:t>Universal verifiability</a:t>
            </a:r>
          </a:p>
        </p:txBody>
      </p:sp>
      <p:sp>
        <p:nvSpPr>
          <p:cNvPr id="46" name="TextBox 45"/>
          <p:cNvSpPr txBox="1"/>
          <p:nvPr/>
        </p:nvSpPr>
        <p:spPr>
          <a:xfrm>
            <a:off x="4846319" y="5532120"/>
            <a:ext cx="3200400" cy="274320"/>
          </a:xfrm>
          <a:prstGeom prst="rect">
            <a:avLst/>
          </a:prstGeom>
          <a:noFill/>
        </p:spPr>
        <p:txBody>
          <a:bodyPr wrap="square" anchor="t" tIns="36576" bIns="36576" lIns="54864" rIns="54864">
            <a:spAutoFit/>
          </a:bodyPr>
          <a:lstStyle/>
          <a:p>
            <a:pPr algn="l"/>
            <a:r>
              <a:rPr sz="1000" b="0" i="1">
                <a:solidFill>
                  <a:srgbClr val="E2E8F0"/>
                </a:solidFill>
                <a:latin typeface="Calibri"/>
              </a:rPr>
              <a:t>Any citizen recounts via query</a:t>
            </a:r>
          </a:p>
        </p:txBody>
      </p:sp>
      <p:sp>
        <p:nvSpPr>
          <p:cNvPr id="47" name="Oval 46"/>
          <p:cNvSpPr/>
          <p:nvPr/>
        </p:nvSpPr>
        <p:spPr>
          <a:xfrm>
            <a:off x="8275319" y="5330952"/>
            <a:ext cx="228600" cy="22860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8" name="TextBox 47"/>
          <p:cNvSpPr txBox="1"/>
          <p:nvPr/>
        </p:nvSpPr>
        <p:spPr>
          <a:xfrm>
            <a:off x="8595359" y="5257800"/>
            <a:ext cx="3200400" cy="320040"/>
          </a:xfrm>
          <a:prstGeom prst="rect">
            <a:avLst/>
          </a:prstGeom>
          <a:noFill/>
        </p:spPr>
        <p:txBody>
          <a:bodyPr wrap="square" anchor="t" tIns="36576" bIns="36576" lIns="54864" rIns="54864">
            <a:spAutoFit/>
          </a:bodyPr>
          <a:lstStyle/>
          <a:p>
            <a:pPr algn="l"/>
            <a:r>
              <a:rPr sz="1100" b="1" i="0">
                <a:solidFill>
                  <a:srgbClr val="FFFFFF"/>
                </a:solidFill>
                <a:latin typeface="Calibri"/>
              </a:rPr>
              <a:t>Individual verifiability</a:t>
            </a:r>
          </a:p>
        </p:txBody>
      </p:sp>
      <p:sp>
        <p:nvSpPr>
          <p:cNvPr id="49" name="TextBox 48"/>
          <p:cNvSpPr txBox="1"/>
          <p:nvPr/>
        </p:nvSpPr>
        <p:spPr>
          <a:xfrm>
            <a:off x="8595359" y="5532120"/>
            <a:ext cx="3200400" cy="274320"/>
          </a:xfrm>
          <a:prstGeom prst="rect">
            <a:avLst/>
          </a:prstGeom>
          <a:noFill/>
        </p:spPr>
        <p:txBody>
          <a:bodyPr wrap="square" anchor="t" tIns="36576" bIns="36576" lIns="54864" rIns="54864">
            <a:spAutoFit/>
          </a:bodyPr>
          <a:lstStyle/>
          <a:p>
            <a:pPr algn="l"/>
            <a:r>
              <a:rPr sz="1000" b="0" i="1">
                <a:solidFill>
                  <a:srgbClr val="E2E8F0"/>
                </a:solidFill>
                <a:latin typeface="Calibri"/>
              </a:rPr>
              <a:t>You can verify your own vote</a:t>
            </a:r>
          </a:p>
        </p:txBody>
      </p:sp>
      <p:sp>
        <p:nvSpPr>
          <p:cNvPr id="50" name="Oval 49"/>
          <p:cNvSpPr/>
          <p:nvPr/>
        </p:nvSpPr>
        <p:spPr>
          <a:xfrm>
            <a:off x="777240" y="5879592"/>
            <a:ext cx="228600" cy="22860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1" name="TextBox 50"/>
          <p:cNvSpPr txBox="1"/>
          <p:nvPr/>
        </p:nvSpPr>
        <p:spPr>
          <a:xfrm>
            <a:off x="1097280" y="5806440"/>
            <a:ext cx="3200400" cy="320040"/>
          </a:xfrm>
          <a:prstGeom prst="rect">
            <a:avLst/>
          </a:prstGeom>
          <a:noFill/>
        </p:spPr>
        <p:txBody>
          <a:bodyPr wrap="square" anchor="t" tIns="36576" bIns="36576" lIns="54864" rIns="54864">
            <a:spAutoFit/>
          </a:bodyPr>
          <a:lstStyle/>
          <a:p>
            <a:pPr algn="l"/>
            <a:r>
              <a:rPr sz="1100" b="1" i="0">
                <a:solidFill>
                  <a:srgbClr val="FFFFFF"/>
                </a:solidFill>
                <a:latin typeface="Calibri"/>
              </a:rPr>
              <a:t>Paper-ballot parity</a:t>
            </a:r>
          </a:p>
        </p:txBody>
      </p:sp>
      <p:sp>
        <p:nvSpPr>
          <p:cNvPr id="52" name="TextBox 51"/>
          <p:cNvSpPr txBox="1"/>
          <p:nvPr/>
        </p:nvSpPr>
        <p:spPr>
          <a:xfrm>
            <a:off x="1097280" y="6080760"/>
            <a:ext cx="3200400" cy="274320"/>
          </a:xfrm>
          <a:prstGeom prst="rect">
            <a:avLst/>
          </a:prstGeom>
          <a:noFill/>
        </p:spPr>
        <p:txBody>
          <a:bodyPr wrap="square" anchor="t" tIns="36576" bIns="36576" lIns="54864" rIns="54864">
            <a:spAutoFit/>
          </a:bodyPr>
          <a:lstStyle/>
          <a:p>
            <a:pPr algn="l"/>
            <a:r>
              <a:rPr sz="1000" b="0" i="1">
                <a:solidFill>
                  <a:srgbClr val="E2E8F0"/>
                </a:solidFill>
                <a:latin typeface="Calibri"/>
              </a:rPr>
              <a:t>Every digital vote has paper equivalent</a:t>
            </a:r>
          </a:p>
        </p:txBody>
      </p:sp>
      <p:sp>
        <p:nvSpPr>
          <p:cNvPr id="53" name="Oval 52"/>
          <p:cNvSpPr/>
          <p:nvPr/>
        </p:nvSpPr>
        <p:spPr>
          <a:xfrm>
            <a:off x="4526279" y="5879592"/>
            <a:ext cx="228600" cy="22860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4" name="TextBox 53"/>
          <p:cNvSpPr txBox="1"/>
          <p:nvPr/>
        </p:nvSpPr>
        <p:spPr>
          <a:xfrm>
            <a:off x="4846319" y="5806440"/>
            <a:ext cx="3200400" cy="320040"/>
          </a:xfrm>
          <a:prstGeom prst="rect">
            <a:avLst/>
          </a:prstGeom>
          <a:noFill/>
        </p:spPr>
        <p:txBody>
          <a:bodyPr wrap="square" anchor="t" tIns="36576" bIns="36576" lIns="54864" rIns="54864">
            <a:spAutoFit/>
          </a:bodyPr>
          <a:lstStyle/>
          <a:p>
            <a:pPr algn="l"/>
            <a:r>
              <a:rPr sz="1100" b="1" i="0">
                <a:solidFill>
                  <a:srgbClr val="FFFFFF"/>
                </a:solidFill>
                <a:latin typeface="Calibri"/>
              </a:rPr>
              <a:t>One-voter-one-vote</a:t>
            </a:r>
          </a:p>
        </p:txBody>
      </p:sp>
      <p:sp>
        <p:nvSpPr>
          <p:cNvPr id="55" name="TextBox 54"/>
          <p:cNvSpPr txBox="1"/>
          <p:nvPr/>
        </p:nvSpPr>
        <p:spPr>
          <a:xfrm>
            <a:off x="4846319" y="6080760"/>
            <a:ext cx="3200400" cy="274320"/>
          </a:xfrm>
          <a:prstGeom prst="rect">
            <a:avLst/>
          </a:prstGeom>
          <a:noFill/>
        </p:spPr>
        <p:txBody>
          <a:bodyPr wrap="square" anchor="t" tIns="36576" bIns="36576" lIns="54864" rIns="54864">
            <a:spAutoFit/>
          </a:bodyPr>
          <a:lstStyle/>
          <a:p>
            <a:pPr algn="l"/>
            <a:r>
              <a:rPr sz="1000" b="0" i="1">
                <a:solidFill>
                  <a:srgbClr val="E2E8F0"/>
                </a:solidFill>
                <a:latin typeface="Calibri"/>
              </a:rPr>
              <a:t>Cryptographic double-vote prevention</a:t>
            </a:r>
          </a:p>
        </p:txBody>
      </p:sp>
      <p:sp>
        <p:nvSpPr>
          <p:cNvPr id="56" name="Oval 55"/>
          <p:cNvSpPr/>
          <p:nvPr/>
        </p:nvSpPr>
        <p:spPr>
          <a:xfrm>
            <a:off x="8275319" y="5879592"/>
            <a:ext cx="228600" cy="22860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7" name="TextBox 56"/>
          <p:cNvSpPr txBox="1"/>
          <p:nvPr/>
        </p:nvSpPr>
        <p:spPr>
          <a:xfrm>
            <a:off x="8595359" y="5806440"/>
            <a:ext cx="3200400" cy="320040"/>
          </a:xfrm>
          <a:prstGeom prst="rect">
            <a:avLst/>
          </a:prstGeom>
          <a:noFill/>
        </p:spPr>
        <p:txBody>
          <a:bodyPr wrap="square" anchor="t" tIns="36576" bIns="36576" lIns="54864" rIns="54864">
            <a:spAutoFit/>
          </a:bodyPr>
          <a:lstStyle/>
          <a:p>
            <a:pPr algn="l"/>
            <a:r>
              <a:rPr sz="1100" b="1" i="0">
                <a:solidFill>
                  <a:srgbClr val="FFFFFF"/>
                </a:solidFill>
                <a:latin typeface="Calibri"/>
              </a:rPr>
              <a:t>BYO identity</a:t>
            </a:r>
          </a:p>
        </p:txBody>
      </p:sp>
      <p:sp>
        <p:nvSpPr>
          <p:cNvPr id="58" name="TextBox 57"/>
          <p:cNvSpPr txBox="1"/>
          <p:nvPr/>
        </p:nvSpPr>
        <p:spPr>
          <a:xfrm>
            <a:off x="8595359" y="6080760"/>
            <a:ext cx="3200400" cy="274320"/>
          </a:xfrm>
          <a:prstGeom prst="rect">
            <a:avLst/>
          </a:prstGeom>
          <a:noFill/>
        </p:spPr>
        <p:txBody>
          <a:bodyPr wrap="square" anchor="t" tIns="36576" bIns="36576" lIns="54864" rIns="54864">
            <a:spAutoFit/>
          </a:bodyPr>
          <a:lstStyle/>
          <a:p>
            <a:pPr algn="l"/>
            <a:r>
              <a:rPr sz="1000" b="0" i="1">
                <a:solidFill>
                  <a:srgbClr val="E2E8F0"/>
                </a:solidFill>
                <a:latin typeface="Calibri"/>
              </a:rPr>
              <a:t>Voter generates own quid</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B1929"/>
        </a:solidFill>
        <a:effectLst/>
      </p:bgPr>
    </p:bg>
    <p:spTree>
      <p:nvGrpSpPr>
        <p:cNvPr id="1" name=""/>
        <p:cNvGrpSpPr/>
        <p:nvPr/>
      </p:nvGrpSpPr>
      <p:grpSpPr/>
      <p:sp>
        <p:nvSpPr>
          <p:cNvPr id="2" name="TextBox 1"/>
          <p:cNvSpPr txBox="1"/>
          <p:nvPr/>
        </p:nvSpPr>
        <p:spPr>
          <a:xfrm>
            <a:off x="548640" y="1645920"/>
            <a:ext cx="4114800" cy="3657600"/>
          </a:xfrm>
          <a:prstGeom prst="rect">
            <a:avLst/>
          </a:prstGeom>
          <a:noFill/>
        </p:spPr>
        <p:txBody>
          <a:bodyPr wrap="square" anchor="t" tIns="36576" bIns="36576" lIns="54864" rIns="54864">
            <a:spAutoFit/>
          </a:bodyPr>
          <a:lstStyle/>
          <a:p>
            <a:pPr algn="l"/>
            <a:r>
              <a:rPr sz="22000" b="1" i="0">
                <a:solidFill>
                  <a:srgbClr val="14B8A6"/>
                </a:solidFill>
                <a:latin typeface="Georgia"/>
              </a:rPr>
              <a:t>01</a:t>
            </a:r>
          </a:p>
        </p:txBody>
      </p:sp>
      <p:sp>
        <p:nvSpPr>
          <p:cNvPr id="3" name="Hexagon 2"/>
          <p:cNvSpPr/>
          <p:nvPr/>
        </p:nvSpPr>
        <p:spPr>
          <a:xfrm>
            <a:off x="4206240" y="2377440"/>
            <a:ext cx="548640" cy="475488"/>
          </a:xfrm>
          <a:prstGeom prst="hexagon">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Hexagon 3"/>
          <p:cNvSpPr/>
          <p:nvPr/>
        </p:nvSpPr>
        <p:spPr>
          <a:xfrm>
            <a:off x="4663440" y="2926080"/>
            <a:ext cx="411480" cy="365760"/>
          </a:xfrm>
          <a:prstGeom prst="hexagon">
            <a:avLst/>
          </a:prstGeom>
          <a:noFill/>
          <a:ln w="15875">
            <a:solidFill>
              <a:srgbClr val="F59E0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212080" y="2606040"/>
            <a:ext cx="6675120" cy="457200"/>
          </a:xfrm>
          <a:prstGeom prst="rect">
            <a:avLst/>
          </a:prstGeom>
          <a:noFill/>
        </p:spPr>
        <p:txBody>
          <a:bodyPr wrap="square" anchor="t" tIns="36576" bIns="36576" lIns="54864" rIns="54864">
            <a:spAutoFit/>
          </a:bodyPr>
          <a:lstStyle/>
          <a:p>
            <a:pPr algn="l"/>
            <a:r>
              <a:rPr sz="1600" b="1" i="0">
                <a:solidFill>
                  <a:srgbClr val="14B8A6"/>
                </a:solidFill>
                <a:latin typeface="Calibri"/>
              </a:rPr>
              <a:t>PART ONE</a:t>
            </a:r>
          </a:p>
        </p:txBody>
      </p:sp>
      <p:sp>
        <p:nvSpPr>
          <p:cNvPr id="6" name="TextBox 5"/>
          <p:cNvSpPr txBox="1"/>
          <p:nvPr/>
        </p:nvSpPr>
        <p:spPr>
          <a:xfrm>
            <a:off x="5212080" y="2926080"/>
            <a:ext cx="6675120" cy="2743200"/>
          </a:xfrm>
          <a:prstGeom prst="rect">
            <a:avLst/>
          </a:prstGeom>
          <a:noFill/>
        </p:spPr>
        <p:txBody>
          <a:bodyPr wrap="square" anchor="t" tIns="36576" bIns="36576" lIns="54864" rIns="54864">
            <a:spAutoFit/>
          </a:bodyPr>
          <a:lstStyle/>
          <a:p>
            <a:pPr algn="l"/>
            <a:r>
              <a:rPr sz="4400" b="1" i="0">
                <a:solidFill>
                  <a:srgbClr val="FFFFFF"/>
                </a:solidFill>
                <a:latin typeface="Georgia"/>
              </a:rPr>
              <a:t>Trust is broken</a:t>
            </a:r>
          </a:p>
        </p:txBody>
      </p:sp>
      <p:sp>
        <p:nvSpPr>
          <p:cNvPr id="7" name="Rectangle 6"/>
          <p:cNvSpPr/>
          <p:nvPr/>
        </p:nvSpPr>
        <p:spPr>
          <a:xfrm>
            <a:off x="5212080" y="4937760"/>
            <a:ext cx="2743200" cy="32004"/>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60.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ELECTIONS: REGISTRATION</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Voter registration — bring your own quid</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60 / 77</a:t>
            </a:r>
          </a:p>
        </p:txBody>
      </p:sp>
      <p:sp>
        <p:nvSpPr>
          <p:cNvPr id="7" name="Rounded Rectangle 6"/>
          <p:cNvSpPr/>
          <p:nvPr/>
        </p:nvSpPr>
        <p:spPr>
          <a:xfrm>
            <a:off x="548640" y="1691640"/>
            <a:ext cx="11064240" cy="310896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77240" y="1828800"/>
            <a:ext cx="10607040" cy="365760"/>
          </a:xfrm>
          <a:prstGeom prst="rect">
            <a:avLst/>
          </a:prstGeom>
          <a:noFill/>
        </p:spPr>
        <p:txBody>
          <a:bodyPr wrap="square" anchor="t" tIns="36576" bIns="36576" lIns="54864" rIns="54864">
            <a:spAutoFit/>
          </a:bodyPr>
          <a:lstStyle/>
          <a:p>
            <a:pPr algn="l"/>
            <a:r>
              <a:rPr sz="1100" b="1" i="0">
                <a:solidFill>
                  <a:srgbClr val="64748B"/>
                </a:solidFill>
                <a:latin typeface="Calibri"/>
              </a:rPr>
              <a:t>REGISTRATION FLOW</a:t>
            </a:r>
          </a:p>
        </p:txBody>
      </p:sp>
      <p:sp>
        <p:nvSpPr>
          <p:cNvPr id="9" name="Rounded Rectangle 8"/>
          <p:cNvSpPr/>
          <p:nvPr/>
        </p:nvSpPr>
        <p:spPr>
          <a:xfrm>
            <a:off x="777240" y="2331720"/>
            <a:ext cx="2103120" cy="2194560"/>
          </a:xfrm>
          <a:prstGeom prst="roundRect">
            <a:avLst>
              <a:gd name="adj" fmla="val 8000"/>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Oval 9"/>
          <p:cNvSpPr/>
          <p:nvPr/>
        </p:nvSpPr>
        <p:spPr>
          <a:xfrm>
            <a:off x="1554480" y="2468880"/>
            <a:ext cx="502920" cy="502920"/>
          </a:xfrm>
          <a:prstGeom prst="ellipse">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1554480" y="2468880"/>
            <a:ext cx="502920" cy="502920"/>
          </a:xfrm>
          <a:prstGeom prst="rect">
            <a:avLst/>
          </a:prstGeom>
          <a:noFill/>
        </p:spPr>
        <p:txBody>
          <a:bodyPr wrap="square" anchor="ctr" tIns="36576" bIns="36576" lIns="54864" rIns="54864">
            <a:spAutoFit/>
          </a:bodyPr>
          <a:lstStyle/>
          <a:p>
            <a:pPr algn="ctr"/>
            <a:r>
              <a:rPr sz="1800" b="1" i="0">
                <a:solidFill>
                  <a:srgbClr val="0B1929"/>
                </a:solidFill>
                <a:latin typeface="Georgia"/>
              </a:rPr>
              <a:t>1</a:t>
            </a:r>
          </a:p>
        </p:txBody>
      </p:sp>
      <p:sp>
        <p:nvSpPr>
          <p:cNvPr id="12" name="TextBox 11"/>
          <p:cNvSpPr txBox="1"/>
          <p:nvPr/>
        </p:nvSpPr>
        <p:spPr>
          <a:xfrm>
            <a:off x="868680" y="3063240"/>
            <a:ext cx="1920240" cy="822960"/>
          </a:xfrm>
          <a:prstGeom prst="rect">
            <a:avLst/>
          </a:prstGeom>
          <a:noFill/>
        </p:spPr>
        <p:txBody>
          <a:bodyPr wrap="square" anchor="t" tIns="36576" bIns="36576" lIns="54864" rIns="54864">
            <a:spAutoFit/>
          </a:bodyPr>
          <a:lstStyle/>
          <a:p>
            <a:pPr algn="ctr">
              <a:lnSpc>
                <a:spcPct val="120000"/>
              </a:lnSpc>
            </a:pPr>
            <a:r>
              <a:rPr sz="1200" b="1" i="0">
                <a:solidFill>
                  <a:srgbClr val="FFFFFF"/>
                </a:solidFill>
                <a:latin typeface="Georgia"/>
              </a:rPr>
              <a:t>Voter generates
quid on device</a:t>
            </a:r>
          </a:p>
        </p:txBody>
      </p:sp>
      <p:sp>
        <p:nvSpPr>
          <p:cNvPr id="13" name="TextBox 12"/>
          <p:cNvSpPr txBox="1"/>
          <p:nvPr/>
        </p:nvSpPr>
        <p:spPr>
          <a:xfrm>
            <a:off x="868680" y="3977640"/>
            <a:ext cx="1920240" cy="457200"/>
          </a:xfrm>
          <a:prstGeom prst="rect">
            <a:avLst/>
          </a:prstGeom>
          <a:noFill/>
        </p:spPr>
        <p:txBody>
          <a:bodyPr wrap="square" anchor="t" tIns="36576" bIns="36576" lIns="54864" rIns="54864">
            <a:spAutoFit/>
          </a:bodyPr>
          <a:lstStyle/>
          <a:p>
            <a:pPr algn="ctr"/>
            <a:r>
              <a:rPr sz="1000" b="0" i="1">
                <a:solidFill>
                  <a:srgbClr val="E2E8F0"/>
                </a:solidFill>
                <a:latin typeface="Calibri"/>
              </a:rPr>
              <a:t>offline, own phone</a:t>
            </a:r>
          </a:p>
        </p:txBody>
      </p:sp>
      <p:cxnSp>
        <p:nvCxnSpPr>
          <p:cNvPr id="14" name="Connector 13"/>
          <p:cNvCxnSpPr/>
          <p:nvPr/>
        </p:nvCxnSpPr>
        <p:spPr>
          <a:xfrm>
            <a:off x="2880360" y="3337560"/>
            <a:ext cx="109728" cy="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15" name="Rounded Rectangle 14"/>
          <p:cNvSpPr/>
          <p:nvPr/>
        </p:nvSpPr>
        <p:spPr>
          <a:xfrm>
            <a:off x="2990088" y="2331720"/>
            <a:ext cx="2103120" cy="2194560"/>
          </a:xfrm>
          <a:prstGeom prst="roundRect">
            <a:avLst>
              <a:gd name="adj" fmla="val 8000"/>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Oval 15"/>
          <p:cNvSpPr/>
          <p:nvPr/>
        </p:nvSpPr>
        <p:spPr>
          <a:xfrm>
            <a:off x="3767328" y="2468880"/>
            <a:ext cx="502920" cy="502920"/>
          </a:xfrm>
          <a:prstGeom prst="ellipse">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3767328" y="2468880"/>
            <a:ext cx="502920" cy="502920"/>
          </a:xfrm>
          <a:prstGeom prst="rect">
            <a:avLst/>
          </a:prstGeom>
          <a:noFill/>
        </p:spPr>
        <p:txBody>
          <a:bodyPr wrap="square" anchor="ctr" tIns="36576" bIns="36576" lIns="54864" rIns="54864">
            <a:spAutoFit/>
          </a:bodyPr>
          <a:lstStyle/>
          <a:p>
            <a:pPr algn="ctr"/>
            <a:r>
              <a:rPr sz="1800" b="1" i="0">
                <a:solidFill>
                  <a:srgbClr val="0B1929"/>
                </a:solidFill>
                <a:latin typeface="Georgia"/>
              </a:rPr>
              <a:t>2</a:t>
            </a:r>
          </a:p>
        </p:txBody>
      </p:sp>
      <p:sp>
        <p:nvSpPr>
          <p:cNvPr id="18" name="TextBox 17"/>
          <p:cNvSpPr txBox="1"/>
          <p:nvPr/>
        </p:nvSpPr>
        <p:spPr>
          <a:xfrm>
            <a:off x="3081528" y="3063240"/>
            <a:ext cx="1920240" cy="822960"/>
          </a:xfrm>
          <a:prstGeom prst="rect">
            <a:avLst/>
          </a:prstGeom>
          <a:noFill/>
        </p:spPr>
        <p:txBody>
          <a:bodyPr wrap="square" anchor="t" tIns="36576" bIns="36576" lIns="54864" rIns="54864">
            <a:spAutoFit/>
          </a:bodyPr>
          <a:lstStyle/>
          <a:p>
            <a:pPr algn="ctr">
              <a:lnSpc>
                <a:spcPct val="120000"/>
              </a:lnSpc>
            </a:pPr>
            <a:r>
              <a:rPr sz="1200" b="1" i="0">
                <a:solidFill>
                  <a:srgbClr val="FFFFFF"/>
                </a:solidFill>
                <a:latin typeface="Georgia"/>
              </a:rPr>
              <a:t>Visit DMV / portal
with quid ID + ID</a:t>
            </a:r>
          </a:p>
        </p:txBody>
      </p:sp>
      <p:sp>
        <p:nvSpPr>
          <p:cNvPr id="19" name="TextBox 18"/>
          <p:cNvSpPr txBox="1"/>
          <p:nvPr/>
        </p:nvSpPr>
        <p:spPr>
          <a:xfrm>
            <a:off x="3081528" y="3977640"/>
            <a:ext cx="1920240" cy="457200"/>
          </a:xfrm>
          <a:prstGeom prst="rect">
            <a:avLst/>
          </a:prstGeom>
          <a:noFill/>
        </p:spPr>
        <p:txBody>
          <a:bodyPr wrap="square" anchor="t" tIns="36576" bIns="36576" lIns="54864" rIns="54864">
            <a:spAutoFit/>
          </a:bodyPr>
          <a:lstStyle/>
          <a:p>
            <a:pPr algn="ctr"/>
            <a:r>
              <a:rPr sz="1000" b="0" i="1">
                <a:solidFill>
                  <a:srgbClr val="E2E8F0"/>
                </a:solidFill>
                <a:latin typeface="Calibri"/>
              </a:rPr>
              <a:t>identity verification</a:t>
            </a:r>
          </a:p>
        </p:txBody>
      </p:sp>
      <p:cxnSp>
        <p:nvCxnSpPr>
          <p:cNvPr id="20" name="Connector 19"/>
          <p:cNvCxnSpPr/>
          <p:nvPr/>
        </p:nvCxnSpPr>
        <p:spPr>
          <a:xfrm>
            <a:off x="5093208" y="3337560"/>
            <a:ext cx="109728" cy="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21" name="Rounded Rectangle 20"/>
          <p:cNvSpPr/>
          <p:nvPr/>
        </p:nvSpPr>
        <p:spPr>
          <a:xfrm>
            <a:off x="5202936" y="2331720"/>
            <a:ext cx="2103120" cy="2194560"/>
          </a:xfrm>
          <a:prstGeom prst="roundRect">
            <a:avLst>
              <a:gd name="adj" fmla="val 8000"/>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Oval 21"/>
          <p:cNvSpPr/>
          <p:nvPr/>
        </p:nvSpPr>
        <p:spPr>
          <a:xfrm>
            <a:off x="5980176" y="2468880"/>
            <a:ext cx="502920" cy="502920"/>
          </a:xfrm>
          <a:prstGeom prst="ellipse">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5980176" y="2468880"/>
            <a:ext cx="502920" cy="502920"/>
          </a:xfrm>
          <a:prstGeom prst="rect">
            <a:avLst/>
          </a:prstGeom>
          <a:noFill/>
        </p:spPr>
        <p:txBody>
          <a:bodyPr wrap="square" anchor="ctr" tIns="36576" bIns="36576" lIns="54864" rIns="54864">
            <a:spAutoFit/>
          </a:bodyPr>
          <a:lstStyle/>
          <a:p>
            <a:pPr algn="ctr"/>
            <a:r>
              <a:rPr sz="1800" b="1" i="0">
                <a:solidFill>
                  <a:srgbClr val="0B1929"/>
                </a:solidFill>
                <a:latin typeface="Georgia"/>
              </a:rPr>
              <a:t>3</a:t>
            </a:r>
          </a:p>
        </p:txBody>
      </p:sp>
      <p:sp>
        <p:nvSpPr>
          <p:cNvPr id="24" name="TextBox 23"/>
          <p:cNvSpPr txBox="1"/>
          <p:nvPr/>
        </p:nvSpPr>
        <p:spPr>
          <a:xfrm>
            <a:off x="5294376" y="3063240"/>
            <a:ext cx="1920240" cy="822960"/>
          </a:xfrm>
          <a:prstGeom prst="rect">
            <a:avLst/>
          </a:prstGeom>
          <a:noFill/>
        </p:spPr>
        <p:txBody>
          <a:bodyPr wrap="square" anchor="t" tIns="36576" bIns="36576" lIns="54864" rIns="54864">
            <a:spAutoFit/>
          </a:bodyPr>
          <a:lstStyle/>
          <a:p>
            <a:pPr algn="ctr">
              <a:lnSpc>
                <a:spcPct val="120000"/>
              </a:lnSpc>
            </a:pPr>
            <a:r>
              <a:rPr sz="1200" b="1" i="0">
                <a:solidFill>
                  <a:srgbClr val="0B1929"/>
                </a:solidFill>
                <a:latin typeface="Georgia"/>
              </a:rPr>
              <a:t>Registrar issues
trust edge</a:t>
            </a:r>
          </a:p>
        </p:txBody>
      </p:sp>
      <p:sp>
        <p:nvSpPr>
          <p:cNvPr id="25" name="TextBox 24"/>
          <p:cNvSpPr txBox="1"/>
          <p:nvPr/>
        </p:nvSpPr>
        <p:spPr>
          <a:xfrm>
            <a:off x="5294376" y="3977640"/>
            <a:ext cx="1920240" cy="457200"/>
          </a:xfrm>
          <a:prstGeom prst="rect">
            <a:avLst/>
          </a:prstGeom>
          <a:noFill/>
        </p:spPr>
        <p:txBody>
          <a:bodyPr wrap="square" anchor="t" tIns="36576" bIns="36576" lIns="54864" rIns="54864">
            <a:spAutoFit/>
          </a:bodyPr>
          <a:lstStyle/>
          <a:p>
            <a:pPr algn="ctr"/>
            <a:r>
              <a:rPr sz="1000" b="0" i="1">
                <a:solidFill>
                  <a:srgbClr val="0B1929"/>
                </a:solidFill>
                <a:latin typeface="Calibri"/>
              </a:rPr>
              <a:t>signed by authority</a:t>
            </a:r>
          </a:p>
        </p:txBody>
      </p:sp>
      <p:cxnSp>
        <p:nvCxnSpPr>
          <p:cNvPr id="26" name="Connector 25"/>
          <p:cNvCxnSpPr/>
          <p:nvPr/>
        </p:nvCxnSpPr>
        <p:spPr>
          <a:xfrm>
            <a:off x="7306056" y="3337560"/>
            <a:ext cx="109728" cy="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27" name="Rounded Rectangle 26"/>
          <p:cNvSpPr/>
          <p:nvPr/>
        </p:nvSpPr>
        <p:spPr>
          <a:xfrm>
            <a:off x="7415783" y="2331720"/>
            <a:ext cx="2103120" cy="2194560"/>
          </a:xfrm>
          <a:prstGeom prst="roundRect">
            <a:avLst>
              <a:gd name="adj" fmla="val 8000"/>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Oval 27"/>
          <p:cNvSpPr/>
          <p:nvPr/>
        </p:nvSpPr>
        <p:spPr>
          <a:xfrm>
            <a:off x="8193023" y="2468880"/>
            <a:ext cx="502920" cy="502920"/>
          </a:xfrm>
          <a:prstGeom prst="ellipse">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8193023" y="2468880"/>
            <a:ext cx="502920" cy="502920"/>
          </a:xfrm>
          <a:prstGeom prst="rect">
            <a:avLst/>
          </a:prstGeom>
          <a:noFill/>
        </p:spPr>
        <p:txBody>
          <a:bodyPr wrap="square" anchor="ctr" tIns="36576" bIns="36576" lIns="54864" rIns="54864">
            <a:spAutoFit/>
          </a:bodyPr>
          <a:lstStyle/>
          <a:p>
            <a:pPr algn="ctr"/>
            <a:r>
              <a:rPr sz="1800" b="1" i="0">
                <a:solidFill>
                  <a:srgbClr val="0B1929"/>
                </a:solidFill>
                <a:latin typeface="Georgia"/>
              </a:rPr>
              <a:t>4</a:t>
            </a:r>
          </a:p>
        </p:txBody>
      </p:sp>
      <p:sp>
        <p:nvSpPr>
          <p:cNvPr id="30" name="TextBox 29"/>
          <p:cNvSpPr txBox="1"/>
          <p:nvPr/>
        </p:nvSpPr>
        <p:spPr>
          <a:xfrm>
            <a:off x="7507223" y="3063240"/>
            <a:ext cx="1920240" cy="822960"/>
          </a:xfrm>
          <a:prstGeom prst="rect">
            <a:avLst/>
          </a:prstGeom>
          <a:noFill/>
        </p:spPr>
        <p:txBody>
          <a:bodyPr wrap="square" anchor="t" tIns="36576" bIns="36576" lIns="54864" rIns="54864">
            <a:spAutoFit/>
          </a:bodyPr>
          <a:lstStyle/>
          <a:p>
            <a:pPr algn="ctr">
              <a:lnSpc>
                <a:spcPct val="120000"/>
              </a:lnSpc>
            </a:pPr>
            <a:r>
              <a:rPr sz="1200" b="1" i="0">
                <a:solidFill>
                  <a:srgbClr val="FFFFFF"/>
                </a:solidFill>
                <a:latin typeface="Georgia"/>
              </a:rPr>
              <a:t>Edge propagates
via push gossip</a:t>
            </a:r>
          </a:p>
        </p:txBody>
      </p:sp>
      <p:sp>
        <p:nvSpPr>
          <p:cNvPr id="31" name="TextBox 30"/>
          <p:cNvSpPr txBox="1"/>
          <p:nvPr/>
        </p:nvSpPr>
        <p:spPr>
          <a:xfrm>
            <a:off x="7507223" y="3977640"/>
            <a:ext cx="1920240" cy="457200"/>
          </a:xfrm>
          <a:prstGeom prst="rect">
            <a:avLst/>
          </a:prstGeom>
          <a:noFill/>
        </p:spPr>
        <p:txBody>
          <a:bodyPr wrap="square" anchor="t" tIns="36576" bIns="36576" lIns="54864" rIns="54864">
            <a:spAutoFit/>
          </a:bodyPr>
          <a:lstStyle/>
          <a:p>
            <a:pPr algn="ctr"/>
            <a:r>
              <a:rPr sz="1000" b="0" i="1">
                <a:solidFill>
                  <a:srgbClr val="E2E8F0"/>
                </a:solidFill>
                <a:latin typeface="Calibri"/>
              </a:rPr>
              <a:t>≤ 1 minute</a:t>
            </a:r>
          </a:p>
        </p:txBody>
      </p:sp>
      <p:cxnSp>
        <p:nvCxnSpPr>
          <p:cNvPr id="32" name="Connector 31"/>
          <p:cNvCxnSpPr/>
          <p:nvPr/>
        </p:nvCxnSpPr>
        <p:spPr>
          <a:xfrm>
            <a:off x="9518903" y="3337560"/>
            <a:ext cx="109728" cy="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33" name="Rounded Rectangle 32"/>
          <p:cNvSpPr/>
          <p:nvPr/>
        </p:nvSpPr>
        <p:spPr>
          <a:xfrm>
            <a:off x="9628632" y="2331720"/>
            <a:ext cx="2103120" cy="2194560"/>
          </a:xfrm>
          <a:prstGeom prst="roundRect">
            <a:avLst>
              <a:gd name="adj" fmla="val 8000"/>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Oval 33"/>
          <p:cNvSpPr/>
          <p:nvPr/>
        </p:nvSpPr>
        <p:spPr>
          <a:xfrm>
            <a:off x="10405872" y="2468880"/>
            <a:ext cx="502920" cy="502920"/>
          </a:xfrm>
          <a:prstGeom prst="ellipse">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TextBox 34"/>
          <p:cNvSpPr txBox="1"/>
          <p:nvPr/>
        </p:nvSpPr>
        <p:spPr>
          <a:xfrm>
            <a:off x="10405872" y="2468880"/>
            <a:ext cx="502920" cy="502920"/>
          </a:xfrm>
          <a:prstGeom prst="rect">
            <a:avLst/>
          </a:prstGeom>
          <a:noFill/>
        </p:spPr>
        <p:txBody>
          <a:bodyPr wrap="square" anchor="ctr" tIns="36576" bIns="36576" lIns="54864" rIns="54864">
            <a:spAutoFit/>
          </a:bodyPr>
          <a:lstStyle/>
          <a:p>
            <a:pPr algn="ctr"/>
            <a:r>
              <a:rPr sz="1800" b="1" i="0">
                <a:solidFill>
                  <a:srgbClr val="0B1929"/>
                </a:solidFill>
                <a:latin typeface="Georgia"/>
              </a:rPr>
              <a:t>5</a:t>
            </a:r>
          </a:p>
        </p:txBody>
      </p:sp>
      <p:sp>
        <p:nvSpPr>
          <p:cNvPr id="36" name="TextBox 35"/>
          <p:cNvSpPr txBox="1"/>
          <p:nvPr/>
        </p:nvSpPr>
        <p:spPr>
          <a:xfrm>
            <a:off x="9720072" y="3063240"/>
            <a:ext cx="1920240" cy="822960"/>
          </a:xfrm>
          <a:prstGeom prst="rect">
            <a:avLst/>
          </a:prstGeom>
          <a:noFill/>
        </p:spPr>
        <p:txBody>
          <a:bodyPr wrap="square" anchor="t" tIns="36576" bIns="36576" lIns="54864" rIns="54864">
            <a:spAutoFit/>
          </a:bodyPr>
          <a:lstStyle/>
          <a:p>
            <a:pPr algn="ctr">
              <a:lnSpc>
                <a:spcPct val="120000"/>
              </a:lnSpc>
            </a:pPr>
            <a:r>
              <a:rPr sz="1200" b="1" i="0">
                <a:solidFill>
                  <a:srgbClr val="FFFFFF"/>
                </a:solidFill>
                <a:latin typeface="Georgia"/>
              </a:rPr>
              <a:t>Anyone can
verify you're registered</a:t>
            </a:r>
          </a:p>
        </p:txBody>
      </p:sp>
      <p:sp>
        <p:nvSpPr>
          <p:cNvPr id="37" name="TextBox 36"/>
          <p:cNvSpPr txBox="1"/>
          <p:nvPr/>
        </p:nvSpPr>
        <p:spPr>
          <a:xfrm>
            <a:off x="9720072" y="3977640"/>
            <a:ext cx="1920240" cy="457200"/>
          </a:xfrm>
          <a:prstGeom prst="rect">
            <a:avLst/>
          </a:prstGeom>
          <a:noFill/>
        </p:spPr>
        <p:txBody>
          <a:bodyPr wrap="square" anchor="t" tIns="36576" bIns="36576" lIns="54864" rIns="54864">
            <a:spAutoFit/>
          </a:bodyPr>
          <a:lstStyle/>
          <a:p>
            <a:pPr algn="ctr"/>
            <a:r>
              <a:rPr sz="1000" b="0" i="1">
                <a:solidFill>
                  <a:srgbClr val="E2E8F0"/>
                </a:solidFill>
                <a:latin typeface="Calibri"/>
              </a:rPr>
              <a:t>public chain query</a:t>
            </a:r>
          </a:p>
        </p:txBody>
      </p:sp>
      <p:sp>
        <p:nvSpPr>
          <p:cNvPr id="38" name="Rounded Rectangle 37"/>
          <p:cNvSpPr/>
          <p:nvPr/>
        </p:nvSpPr>
        <p:spPr>
          <a:xfrm>
            <a:off x="548640" y="4983480"/>
            <a:ext cx="11064240" cy="1371600"/>
          </a:xfrm>
          <a:prstGeom prst="roundRect">
            <a:avLst>
              <a:gd name="adj" fmla="val 5000"/>
            </a:avLst>
          </a:prstGeom>
          <a:solidFill>
            <a:srgbClr val="0B192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9" name="TextBox 38"/>
          <p:cNvSpPr txBox="1"/>
          <p:nvPr/>
        </p:nvSpPr>
        <p:spPr>
          <a:xfrm>
            <a:off x="777240" y="5120640"/>
            <a:ext cx="10607040" cy="411480"/>
          </a:xfrm>
          <a:prstGeom prst="rect">
            <a:avLst/>
          </a:prstGeom>
          <a:noFill/>
        </p:spPr>
        <p:txBody>
          <a:bodyPr wrap="square" anchor="t" tIns="36576" bIns="36576" lIns="54864" rIns="54864">
            <a:spAutoFit/>
          </a:bodyPr>
          <a:lstStyle/>
          <a:p>
            <a:pPr algn="l"/>
            <a:r>
              <a:rPr sz="1300" b="1" i="0">
                <a:solidFill>
                  <a:srgbClr val="14B8A6"/>
                </a:solidFill>
                <a:latin typeface="Georgia"/>
              </a:rPr>
              <a:t>WHY BYO-QUID MATTERS</a:t>
            </a:r>
          </a:p>
        </p:txBody>
      </p:sp>
      <p:sp>
        <p:nvSpPr>
          <p:cNvPr id="40" name="TextBox 39"/>
          <p:cNvSpPr txBox="1"/>
          <p:nvPr/>
        </p:nvSpPr>
        <p:spPr>
          <a:xfrm>
            <a:off x="777240" y="5532120"/>
            <a:ext cx="10607040" cy="822960"/>
          </a:xfrm>
          <a:prstGeom prst="rect">
            <a:avLst/>
          </a:prstGeom>
          <a:noFill/>
        </p:spPr>
        <p:txBody>
          <a:bodyPr wrap="square" anchor="t" tIns="36576" bIns="36576" lIns="54864" rIns="54864">
            <a:spAutoFit/>
          </a:bodyPr>
          <a:lstStyle/>
          <a:p>
            <a:pPr algn="l">
              <a:lnSpc>
                <a:spcPct val="135000"/>
              </a:lnSpc>
            </a:pPr>
            <a:r>
              <a:rPr sz="1200" b="0" i="0">
                <a:solidFill>
                  <a:srgbClr val="E2E8F0"/>
                </a:solidFill>
                <a:latin typeface="Calibri"/>
              </a:rPr>
              <a:t>The authority CANNOT assign a voter a quid it controls — because the voter generated the keypair themselves. Any attempt by the authority to "pre-register" someone produces a quid whose private key isn't on the voter's device, and the voter can detect this instantly.</a:t>
            </a:r>
          </a:p>
        </p:txBody>
      </p:sp>
    </p:spTree>
  </p:cSld>
  <p:clrMapOvr>
    <a:masterClrMapping/>
  </p:clrMapOvr>
</p:sld>
</file>

<file path=ppt/slides/slide61.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ELECTIONS: THE CRITICAL TRICK</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Ballot issuance — blind signatures for anonymity</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61 / 77</a:t>
            </a:r>
          </a:p>
        </p:txBody>
      </p:sp>
      <p:sp>
        <p:nvSpPr>
          <p:cNvPr id="7" name="Rounded Rectangle 6"/>
          <p:cNvSpPr/>
          <p:nvPr/>
        </p:nvSpPr>
        <p:spPr>
          <a:xfrm>
            <a:off x="548640" y="1691640"/>
            <a:ext cx="11064240" cy="1188720"/>
          </a:xfrm>
          <a:prstGeom prst="roundRect">
            <a:avLst>
              <a:gd name="adj" fmla="val 5000"/>
            </a:avLst>
          </a:prstGeom>
          <a:solidFill>
            <a:srgbClr val="0B192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77240" y="1828800"/>
            <a:ext cx="10607040" cy="411480"/>
          </a:xfrm>
          <a:prstGeom prst="rect">
            <a:avLst/>
          </a:prstGeom>
          <a:noFill/>
        </p:spPr>
        <p:txBody>
          <a:bodyPr wrap="square" anchor="t" tIns="36576" bIns="36576" lIns="54864" rIns="54864">
            <a:spAutoFit/>
          </a:bodyPr>
          <a:lstStyle/>
          <a:p>
            <a:pPr algn="l"/>
            <a:r>
              <a:rPr sz="1100" b="1" i="0">
                <a:solidFill>
                  <a:srgbClr val="F59E0B"/>
                </a:solidFill>
                <a:latin typeface="Calibri"/>
              </a:rPr>
              <a:t>THE PROBLEM</a:t>
            </a:r>
          </a:p>
        </p:txBody>
      </p:sp>
      <p:sp>
        <p:nvSpPr>
          <p:cNvPr id="9" name="TextBox 8"/>
          <p:cNvSpPr txBox="1"/>
          <p:nvPr/>
        </p:nvSpPr>
        <p:spPr>
          <a:xfrm>
            <a:off x="777240" y="2240280"/>
            <a:ext cx="10607040" cy="640080"/>
          </a:xfrm>
          <a:prstGeom prst="rect">
            <a:avLst/>
          </a:prstGeom>
          <a:noFill/>
        </p:spPr>
        <p:txBody>
          <a:bodyPr wrap="square" anchor="t" tIns="36576" bIns="36576" lIns="54864" rIns="54864">
            <a:spAutoFit/>
          </a:bodyPr>
          <a:lstStyle/>
          <a:p>
            <a:pPr algn="l">
              <a:lnSpc>
                <a:spcPct val="130000"/>
              </a:lnSpc>
            </a:pPr>
            <a:r>
              <a:rPr sz="1250" b="0" i="0">
                <a:solidFill>
                  <a:srgbClr val="E2E8F0"/>
                </a:solidFill>
                <a:latin typeface="Calibri"/>
              </a:rPr>
              <a:t>Voter is publicly checked in. Now their vote must be (1) authenticated as eligible AND (2) unlinkable to their voter identity. These are contradictory unless we use a special primitive.</a:t>
            </a:r>
          </a:p>
        </p:txBody>
      </p:sp>
      <p:sp>
        <p:nvSpPr>
          <p:cNvPr id="10" name="Rounded Rectangle 9"/>
          <p:cNvSpPr/>
          <p:nvPr/>
        </p:nvSpPr>
        <p:spPr>
          <a:xfrm>
            <a:off x="548640" y="3017520"/>
            <a:ext cx="11064240" cy="306324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777240" y="3108960"/>
            <a:ext cx="10607040" cy="320040"/>
          </a:xfrm>
          <a:prstGeom prst="rect">
            <a:avLst/>
          </a:prstGeom>
          <a:noFill/>
        </p:spPr>
        <p:txBody>
          <a:bodyPr wrap="square" anchor="t" tIns="36576" bIns="36576" lIns="54864" rIns="54864">
            <a:spAutoFit/>
          </a:bodyPr>
          <a:lstStyle/>
          <a:p>
            <a:pPr algn="l"/>
            <a:r>
              <a:rPr sz="1100" b="1" i="0">
                <a:solidFill>
                  <a:srgbClr val="64748B"/>
                </a:solidFill>
                <a:latin typeface="Calibri"/>
              </a:rPr>
              <a:t>BLIND SIGNATURE — THE CARBON-PAPER ENVELOPE METAPHOR</a:t>
            </a:r>
          </a:p>
        </p:txBody>
      </p:sp>
      <p:sp>
        <p:nvSpPr>
          <p:cNvPr id="12" name="Rounded Rectangle 11"/>
          <p:cNvSpPr/>
          <p:nvPr/>
        </p:nvSpPr>
        <p:spPr>
          <a:xfrm>
            <a:off x="777240" y="3520440"/>
            <a:ext cx="2103120" cy="2286000"/>
          </a:xfrm>
          <a:prstGeom prst="roundRect">
            <a:avLst>
              <a:gd name="adj" fmla="val 8000"/>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Oval 12"/>
          <p:cNvSpPr/>
          <p:nvPr/>
        </p:nvSpPr>
        <p:spPr>
          <a:xfrm>
            <a:off x="1554480" y="3630168"/>
            <a:ext cx="502920" cy="502920"/>
          </a:xfrm>
          <a:prstGeom prst="ellipse">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1554480" y="3630168"/>
            <a:ext cx="502920" cy="502920"/>
          </a:xfrm>
          <a:prstGeom prst="rect">
            <a:avLst/>
          </a:prstGeom>
          <a:noFill/>
        </p:spPr>
        <p:txBody>
          <a:bodyPr wrap="square" anchor="ctr" tIns="36576" bIns="36576" lIns="54864" rIns="54864">
            <a:spAutoFit/>
          </a:bodyPr>
          <a:lstStyle/>
          <a:p>
            <a:pPr algn="ctr"/>
            <a:r>
              <a:rPr sz="1800" b="1" i="0">
                <a:solidFill>
                  <a:srgbClr val="0B1929"/>
                </a:solidFill>
                <a:latin typeface="Georgia"/>
              </a:rPr>
              <a:t>1</a:t>
            </a:r>
          </a:p>
        </p:txBody>
      </p:sp>
      <p:sp>
        <p:nvSpPr>
          <p:cNvPr id="15" name="TextBox 14"/>
          <p:cNvSpPr txBox="1"/>
          <p:nvPr/>
        </p:nvSpPr>
        <p:spPr>
          <a:xfrm>
            <a:off x="868680" y="4206240"/>
            <a:ext cx="1920240" cy="1554480"/>
          </a:xfrm>
          <a:prstGeom prst="rect">
            <a:avLst/>
          </a:prstGeom>
          <a:noFill/>
        </p:spPr>
        <p:txBody>
          <a:bodyPr wrap="square" anchor="t" tIns="36576" bIns="36576" lIns="54864" rIns="54864">
            <a:spAutoFit/>
          </a:bodyPr>
          <a:lstStyle/>
          <a:p>
            <a:pPr algn="ctr">
              <a:lnSpc>
                <a:spcPct val="130000"/>
              </a:lnSpc>
            </a:pPr>
            <a:r>
              <a:rPr sz="1050" b="1" i="0">
                <a:solidFill>
                  <a:srgbClr val="FFFFFF"/>
                </a:solidFill>
                <a:latin typeface="Calibri"/>
              </a:rPr>
              <a:t>Voter's device
generates
fresh ballot quid
(anonymous)</a:t>
            </a:r>
          </a:p>
        </p:txBody>
      </p:sp>
      <p:cxnSp>
        <p:nvCxnSpPr>
          <p:cNvPr id="16" name="Connector 15"/>
          <p:cNvCxnSpPr/>
          <p:nvPr/>
        </p:nvCxnSpPr>
        <p:spPr>
          <a:xfrm>
            <a:off x="2880360" y="4663440"/>
            <a:ext cx="109728" cy="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17" name="Rounded Rectangle 16"/>
          <p:cNvSpPr/>
          <p:nvPr/>
        </p:nvSpPr>
        <p:spPr>
          <a:xfrm>
            <a:off x="2990088" y="3520440"/>
            <a:ext cx="2103120" cy="2286000"/>
          </a:xfrm>
          <a:prstGeom prst="roundRect">
            <a:avLst>
              <a:gd name="adj" fmla="val 8000"/>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Oval 17"/>
          <p:cNvSpPr/>
          <p:nvPr/>
        </p:nvSpPr>
        <p:spPr>
          <a:xfrm>
            <a:off x="3767328" y="3630168"/>
            <a:ext cx="502920" cy="502920"/>
          </a:xfrm>
          <a:prstGeom prst="ellipse">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3767328" y="3630168"/>
            <a:ext cx="502920" cy="502920"/>
          </a:xfrm>
          <a:prstGeom prst="rect">
            <a:avLst/>
          </a:prstGeom>
          <a:noFill/>
        </p:spPr>
        <p:txBody>
          <a:bodyPr wrap="square" anchor="ctr" tIns="36576" bIns="36576" lIns="54864" rIns="54864">
            <a:spAutoFit/>
          </a:bodyPr>
          <a:lstStyle/>
          <a:p>
            <a:pPr algn="ctr"/>
            <a:r>
              <a:rPr sz="1800" b="1" i="0">
                <a:solidFill>
                  <a:srgbClr val="0B1929"/>
                </a:solidFill>
                <a:latin typeface="Georgia"/>
              </a:rPr>
              <a:t>2</a:t>
            </a:r>
          </a:p>
        </p:txBody>
      </p:sp>
      <p:sp>
        <p:nvSpPr>
          <p:cNvPr id="20" name="TextBox 19"/>
          <p:cNvSpPr txBox="1"/>
          <p:nvPr/>
        </p:nvSpPr>
        <p:spPr>
          <a:xfrm>
            <a:off x="3081528" y="4206240"/>
            <a:ext cx="1920240" cy="1554480"/>
          </a:xfrm>
          <a:prstGeom prst="rect">
            <a:avLst/>
          </a:prstGeom>
          <a:noFill/>
        </p:spPr>
        <p:txBody>
          <a:bodyPr wrap="square" anchor="t" tIns="36576" bIns="36576" lIns="54864" rIns="54864">
            <a:spAutoFit/>
          </a:bodyPr>
          <a:lstStyle/>
          <a:p>
            <a:pPr algn="ctr">
              <a:lnSpc>
                <a:spcPct val="130000"/>
              </a:lnSpc>
            </a:pPr>
            <a:r>
              <a:rPr sz="1050" b="1" i="0">
                <a:solidFill>
                  <a:srgbClr val="FFFFFF"/>
                </a:solidFill>
                <a:latin typeface="Calibri"/>
              </a:rPr>
              <a:t>Voter blinds
the ID with
secret factor r</a:t>
            </a:r>
          </a:p>
        </p:txBody>
      </p:sp>
      <p:cxnSp>
        <p:nvCxnSpPr>
          <p:cNvPr id="21" name="Connector 20"/>
          <p:cNvCxnSpPr/>
          <p:nvPr/>
        </p:nvCxnSpPr>
        <p:spPr>
          <a:xfrm>
            <a:off x="5093208" y="4663440"/>
            <a:ext cx="109728" cy="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22" name="Rounded Rectangle 21"/>
          <p:cNvSpPr/>
          <p:nvPr/>
        </p:nvSpPr>
        <p:spPr>
          <a:xfrm>
            <a:off x="5202936" y="3520440"/>
            <a:ext cx="2103120" cy="2286000"/>
          </a:xfrm>
          <a:prstGeom prst="roundRect">
            <a:avLst>
              <a:gd name="adj" fmla="val 8000"/>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Oval 22"/>
          <p:cNvSpPr/>
          <p:nvPr/>
        </p:nvSpPr>
        <p:spPr>
          <a:xfrm>
            <a:off x="5980176" y="3630168"/>
            <a:ext cx="502920" cy="502920"/>
          </a:xfrm>
          <a:prstGeom prst="ellipse">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5980176" y="3630168"/>
            <a:ext cx="502920" cy="502920"/>
          </a:xfrm>
          <a:prstGeom prst="rect">
            <a:avLst/>
          </a:prstGeom>
          <a:noFill/>
        </p:spPr>
        <p:txBody>
          <a:bodyPr wrap="square" anchor="ctr" tIns="36576" bIns="36576" lIns="54864" rIns="54864">
            <a:spAutoFit/>
          </a:bodyPr>
          <a:lstStyle/>
          <a:p>
            <a:pPr algn="ctr"/>
            <a:r>
              <a:rPr sz="1800" b="1" i="0">
                <a:solidFill>
                  <a:srgbClr val="0B1929"/>
                </a:solidFill>
                <a:latin typeface="Georgia"/>
              </a:rPr>
              <a:t>3</a:t>
            </a:r>
          </a:p>
        </p:txBody>
      </p:sp>
      <p:sp>
        <p:nvSpPr>
          <p:cNvPr id="25" name="TextBox 24"/>
          <p:cNvSpPr txBox="1"/>
          <p:nvPr/>
        </p:nvSpPr>
        <p:spPr>
          <a:xfrm>
            <a:off x="5294376" y="4206240"/>
            <a:ext cx="1920240" cy="1554480"/>
          </a:xfrm>
          <a:prstGeom prst="rect">
            <a:avLst/>
          </a:prstGeom>
          <a:noFill/>
        </p:spPr>
        <p:txBody>
          <a:bodyPr wrap="square" anchor="t" tIns="36576" bIns="36576" lIns="54864" rIns="54864">
            <a:spAutoFit/>
          </a:bodyPr>
          <a:lstStyle/>
          <a:p>
            <a:pPr algn="ctr">
              <a:lnSpc>
                <a:spcPct val="130000"/>
              </a:lnSpc>
            </a:pPr>
            <a:r>
              <a:rPr sz="1050" b="1" i="0">
                <a:solidFill>
                  <a:srgbClr val="0B1929"/>
                </a:solidFill>
                <a:latin typeface="Calibri"/>
              </a:rPr>
              <a:t>Authority
signs the
blinded commitment</a:t>
            </a:r>
          </a:p>
        </p:txBody>
      </p:sp>
      <p:cxnSp>
        <p:nvCxnSpPr>
          <p:cNvPr id="26" name="Connector 25"/>
          <p:cNvCxnSpPr/>
          <p:nvPr/>
        </p:nvCxnSpPr>
        <p:spPr>
          <a:xfrm>
            <a:off x="7306056" y="4663440"/>
            <a:ext cx="109728" cy="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27" name="Rounded Rectangle 26"/>
          <p:cNvSpPr/>
          <p:nvPr/>
        </p:nvSpPr>
        <p:spPr>
          <a:xfrm>
            <a:off x="7415783" y="3520440"/>
            <a:ext cx="2103120" cy="2286000"/>
          </a:xfrm>
          <a:prstGeom prst="roundRect">
            <a:avLst>
              <a:gd name="adj" fmla="val 8000"/>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Oval 27"/>
          <p:cNvSpPr/>
          <p:nvPr/>
        </p:nvSpPr>
        <p:spPr>
          <a:xfrm>
            <a:off x="8193023" y="3630168"/>
            <a:ext cx="502920" cy="502920"/>
          </a:xfrm>
          <a:prstGeom prst="ellipse">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8193023" y="3630168"/>
            <a:ext cx="502920" cy="502920"/>
          </a:xfrm>
          <a:prstGeom prst="rect">
            <a:avLst/>
          </a:prstGeom>
          <a:noFill/>
        </p:spPr>
        <p:txBody>
          <a:bodyPr wrap="square" anchor="ctr" tIns="36576" bIns="36576" lIns="54864" rIns="54864">
            <a:spAutoFit/>
          </a:bodyPr>
          <a:lstStyle/>
          <a:p>
            <a:pPr algn="ctr"/>
            <a:r>
              <a:rPr sz="1800" b="1" i="0">
                <a:solidFill>
                  <a:srgbClr val="0B1929"/>
                </a:solidFill>
                <a:latin typeface="Georgia"/>
              </a:rPr>
              <a:t>4</a:t>
            </a:r>
          </a:p>
        </p:txBody>
      </p:sp>
      <p:sp>
        <p:nvSpPr>
          <p:cNvPr id="30" name="TextBox 29"/>
          <p:cNvSpPr txBox="1"/>
          <p:nvPr/>
        </p:nvSpPr>
        <p:spPr>
          <a:xfrm>
            <a:off x="7507223" y="4206240"/>
            <a:ext cx="1920240" cy="1554480"/>
          </a:xfrm>
          <a:prstGeom prst="rect">
            <a:avLst/>
          </a:prstGeom>
          <a:noFill/>
        </p:spPr>
        <p:txBody>
          <a:bodyPr wrap="square" anchor="t" tIns="36576" bIns="36576" lIns="54864" rIns="54864">
            <a:spAutoFit/>
          </a:bodyPr>
          <a:lstStyle/>
          <a:p>
            <a:pPr algn="ctr">
              <a:lnSpc>
                <a:spcPct val="130000"/>
              </a:lnSpc>
            </a:pPr>
            <a:r>
              <a:rPr sz="1050" b="1" i="0">
                <a:solidFill>
                  <a:srgbClr val="FFFFFF"/>
                </a:solidFill>
                <a:latin typeface="Calibri"/>
              </a:rPr>
              <a:t>Voter unblinds
→ signature on
ballot quid ID</a:t>
            </a:r>
          </a:p>
        </p:txBody>
      </p:sp>
      <p:cxnSp>
        <p:nvCxnSpPr>
          <p:cNvPr id="31" name="Connector 30"/>
          <p:cNvCxnSpPr/>
          <p:nvPr/>
        </p:nvCxnSpPr>
        <p:spPr>
          <a:xfrm>
            <a:off x="9518903" y="4663440"/>
            <a:ext cx="109728" cy="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32" name="Rounded Rectangle 31"/>
          <p:cNvSpPr/>
          <p:nvPr/>
        </p:nvSpPr>
        <p:spPr>
          <a:xfrm>
            <a:off x="9628632" y="3520440"/>
            <a:ext cx="2103120" cy="2286000"/>
          </a:xfrm>
          <a:prstGeom prst="roundRect">
            <a:avLst>
              <a:gd name="adj" fmla="val 8000"/>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Oval 32"/>
          <p:cNvSpPr/>
          <p:nvPr/>
        </p:nvSpPr>
        <p:spPr>
          <a:xfrm>
            <a:off x="10405872" y="3630168"/>
            <a:ext cx="502920" cy="502920"/>
          </a:xfrm>
          <a:prstGeom prst="ellipse">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10405872" y="3630168"/>
            <a:ext cx="502920" cy="502920"/>
          </a:xfrm>
          <a:prstGeom prst="rect">
            <a:avLst/>
          </a:prstGeom>
          <a:noFill/>
        </p:spPr>
        <p:txBody>
          <a:bodyPr wrap="square" anchor="ctr" tIns="36576" bIns="36576" lIns="54864" rIns="54864">
            <a:spAutoFit/>
          </a:bodyPr>
          <a:lstStyle/>
          <a:p>
            <a:pPr algn="ctr"/>
            <a:r>
              <a:rPr sz="1800" b="1" i="0">
                <a:solidFill>
                  <a:srgbClr val="0B1929"/>
                </a:solidFill>
                <a:latin typeface="Georgia"/>
              </a:rPr>
              <a:t>5</a:t>
            </a:r>
          </a:p>
        </p:txBody>
      </p:sp>
      <p:sp>
        <p:nvSpPr>
          <p:cNvPr id="35" name="TextBox 34"/>
          <p:cNvSpPr txBox="1"/>
          <p:nvPr/>
        </p:nvSpPr>
        <p:spPr>
          <a:xfrm>
            <a:off x="9720072" y="4206240"/>
            <a:ext cx="1920240" cy="1554480"/>
          </a:xfrm>
          <a:prstGeom prst="rect">
            <a:avLst/>
          </a:prstGeom>
          <a:noFill/>
        </p:spPr>
        <p:txBody>
          <a:bodyPr wrap="square" anchor="t" tIns="36576" bIns="36576" lIns="54864" rIns="54864">
            <a:spAutoFit/>
          </a:bodyPr>
          <a:lstStyle/>
          <a:p>
            <a:pPr algn="ctr">
              <a:lnSpc>
                <a:spcPct val="130000"/>
              </a:lnSpc>
            </a:pPr>
            <a:r>
              <a:rPr sz="1050" b="1" i="0">
                <a:solidFill>
                  <a:srgbClr val="FFFFFF"/>
                </a:solidFill>
                <a:latin typeface="Calibri"/>
              </a:rPr>
              <a:t>Ballot quid
votes via
trust edge
to candidate</a:t>
            </a:r>
          </a:p>
        </p:txBody>
      </p:sp>
      <p:sp>
        <p:nvSpPr>
          <p:cNvPr id="36" name="TextBox 35"/>
          <p:cNvSpPr txBox="1"/>
          <p:nvPr/>
        </p:nvSpPr>
        <p:spPr>
          <a:xfrm>
            <a:off x="548640" y="6217920"/>
            <a:ext cx="11064240" cy="256032"/>
          </a:xfrm>
          <a:prstGeom prst="rect">
            <a:avLst/>
          </a:prstGeom>
          <a:noFill/>
        </p:spPr>
        <p:txBody>
          <a:bodyPr wrap="square" anchor="t" tIns="36576" bIns="36576" lIns="54864" rIns="54864">
            <a:spAutoFit/>
          </a:bodyPr>
          <a:lstStyle/>
          <a:p>
            <a:pPr algn="ctr"/>
            <a:r>
              <a:rPr sz="1000" b="0" i="1">
                <a:solidFill>
                  <a:srgbClr val="64748B"/>
                </a:solidFill>
                <a:latin typeface="Calibri"/>
              </a:rPr>
              <a:t>Authority-signed ballot quid is authorized to vote — the authority never saw which voter got which quid</a:t>
            </a:r>
          </a:p>
        </p:txBody>
      </p:sp>
    </p:spTree>
  </p:cSld>
  <p:clrMapOvr>
    <a:masterClrMapping/>
  </p:clrMapOvr>
</p:sld>
</file>

<file path=ppt/slides/slide62.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ELECTIONS: THE PAYOFF</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Voting = trust edge  →  anyone can recount</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62 / 77</a:t>
            </a:r>
          </a:p>
        </p:txBody>
      </p:sp>
      <p:sp>
        <p:nvSpPr>
          <p:cNvPr id="7" name="Rounded Rectangle 6"/>
          <p:cNvSpPr/>
          <p:nvPr/>
        </p:nvSpPr>
        <p:spPr>
          <a:xfrm>
            <a:off x="548640" y="1691640"/>
            <a:ext cx="5486400" cy="265176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77240" y="1828800"/>
            <a:ext cx="5029200" cy="365760"/>
          </a:xfrm>
          <a:prstGeom prst="rect">
            <a:avLst/>
          </a:prstGeom>
          <a:noFill/>
        </p:spPr>
        <p:txBody>
          <a:bodyPr wrap="square" anchor="t" tIns="36576" bIns="36576" lIns="54864" rIns="54864">
            <a:spAutoFit/>
          </a:bodyPr>
          <a:lstStyle/>
          <a:p>
            <a:pPr algn="l"/>
            <a:r>
              <a:rPr sz="1100" b="1" i="0">
                <a:solidFill>
                  <a:srgbClr val="64748B"/>
                </a:solidFill>
                <a:latin typeface="Calibri"/>
              </a:rPr>
              <a:t>A VOTE IS A TRUST EDGE</a:t>
            </a:r>
          </a:p>
        </p:txBody>
      </p:sp>
      <p:sp>
        <p:nvSpPr>
          <p:cNvPr id="9" name="TextBox 8"/>
          <p:cNvSpPr txBox="1"/>
          <p:nvPr/>
        </p:nvSpPr>
        <p:spPr>
          <a:xfrm>
            <a:off x="777240" y="2331720"/>
            <a:ext cx="1188720" cy="274320"/>
          </a:xfrm>
          <a:prstGeom prst="rect">
            <a:avLst/>
          </a:prstGeom>
          <a:noFill/>
        </p:spPr>
        <p:txBody>
          <a:bodyPr wrap="square" anchor="ctr" tIns="36576" bIns="36576" lIns="54864" rIns="54864">
            <a:spAutoFit/>
          </a:bodyPr>
          <a:lstStyle/>
          <a:p>
            <a:pPr algn="l"/>
            <a:r>
              <a:rPr sz="1050" b="0" i="0">
                <a:solidFill>
                  <a:srgbClr val="64748B"/>
                </a:solidFill>
                <a:latin typeface="Consolas"/>
              </a:rPr>
              <a:t>truster:</a:t>
            </a:r>
          </a:p>
        </p:txBody>
      </p:sp>
      <p:sp>
        <p:nvSpPr>
          <p:cNvPr id="10" name="TextBox 9"/>
          <p:cNvSpPr txBox="1"/>
          <p:nvPr/>
        </p:nvSpPr>
        <p:spPr>
          <a:xfrm>
            <a:off x="1965960" y="2331720"/>
            <a:ext cx="3840480" cy="274320"/>
          </a:xfrm>
          <a:prstGeom prst="rect">
            <a:avLst/>
          </a:prstGeom>
          <a:noFill/>
        </p:spPr>
        <p:txBody>
          <a:bodyPr wrap="square" anchor="ctr" tIns="36576" bIns="36576" lIns="54864" rIns="54864">
            <a:spAutoFit/>
          </a:bodyPr>
          <a:lstStyle/>
          <a:p>
            <a:pPr algn="l"/>
            <a:r>
              <a:rPr sz="1050" b="1" i="0">
                <a:solidFill>
                  <a:srgbClr val="14B8A6"/>
                </a:solidFill>
                <a:latin typeface="Consolas"/>
              </a:rPr>
              <a:t>ballot-Xz7mN2pQ...</a:t>
            </a:r>
          </a:p>
        </p:txBody>
      </p:sp>
      <p:sp>
        <p:nvSpPr>
          <p:cNvPr id="11" name="TextBox 10"/>
          <p:cNvSpPr txBox="1"/>
          <p:nvPr/>
        </p:nvSpPr>
        <p:spPr>
          <a:xfrm>
            <a:off x="777240" y="2651760"/>
            <a:ext cx="1188720" cy="274320"/>
          </a:xfrm>
          <a:prstGeom prst="rect">
            <a:avLst/>
          </a:prstGeom>
          <a:noFill/>
        </p:spPr>
        <p:txBody>
          <a:bodyPr wrap="square" anchor="ctr" tIns="36576" bIns="36576" lIns="54864" rIns="54864">
            <a:spAutoFit/>
          </a:bodyPr>
          <a:lstStyle/>
          <a:p>
            <a:pPr algn="l"/>
            <a:r>
              <a:rPr sz="1050" b="0" i="0">
                <a:solidFill>
                  <a:srgbClr val="64748B"/>
                </a:solidFill>
                <a:latin typeface="Consolas"/>
              </a:rPr>
              <a:t>trustee:</a:t>
            </a:r>
          </a:p>
        </p:txBody>
      </p:sp>
      <p:sp>
        <p:nvSpPr>
          <p:cNvPr id="12" name="TextBox 11"/>
          <p:cNvSpPr txBox="1"/>
          <p:nvPr/>
        </p:nvSpPr>
        <p:spPr>
          <a:xfrm>
            <a:off x="1965960" y="2651760"/>
            <a:ext cx="3840480" cy="274320"/>
          </a:xfrm>
          <a:prstGeom prst="rect">
            <a:avLst/>
          </a:prstGeom>
          <a:noFill/>
        </p:spPr>
        <p:txBody>
          <a:bodyPr wrap="square" anchor="ctr" tIns="36576" bIns="36576" lIns="54864" rIns="54864">
            <a:spAutoFit/>
          </a:bodyPr>
          <a:lstStyle/>
          <a:p>
            <a:pPr algn="l"/>
            <a:r>
              <a:rPr sz="1050" b="1" i="0">
                <a:solidFill>
                  <a:srgbClr val="F59E0B"/>
                </a:solidFill>
                <a:latin typeface="Consolas"/>
              </a:rPr>
              <a:t>candidate-jane-smith</a:t>
            </a:r>
          </a:p>
        </p:txBody>
      </p:sp>
      <p:sp>
        <p:nvSpPr>
          <p:cNvPr id="13" name="TextBox 12"/>
          <p:cNvSpPr txBox="1"/>
          <p:nvPr/>
        </p:nvSpPr>
        <p:spPr>
          <a:xfrm>
            <a:off x="777240" y="2971800"/>
            <a:ext cx="1188720" cy="274320"/>
          </a:xfrm>
          <a:prstGeom prst="rect">
            <a:avLst/>
          </a:prstGeom>
          <a:noFill/>
        </p:spPr>
        <p:txBody>
          <a:bodyPr wrap="square" anchor="ctr" tIns="36576" bIns="36576" lIns="54864" rIns="54864">
            <a:spAutoFit/>
          </a:bodyPr>
          <a:lstStyle/>
          <a:p>
            <a:pPr algn="l"/>
            <a:r>
              <a:rPr sz="1050" b="0" i="0">
                <a:solidFill>
                  <a:srgbClr val="64748B"/>
                </a:solidFill>
                <a:latin typeface="Consolas"/>
              </a:rPr>
              <a:t>trustLevel:</a:t>
            </a:r>
          </a:p>
        </p:txBody>
      </p:sp>
      <p:sp>
        <p:nvSpPr>
          <p:cNvPr id="14" name="TextBox 13"/>
          <p:cNvSpPr txBox="1"/>
          <p:nvPr/>
        </p:nvSpPr>
        <p:spPr>
          <a:xfrm>
            <a:off x="1965960" y="2971800"/>
            <a:ext cx="3840480" cy="274320"/>
          </a:xfrm>
          <a:prstGeom prst="rect">
            <a:avLst/>
          </a:prstGeom>
          <a:noFill/>
        </p:spPr>
        <p:txBody>
          <a:bodyPr wrap="square" anchor="ctr" tIns="36576" bIns="36576" lIns="54864" rIns="54864">
            <a:spAutoFit/>
          </a:bodyPr>
          <a:lstStyle/>
          <a:p>
            <a:pPr algn="l"/>
            <a:r>
              <a:rPr sz="1050" b="1" i="0">
                <a:solidFill>
                  <a:srgbClr val="10B981"/>
                </a:solidFill>
                <a:latin typeface="Consolas"/>
              </a:rPr>
              <a:t>1.0</a:t>
            </a:r>
          </a:p>
        </p:txBody>
      </p:sp>
      <p:sp>
        <p:nvSpPr>
          <p:cNvPr id="15" name="TextBox 14"/>
          <p:cNvSpPr txBox="1"/>
          <p:nvPr/>
        </p:nvSpPr>
        <p:spPr>
          <a:xfrm>
            <a:off x="777240" y="3291839"/>
            <a:ext cx="1188720" cy="274320"/>
          </a:xfrm>
          <a:prstGeom prst="rect">
            <a:avLst/>
          </a:prstGeom>
          <a:noFill/>
        </p:spPr>
        <p:txBody>
          <a:bodyPr wrap="square" anchor="ctr" tIns="36576" bIns="36576" lIns="54864" rIns="54864">
            <a:spAutoFit/>
          </a:bodyPr>
          <a:lstStyle/>
          <a:p>
            <a:pPr algn="l"/>
            <a:r>
              <a:rPr sz="1050" b="0" i="0">
                <a:solidFill>
                  <a:srgbClr val="64748B"/>
                </a:solidFill>
                <a:latin typeface="Consolas"/>
              </a:rPr>
              <a:t>domain:</a:t>
            </a:r>
          </a:p>
        </p:txBody>
      </p:sp>
      <p:sp>
        <p:nvSpPr>
          <p:cNvPr id="16" name="TextBox 15"/>
          <p:cNvSpPr txBox="1"/>
          <p:nvPr/>
        </p:nvSpPr>
        <p:spPr>
          <a:xfrm>
            <a:off x="1965960" y="3291839"/>
            <a:ext cx="3840480" cy="274320"/>
          </a:xfrm>
          <a:prstGeom prst="rect">
            <a:avLst/>
          </a:prstGeom>
          <a:noFill/>
        </p:spPr>
        <p:txBody>
          <a:bodyPr wrap="square" anchor="ctr" tIns="36576" bIns="36576" lIns="54864" rIns="54864">
            <a:spAutoFit/>
          </a:bodyPr>
          <a:lstStyle/>
          <a:p>
            <a:pPr algn="l"/>
            <a:r>
              <a:rPr sz="1050" b="1" i="0">
                <a:solidFill>
                  <a:srgbClr val="0B1929"/>
                </a:solidFill>
                <a:latin typeface="Consolas"/>
              </a:rPr>
              <a:t>elections.tx-2026-nov.contests.us-senate</a:t>
            </a:r>
          </a:p>
        </p:txBody>
      </p:sp>
      <p:sp>
        <p:nvSpPr>
          <p:cNvPr id="17" name="TextBox 16"/>
          <p:cNvSpPr txBox="1"/>
          <p:nvPr/>
        </p:nvSpPr>
        <p:spPr>
          <a:xfrm>
            <a:off x="777240" y="3611879"/>
            <a:ext cx="1188720" cy="274320"/>
          </a:xfrm>
          <a:prstGeom prst="rect">
            <a:avLst/>
          </a:prstGeom>
          <a:noFill/>
        </p:spPr>
        <p:txBody>
          <a:bodyPr wrap="square" anchor="ctr" tIns="36576" bIns="36576" lIns="54864" rIns="54864">
            <a:spAutoFit/>
          </a:bodyPr>
          <a:lstStyle/>
          <a:p>
            <a:pPr algn="l"/>
            <a:r>
              <a:rPr sz="1050" b="0" i="0">
                <a:solidFill>
                  <a:srgbClr val="64748B"/>
                </a:solidFill>
                <a:latin typeface="Consolas"/>
              </a:rPr>
              <a:t>nonce:</a:t>
            </a:r>
          </a:p>
        </p:txBody>
      </p:sp>
      <p:sp>
        <p:nvSpPr>
          <p:cNvPr id="18" name="TextBox 17"/>
          <p:cNvSpPr txBox="1"/>
          <p:nvPr/>
        </p:nvSpPr>
        <p:spPr>
          <a:xfrm>
            <a:off x="1965960" y="3611879"/>
            <a:ext cx="3840480" cy="274320"/>
          </a:xfrm>
          <a:prstGeom prst="rect">
            <a:avLst/>
          </a:prstGeom>
          <a:noFill/>
        </p:spPr>
        <p:txBody>
          <a:bodyPr wrap="square" anchor="ctr" tIns="36576" bIns="36576" lIns="54864" rIns="54864">
            <a:spAutoFit/>
          </a:bodyPr>
          <a:lstStyle/>
          <a:p>
            <a:pPr algn="l"/>
            <a:r>
              <a:rPr sz="1050" b="1" i="0">
                <a:solidFill>
                  <a:srgbClr val="0B1929"/>
                </a:solidFill>
                <a:latin typeface="Consolas"/>
              </a:rPr>
              <a:t>1</a:t>
            </a:r>
          </a:p>
        </p:txBody>
      </p:sp>
      <p:sp>
        <p:nvSpPr>
          <p:cNvPr id="19" name="TextBox 18"/>
          <p:cNvSpPr txBox="1"/>
          <p:nvPr/>
        </p:nvSpPr>
        <p:spPr>
          <a:xfrm>
            <a:off x="777240" y="3931920"/>
            <a:ext cx="1188720" cy="274320"/>
          </a:xfrm>
          <a:prstGeom prst="rect">
            <a:avLst/>
          </a:prstGeom>
          <a:noFill/>
        </p:spPr>
        <p:txBody>
          <a:bodyPr wrap="square" anchor="ctr" tIns="36576" bIns="36576" lIns="54864" rIns="54864">
            <a:spAutoFit/>
          </a:bodyPr>
          <a:lstStyle/>
          <a:p>
            <a:pPr algn="l"/>
            <a:r>
              <a:rPr sz="1050" b="0" i="0">
                <a:solidFill>
                  <a:srgbClr val="64748B"/>
                </a:solidFill>
                <a:latin typeface="Consolas"/>
              </a:rPr>
              <a:t>signature:</a:t>
            </a:r>
          </a:p>
        </p:txBody>
      </p:sp>
      <p:sp>
        <p:nvSpPr>
          <p:cNvPr id="20" name="TextBox 19"/>
          <p:cNvSpPr txBox="1"/>
          <p:nvPr/>
        </p:nvSpPr>
        <p:spPr>
          <a:xfrm>
            <a:off x="1965960" y="3931920"/>
            <a:ext cx="3840480" cy="274320"/>
          </a:xfrm>
          <a:prstGeom prst="rect">
            <a:avLst/>
          </a:prstGeom>
          <a:noFill/>
        </p:spPr>
        <p:txBody>
          <a:bodyPr wrap="square" anchor="ctr" tIns="36576" bIns="36576" lIns="54864" rIns="54864">
            <a:spAutoFit/>
          </a:bodyPr>
          <a:lstStyle/>
          <a:p>
            <a:pPr algn="l"/>
            <a:r>
              <a:rPr sz="1050" b="1" i="0">
                <a:solidFill>
                  <a:srgbClr val="0B1929"/>
                </a:solidFill>
                <a:latin typeface="Consolas"/>
              </a:rPr>
              <a:t>&lt;BQ's ECDSA sig&gt;</a:t>
            </a:r>
          </a:p>
        </p:txBody>
      </p:sp>
      <p:sp>
        <p:nvSpPr>
          <p:cNvPr id="21" name="Rounded Rectangle 20"/>
          <p:cNvSpPr/>
          <p:nvPr/>
        </p:nvSpPr>
        <p:spPr>
          <a:xfrm>
            <a:off x="6126480" y="1691640"/>
            <a:ext cx="5486400" cy="2651760"/>
          </a:xfrm>
          <a:prstGeom prst="roundRect">
            <a:avLst>
              <a:gd name="adj" fmla="val 5000"/>
            </a:avLst>
          </a:prstGeom>
          <a:solidFill>
            <a:srgbClr val="0B192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6355080" y="1828800"/>
            <a:ext cx="5029200" cy="365760"/>
          </a:xfrm>
          <a:prstGeom prst="rect">
            <a:avLst/>
          </a:prstGeom>
          <a:noFill/>
        </p:spPr>
        <p:txBody>
          <a:bodyPr wrap="square" anchor="t" tIns="36576" bIns="36576" lIns="54864" rIns="54864">
            <a:spAutoFit/>
          </a:bodyPr>
          <a:lstStyle/>
          <a:p>
            <a:pPr algn="l"/>
            <a:r>
              <a:rPr sz="1100" b="1" i="0">
                <a:solidFill>
                  <a:srgbClr val="14B8A6"/>
                </a:solidFill>
                <a:latin typeface="Calibri"/>
              </a:rPr>
              <a:t>ANYONE'S RECOUNT — SINGLE QUERY</a:t>
            </a:r>
          </a:p>
        </p:txBody>
      </p:sp>
      <p:sp>
        <p:nvSpPr>
          <p:cNvPr id="23" name="TextBox 22"/>
          <p:cNvSpPr txBox="1"/>
          <p:nvPr/>
        </p:nvSpPr>
        <p:spPr>
          <a:xfrm>
            <a:off x="6355080" y="2240280"/>
            <a:ext cx="5029200" cy="1828800"/>
          </a:xfrm>
          <a:prstGeom prst="rect">
            <a:avLst/>
          </a:prstGeom>
          <a:noFill/>
        </p:spPr>
        <p:txBody>
          <a:bodyPr wrap="square" anchor="t" tIns="36576" bIns="36576" lIns="54864" rIns="54864">
            <a:spAutoFit/>
          </a:bodyPr>
          <a:lstStyle/>
          <a:p>
            <a:pPr algn="l">
              <a:lnSpc>
                <a:spcPct val="125000"/>
              </a:lnSpc>
            </a:pPr>
            <a:r>
              <a:rPr sz="1100" b="0" i="0">
                <a:solidFill>
                  <a:srgbClr val="10B981"/>
                </a:solidFill>
                <a:latin typeface="Consolas"/>
              </a:rPr>
              <a:t>$ quidnug tally \
    --domain elections.tx-2026-nov.contests.us-senate \
    --method plurality
  jane-smith:     47,282
  bob-jones:      51,039
  carol-li:       21,476
  ──────────────────────
  total:         119,797</a:t>
            </a:r>
          </a:p>
        </p:txBody>
      </p:sp>
      <p:sp>
        <p:nvSpPr>
          <p:cNvPr id="24" name="Rounded Rectangle 23"/>
          <p:cNvSpPr/>
          <p:nvPr/>
        </p:nvSpPr>
        <p:spPr>
          <a:xfrm>
            <a:off x="548640" y="4526280"/>
            <a:ext cx="11064240" cy="1828800"/>
          </a:xfrm>
          <a:prstGeom prst="roundRect">
            <a:avLst>
              <a:gd name="adj" fmla="val 5000"/>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777240" y="4663440"/>
            <a:ext cx="10607040" cy="411480"/>
          </a:xfrm>
          <a:prstGeom prst="rect">
            <a:avLst/>
          </a:prstGeom>
          <a:noFill/>
        </p:spPr>
        <p:txBody>
          <a:bodyPr wrap="square" anchor="t" tIns="36576" bIns="36576" lIns="54864" rIns="54864">
            <a:spAutoFit/>
          </a:bodyPr>
          <a:lstStyle/>
          <a:p>
            <a:pPr algn="l"/>
            <a:r>
              <a:rPr sz="1400" b="1" i="0">
                <a:solidFill>
                  <a:srgbClr val="0B1929"/>
                </a:solidFill>
                <a:latin typeface="Georgia"/>
              </a:rPr>
              <a:t>THE IMPLICATION</a:t>
            </a:r>
          </a:p>
        </p:txBody>
      </p:sp>
      <p:sp>
        <p:nvSpPr>
          <p:cNvPr id="26" name="TextBox 25"/>
          <p:cNvSpPr txBox="1"/>
          <p:nvPr/>
        </p:nvSpPr>
        <p:spPr>
          <a:xfrm>
            <a:off x="777240" y="5074920"/>
            <a:ext cx="10607040" cy="1280160"/>
          </a:xfrm>
          <a:prstGeom prst="rect">
            <a:avLst/>
          </a:prstGeom>
          <a:noFill/>
        </p:spPr>
        <p:txBody>
          <a:bodyPr wrap="square" anchor="t" tIns="36576" bIns="36576" lIns="54864" rIns="54864">
            <a:spAutoFit/>
          </a:bodyPr>
          <a:lstStyle/>
          <a:p>
            <a:pPr algn="l">
              <a:lnSpc>
                <a:spcPct val="135000"/>
              </a:lnSpc>
            </a:pPr>
            <a:r>
              <a:rPr sz="1300" b="0" i="0">
                <a:solidFill>
                  <a:srgbClr val="0B1929"/>
                </a:solidFill>
                <a:latin typeface="Georgia"/>
              </a:rPr>
              <a:t>A losing candidate runs the same query on an independent Quidnug node. They get the same numbers.
No 'wait for the Secretary of State to authorize a recount.' No 're-feed paper through the same vendor tabulator.' No trust-the-vendor.
Any citizen, any journalist, any candidate, any observer — can recount in seconds.</a:t>
            </a:r>
          </a:p>
        </p:txBody>
      </p:sp>
    </p:spTree>
  </p:cSld>
  <p:clrMapOvr>
    <a:masterClrMapping/>
  </p:clrMapOvr>
</p:sld>
</file>

<file path=ppt/slides/slide63.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ELECTIONS: THE SAFETY NET</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Paper-ballot parity — trust but verify</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63 / 77</a:t>
            </a:r>
          </a:p>
        </p:txBody>
      </p:sp>
      <p:sp>
        <p:nvSpPr>
          <p:cNvPr id="7" name="Rounded Rectangle 6"/>
          <p:cNvSpPr/>
          <p:nvPr/>
        </p:nvSpPr>
        <p:spPr>
          <a:xfrm>
            <a:off x="548640" y="1691640"/>
            <a:ext cx="4572000" cy="4572000"/>
          </a:xfrm>
          <a:prstGeom prst="roundRect">
            <a:avLst>
              <a:gd name="adj" fmla="val 2000"/>
            </a:avLst>
          </a:prstGeom>
          <a:solidFill>
            <a:srgbClr val="FFFFFF"/>
          </a:solidFill>
          <a:ln w="9525">
            <a:solidFill>
              <a:srgbClr val="64748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31520" y="1828800"/>
            <a:ext cx="4206240" cy="411480"/>
          </a:xfrm>
          <a:prstGeom prst="rect">
            <a:avLst/>
          </a:prstGeom>
          <a:noFill/>
        </p:spPr>
        <p:txBody>
          <a:bodyPr wrap="square" anchor="t" tIns="36576" bIns="36576" lIns="54864" rIns="54864">
            <a:spAutoFit/>
          </a:bodyPr>
          <a:lstStyle/>
          <a:p>
            <a:pPr algn="ctr"/>
            <a:r>
              <a:rPr sz="1300" b="1" i="0">
                <a:solidFill>
                  <a:srgbClr val="0B1929"/>
                </a:solidFill>
                <a:latin typeface="Georgia"/>
              </a:rPr>
              <a:t>OFFICIAL PAPER BALLOT</a:t>
            </a:r>
          </a:p>
        </p:txBody>
      </p:sp>
      <p:sp>
        <p:nvSpPr>
          <p:cNvPr id="9" name="TextBox 8"/>
          <p:cNvSpPr txBox="1"/>
          <p:nvPr/>
        </p:nvSpPr>
        <p:spPr>
          <a:xfrm>
            <a:off x="731520" y="2240280"/>
            <a:ext cx="4206240" cy="320040"/>
          </a:xfrm>
          <a:prstGeom prst="rect">
            <a:avLst/>
          </a:prstGeom>
          <a:noFill/>
        </p:spPr>
        <p:txBody>
          <a:bodyPr wrap="square" anchor="t" tIns="36576" bIns="36576" lIns="54864" rIns="54864">
            <a:spAutoFit/>
          </a:bodyPr>
          <a:lstStyle/>
          <a:p>
            <a:pPr algn="ctr"/>
            <a:r>
              <a:rPr sz="1000" b="0" i="1">
                <a:solidFill>
                  <a:srgbClr val="64748B"/>
                </a:solidFill>
                <a:latin typeface="Calibri"/>
              </a:rPr>
              <a:t>Williamson County, TX — General 2026</a:t>
            </a:r>
          </a:p>
        </p:txBody>
      </p:sp>
      <p:sp>
        <p:nvSpPr>
          <p:cNvPr id="10" name="Rectangle 9"/>
          <p:cNvSpPr/>
          <p:nvPr/>
        </p:nvSpPr>
        <p:spPr>
          <a:xfrm>
            <a:off x="731520" y="2651760"/>
            <a:ext cx="4206240" cy="27432"/>
          </a:xfrm>
          <a:prstGeom prst="rect">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868680" y="2834640"/>
            <a:ext cx="1097280" cy="1097280"/>
          </a:xfrm>
          <a:prstGeom prst="rect">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960120" y="2926080"/>
            <a:ext cx="109728" cy="109728"/>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1426464" y="2926080"/>
            <a:ext cx="109728" cy="109728"/>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1271016" y="3081528"/>
            <a:ext cx="109728" cy="109728"/>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1737360" y="3081528"/>
            <a:ext cx="109728" cy="109728"/>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1115568" y="3236976"/>
            <a:ext cx="109728" cy="109728"/>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Rectangle 16"/>
          <p:cNvSpPr/>
          <p:nvPr/>
        </p:nvSpPr>
        <p:spPr>
          <a:xfrm>
            <a:off x="1581912" y="3236976"/>
            <a:ext cx="109728" cy="109728"/>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ectangle 17"/>
          <p:cNvSpPr/>
          <p:nvPr/>
        </p:nvSpPr>
        <p:spPr>
          <a:xfrm>
            <a:off x="960120" y="3392424"/>
            <a:ext cx="109728" cy="109728"/>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Rectangle 18"/>
          <p:cNvSpPr/>
          <p:nvPr/>
        </p:nvSpPr>
        <p:spPr>
          <a:xfrm>
            <a:off x="1426464" y="3392424"/>
            <a:ext cx="109728" cy="109728"/>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Rectangle 19"/>
          <p:cNvSpPr/>
          <p:nvPr/>
        </p:nvSpPr>
        <p:spPr>
          <a:xfrm>
            <a:off x="1271016" y="3547872"/>
            <a:ext cx="109728" cy="109728"/>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ectangle 20"/>
          <p:cNvSpPr/>
          <p:nvPr/>
        </p:nvSpPr>
        <p:spPr>
          <a:xfrm>
            <a:off x="1737360" y="3547872"/>
            <a:ext cx="109728" cy="109728"/>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Rectangle 21"/>
          <p:cNvSpPr/>
          <p:nvPr/>
        </p:nvSpPr>
        <p:spPr>
          <a:xfrm>
            <a:off x="1115568" y="3703320"/>
            <a:ext cx="109728" cy="109728"/>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Rectangle 22"/>
          <p:cNvSpPr/>
          <p:nvPr/>
        </p:nvSpPr>
        <p:spPr>
          <a:xfrm>
            <a:off x="1581912" y="3703320"/>
            <a:ext cx="109728" cy="109728"/>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2148840" y="2834640"/>
            <a:ext cx="2743200" cy="320040"/>
          </a:xfrm>
          <a:prstGeom prst="rect">
            <a:avLst/>
          </a:prstGeom>
          <a:noFill/>
        </p:spPr>
        <p:txBody>
          <a:bodyPr wrap="square" anchor="t" tIns="36576" bIns="36576" lIns="54864" rIns="54864">
            <a:spAutoFit/>
          </a:bodyPr>
          <a:lstStyle/>
          <a:p>
            <a:pPr algn="l"/>
            <a:r>
              <a:rPr sz="1000" b="0" i="0">
                <a:solidFill>
                  <a:srgbClr val="64748B"/>
                </a:solidFill>
                <a:latin typeface="Calibri"/>
              </a:rPr>
              <a:t>Ballot ID (QR):</a:t>
            </a:r>
          </a:p>
        </p:txBody>
      </p:sp>
      <p:sp>
        <p:nvSpPr>
          <p:cNvPr id="25" name="TextBox 24"/>
          <p:cNvSpPr txBox="1"/>
          <p:nvPr/>
        </p:nvSpPr>
        <p:spPr>
          <a:xfrm>
            <a:off x="2148840" y="3108960"/>
            <a:ext cx="2743200" cy="320040"/>
          </a:xfrm>
          <a:prstGeom prst="rect">
            <a:avLst/>
          </a:prstGeom>
          <a:noFill/>
        </p:spPr>
        <p:txBody>
          <a:bodyPr wrap="square" anchor="t" tIns="36576" bIns="36576" lIns="54864" rIns="54864">
            <a:spAutoFit/>
          </a:bodyPr>
          <a:lstStyle/>
          <a:p>
            <a:pPr algn="l"/>
            <a:r>
              <a:rPr sz="1100" b="1" i="0">
                <a:solidFill>
                  <a:srgbClr val="0B1929"/>
                </a:solidFill>
                <a:latin typeface="Consolas"/>
              </a:rPr>
              <a:t>ballot-Xz7m...</a:t>
            </a:r>
          </a:p>
        </p:txBody>
      </p:sp>
      <p:sp>
        <p:nvSpPr>
          <p:cNvPr id="26" name="TextBox 25"/>
          <p:cNvSpPr txBox="1"/>
          <p:nvPr/>
        </p:nvSpPr>
        <p:spPr>
          <a:xfrm>
            <a:off x="2148840" y="3429000"/>
            <a:ext cx="2743200" cy="320040"/>
          </a:xfrm>
          <a:prstGeom prst="rect">
            <a:avLst/>
          </a:prstGeom>
          <a:noFill/>
        </p:spPr>
        <p:txBody>
          <a:bodyPr wrap="square" anchor="t" tIns="36576" bIns="36576" lIns="54864" rIns="54864">
            <a:spAutoFit/>
          </a:bodyPr>
          <a:lstStyle/>
          <a:p>
            <a:pPr algn="l"/>
            <a:r>
              <a:rPr sz="1000" b="0" i="0">
                <a:solidFill>
                  <a:srgbClr val="64748B"/>
                </a:solidFill>
                <a:latin typeface="Calibri"/>
              </a:rPr>
              <a:t>Seq # 00142-0042</a:t>
            </a:r>
          </a:p>
        </p:txBody>
      </p:sp>
      <p:sp>
        <p:nvSpPr>
          <p:cNvPr id="27" name="Rectangle 26"/>
          <p:cNvSpPr/>
          <p:nvPr/>
        </p:nvSpPr>
        <p:spPr>
          <a:xfrm>
            <a:off x="731520" y="4023360"/>
            <a:ext cx="4206240" cy="18288"/>
          </a:xfrm>
          <a:prstGeom prst="rect">
            <a:avLst/>
          </a:prstGeom>
          <a:solidFill>
            <a:srgbClr val="E2E8F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868680" y="4069080"/>
            <a:ext cx="4114800" cy="274320"/>
          </a:xfrm>
          <a:prstGeom prst="rect">
            <a:avLst/>
          </a:prstGeom>
          <a:noFill/>
        </p:spPr>
        <p:txBody>
          <a:bodyPr wrap="square" anchor="t" tIns="36576" bIns="36576" lIns="54864" rIns="54864">
            <a:spAutoFit/>
          </a:bodyPr>
          <a:lstStyle/>
          <a:p>
            <a:pPr algn="l"/>
            <a:r>
              <a:rPr sz="1000" b="1" i="0">
                <a:solidFill>
                  <a:srgbClr val="64748B"/>
                </a:solidFill>
                <a:latin typeface="Calibri"/>
              </a:rPr>
              <a:t>US SENATE</a:t>
            </a:r>
          </a:p>
        </p:txBody>
      </p:sp>
      <p:sp>
        <p:nvSpPr>
          <p:cNvPr id="29" name="TextBox 28"/>
          <p:cNvSpPr txBox="1"/>
          <p:nvPr/>
        </p:nvSpPr>
        <p:spPr>
          <a:xfrm>
            <a:off x="868680" y="4343400"/>
            <a:ext cx="4114800" cy="320040"/>
          </a:xfrm>
          <a:prstGeom prst="rect">
            <a:avLst/>
          </a:prstGeom>
          <a:noFill/>
        </p:spPr>
        <p:txBody>
          <a:bodyPr wrap="square" anchor="t" tIns="36576" bIns="36576" lIns="54864" rIns="54864">
            <a:spAutoFit/>
          </a:bodyPr>
          <a:lstStyle/>
          <a:p>
            <a:pPr algn="l"/>
            <a:r>
              <a:rPr sz="1300" b="1" i="0">
                <a:solidFill>
                  <a:srgbClr val="0B1929"/>
                </a:solidFill>
                <a:latin typeface="Georgia"/>
              </a:rPr>
              <a:t>✓  Jane Smith</a:t>
            </a:r>
          </a:p>
        </p:txBody>
      </p:sp>
      <p:sp>
        <p:nvSpPr>
          <p:cNvPr id="30" name="TextBox 29"/>
          <p:cNvSpPr txBox="1"/>
          <p:nvPr/>
        </p:nvSpPr>
        <p:spPr>
          <a:xfrm>
            <a:off x="868680" y="4709160"/>
            <a:ext cx="4114800" cy="274320"/>
          </a:xfrm>
          <a:prstGeom prst="rect">
            <a:avLst/>
          </a:prstGeom>
          <a:noFill/>
        </p:spPr>
        <p:txBody>
          <a:bodyPr wrap="square" anchor="t" tIns="36576" bIns="36576" lIns="54864" rIns="54864">
            <a:spAutoFit/>
          </a:bodyPr>
          <a:lstStyle/>
          <a:p>
            <a:pPr algn="l"/>
            <a:r>
              <a:rPr sz="1000" b="1" i="0">
                <a:solidFill>
                  <a:srgbClr val="64748B"/>
                </a:solidFill>
                <a:latin typeface="Calibri"/>
              </a:rPr>
              <a:t>PROPOSITION 5 — SALES TAX</a:t>
            </a:r>
          </a:p>
        </p:txBody>
      </p:sp>
      <p:sp>
        <p:nvSpPr>
          <p:cNvPr id="31" name="TextBox 30"/>
          <p:cNvSpPr txBox="1"/>
          <p:nvPr/>
        </p:nvSpPr>
        <p:spPr>
          <a:xfrm>
            <a:off x="868680" y="4983480"/>
            <a:ext cx="4114800" cy="320040"/>
          </a:xfrm>
          <a:prstGeom prst="rect">
            <a:avLst/>
          </a:prstGeom>
          <a:noFill/>
        </p:spPr>
        <p:txBody>
          <a:bodyPr wrap="square" anchor="t" tIns="36576" bIns="36576" lIns="54864" rIns="54864">
            <a:spAutoFit/>
          </a:bodyPr>
          <a:lstStyle/>
          <a:p>
            <a:pPr algn="l"/>
            <a:r>
              <a:rPr sz="1300" b="1" i="0">
                <a:solidFill>
                  <a:srgbClr val="0B1929"/>
                </a:solidFill>
                <a:latin typeface="Georgia"/>
              </a:rPr>
              <a:t>✓  YES</a:t>
            </a:r>
          </a:p>
        </p:txBody>
      </p:sp>
      <p:sp>
        <p:nvSpPr>
          <p:cNvPr id="32" name="Rectangle 31"/>
          <p:cNvSpPr/>
          <p:nvPr/>
        </p:nvSpPr>
        <p:spPr>
          <a:xfrm>
            <a:off x="731520" y="5486400"/>
            <a:ext cx="4206240" cy="18288"/>
          </a:xfrm>
          <a:prstGeom prst="rect">
            <a:avLst/>
          </a:prstGeom>
          <a:solidFill>
            <a:srgbClr val="E2E8F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868680" y="5532120"/>
            <a:ext cx="4114800" cy="274320"/>
          </a:xfrm>
          <a:prstGeom prst="rect">
            <a:avLst/>
          </a:prstGeom>
          <a:noFill/>
        </p:spPr>
        <p:txBody>
          <a:bodyPr wrap="square" anchor="t" tIns="36576" bIns="36576" lIns="54864" rIns="54864">
            <a:spAutoFit/>
          </a:bodyPr>
          <a:lstStyle/>
          <a:p>
            <a:pPr algn="l"/>
            <a:r>
              <a:rPr sz="900" b="0" i="1">
                <a:solidFill>
                  <a:srgbClr val="64748B"/>
                </a:solidFill>
                <a:latin typeface="Consolas"/>
              </a:rPr>
              <a:t>Authority proof: [QR]</a:t>
            </a:r>
          </a:p>
        </p:txBody>
      </p:sp>
      <p:sp>
        <p:nvSpPr>
          <p:cNvPr id="34" name="Rounded Rectangle 33"/>
          <p:cNvSpPr/>
          <p:nvPr/>
        </p:nvSpPr>
        <p:spPr>
          <a:xfrm>
            <a:off x="5394960" y="1691640"/>
            <a:ext cx="6217920" cy="457200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TextBox 34"/>
          <p:cNvSpPr txBox="1"/>
          <p:nvPr/>
        </p:nvSpPr>
        <p:spPr>
          <a:xfrm>
            <a:off x="5623560" y="1828800"/>
            <a:ext cx="5760720" cy="365760"/>
          </a:xfrm>
          <a:prstGeom prst="rect">
            <a:avLst/>
          </a:prstGeom>
          <a:noFill/>
        </p:spPr>
        <p:txBody>
          <a:bodyPr wrap="square" anchor="t" tIns="36576" bIns="36576" lIns="54864" rIns="54864">
            <a:spAutoFit/>
          </a:bodyPr>
          <a:lstStyle/>
          <a:p>
            <a:pPr algn="l"/>
            <a:r>
              <a:rPr sz="1100" b="1" i="0">
                <a:solidFill>
                  <a:srgbClr val="64748B"/>
                </a:solidFill>
                <a:latin typeface="Calibri"/>
              </a:rPr>
              <a:t>CROSS-VERIFICATION AT CLOSE OF POLLS</a:t>
            </a:r>
          </a:p>
        </p:txBody>
      </p:sp>
      <p:sp>
        <p:nvSpPr>
          <p:cNvPr id="36" name="Oval 35"/>
          <p:cNvSpPr/>
          <p:nvPr/>
        </p:nvSpPr>
        <p:spPr>
          <a:xfrm>
            <a:off x="5623560" y="2359152"/>
            <a:ext cx="228600" cy="22860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TextBox 36"/>
          <p:cNvSpPr txBox="1"/>
          <p:nvPr/>
        </p:nvSpPr>
        <p:spPr>
          <a:xfrm>
            <a:off x="5943600" y="2286000"/>
            <a:ext cx="5486400" cy="320040"/>
          </a:xfrm>
          <a:prstGeom prst="rect">
            <a:avLst/>
          </a:prstGeom>
          <a:noFill/>
        </p:spPr>
        <p:txBody>
          <a:bodyPr wrap="square" anchor="t" tIns="36576" bIns="36576" lIns="54864" rIns="54864">
            <a:spAutoFit/>
          </a:bodyPr>
          <a:lstStyle/>
          <a:p>
            <a:pPr algn="l"/>
            <a:r>
              <a:rPr sz="1200" b="0" i="0">
                <a:solidFill>
                  <a:srgbClr val="0B1929"/>
                </a:solidFill>
                <a:latin typeface="Calibri"/>
              </a:rPr>
              <a:t>Every paper BQ-ID should match a digital trust edge</a:t>
            </a:r>
          </a:p>
        </p:txBody>
      </p:sp>
      <p:sp>
        <p:nvSpPr>
          <p:cNvPr id="38" name="Oval 37"/>
          <p:cNvSpPr/>
          <p:nvPr/>
        </p:nvSpPr>
        <p:spPr>
          <a:xfrm>
            <a:off x="5623560" y="2724912"/>
            <a:ext cx="228600" cy="22860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9" name="TextBox 38"/>
          <p:cNvSpPr txBox="1"/>
          <p:nvPr/>
        </p:nvSpPr>
        <p:spPr>
          <a:xfrm>
            <a:off x="5943600" y="2651760"/>
            <a:ext cx="5486400" cy="320040"/>
          </a:xfrm>
          <a:prstGeom prst="rect">
            <a:avLst/>
          </a:prstGeom>
          <a:noFill/>
        </p:spPr>
        <p:txBody>
          <a:bodyPr wrap="square" anchor="t" tIns="36576" bIns="36576" lIns="54864" rIns="54864">
            <a:spAutoFit/>
          </a:bodyPr>
          <a:lstStyle/>
          <a:p>
            <a:pPr algn="l"/>
            <a:r>
              <a:rPr sz="1200" b="0" i="0">
                <a:solidFill>
                  <a:srgbClr val="0B1929"/>
                </a:solidFill>
                <a:latin typeface="Calibri"/>
              </a:rPr>
              <a:t>Every digital BQ should have a paper counterpart</a:t>
            </a:r>
          </a:p>
        </p:txBody>
      </p:sp>
      <p:sp>
        <p:nvSpPr>
          <p:cNvPr id="40" name="Oval 39"/>
          <p:cNvSpPr/>
          <p:nvPr/>
        </p:nvSpPr>
        <p:spPr>
          <a:xfrm>
            <a:off x="5623560" y="3090672"/>
            <a:ext cx="228600" cy="22860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1" name="TextBox 40"/>
          <p:cNvSpPr txBox="1"/>
          <p:nvPr/>
        </p:nvSpPr>
        <p:spPr>
          <a:xfrm>
            <a:off x="5943600" y="3017520"/>
            <a:ext cx="5486400" cy="320040"/>
          </a:xfrm>
          <a:prstGeom prst="rect">
            <a:avLst/>
          </a:prstGeom>
          <a:noFill/>
        </p:spPr>
        <p:txBody>
          <a:bodyPr wrap="square" anchor="t" tIns="36576" bIns="36576" lIns="54864" rIns="54864">
            <a:spAutoFit/>
          </a:bodyPr>
          <a:lstStyle/>
          <a:p>
            <a:pPr algn="l"/>
            <a:r>
              <a:rPr sz="1200" b="0" i="0">
                <a:solidFill>
                  <a:srgbClr val="0B1929"/>
                </a:solidFill>
                <a:latin typeface="Calibri"/>
              </a:rPr>
              <a:t>Sample audit: statistically verify paper vs digital</a:t>
            </a:r>
          </a:p>
        </p:txBody>
      </p:sp>
      <p:sp>
        <p:nvSpPr>
          <p:cNvPr id="42" name="Oval 41"/>
          <p:cNvSpPr/>
          <p:nvPr/>
        </p:nvSpPr>
        <p:spPr>
          <a:xfrm>
            <a:off x="5623560" y="3456432"/>
            <a:ext cx="228600" cy="22860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3" name="TextBox 42"/>
          <p:cNvSpPr txBox="1"/>
          <p:nvPr/>
        </p:nvSpPr>
        <p:spPr>
          <a:xfrm>
            <a:off x="5943600" y="3383280"/>
            <a:ext cx="5486400" cy="320040"/>
          </a:xfrm>
          <a:prstGeom prst="rect">
            <a:avLst/>
          </a:prstGeom>
          <a:noFill/>
        </p:spPr>
        <p:txBody>
          <a:bodyPr wrap="square" anchor="t" tIns="36576" bIns="36576" lIns="54864" rIns="54864">
            <a:spAutoFit/>
          </a:bodyPr>
          <a:lstStyle/>
          <a:p>
            <a:pPr algn="l"/>
            <a:r>
              <a:rPr sz="1200" b="0" i="0">
                <a:solidFill>
                  <a:srgbClr val="0B1929"/>
                </a:solidFill>
                <a:latin typeface="Calibri"/>
              </a:rPr>
              <a:t>Any discrepancy → investigate, PAPER WINS</a:t>
            </a:r>
          </a:p>
        </p:txBody>
      </p:sp>
      <p:sp>
        <p:nvSpPr>
          <p:cNvPr id="44" name="Rounded Rectangle 43"/>
          <p:cNvSpPr/>
          <p:nvPr/>
        </p:nvSpPr>
        <p:spPr>
          <a:xfrm>
            <a:off x="5623560" y="3931920"/>
            <a:ext cx="5760720" cy="2194560"/>
          </a:xfrm>
          <a:prstGeom prst="roundRect">
            <a:avLst>
              <a:gd name="adj" fmla="val 5000"/>
            </a:avLst>
          </a:prstGeom>
          <a:solidFill>
            <a:srgbClr val="0B192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5" name="TextBox 44"/>
          <p:cNvSpPr txBox="1"/>
          <p:nvPr/>
        </p:nvSpPr>
        <p:spPr>
          <a:xfrm>
            <a:off x="5806440" y="4069080"/>
            <a:ext cx="5486400" cy="365760"/>
          </a:xfrm>
          <a:prstGeom prst="rect">
            <a:avLst/>
          </a:prstGeom>
          <a:noFill/>
        </p:spPr>
        <p:txBody>
          <a:bodyPr wrap="square" anchor="t" tIns="36576" bIns="36576" lIns="54864" rIns="54864">
            <a:spAutoFit/>
          </a:bodyPr>
          <a:lstStyle/>
          <a:p>
            <a:pPr algn="l"/>
            <a:r>
              <a:rPr sz="1100" b="1" i="0">
                <a:solidFill>
                  <a:srgbClr val="14B8A6"/>
                </a:solidFill>
                <a:latin typeface="Calibri"/>
              </a:rPr>
              <a:t>WHY BOTH BEATS EITHER ALONE</a:t>
            </a:r>
          </a:p>
        </p:txBody>
      </p:sp>
      <p:sp>
        <p:nvSpPr>
          <p:cNvPr id="46" name="TextBox 45"/>
          <p:cNvSpPr txBox="1"/>
          <p:nvPr/>
        </p:nvSpPr>
        <p:spPr>
          <a:xfrm>
            <a:off x="5806440" y="4480560"/>
            <a:ext cx="5486400" cy="1600200"/>
          </a:xfrm>
          <a:prstGeom prst="rect">
            <a:avLst/>
          </a:prstGeom>
          <a:noFill/>
        </p:spPr>
        <p:txBody>
          <a:bodyPr wrap="square" anchor="t" tIns="36576" bIns="36576" lIns="54864" rIns="54864">
            <a:spAutoFit/>
          </a:bodyPr>
          <a:lstStyle/>
          <a:p>
            <a:pPr algn="l">
              <a:lnSpc>
                <a:spcPct val="135000"/>
              </a:lnSpc>
            </a:pPr>
            <a:r>
              <a:rPr sz="1100" b="0" i="0">
                <a:solidFill>
                  <a:srgbClr val="E2E8F0"/>
                </a:solidFill>
                <a:latin typeface="Calibri"/>
              </a:rPr>
              <a:t>Paper-only: slow counts, no instant verification, recount re-uses same tabulator.
Digital-only: single-vendor compromise is catastrophic; voters can't physically verify.
Paper + digital: instant digital tally for speed. Paper cross-check for ground truth. If they ever disagree, paper wins — and the disagreement is specific and investigable.</a:t>
            </a:r>
          </a:p>
        </p:txBody>
      </p:sp>
    </p:spTree>
  </p:cSld>
  <p:clrMapOvr>
    <a:masterClrMapping/>
  </p:clrMapOvr>
</p:sld>
</file>

<file path=ppt/slides/slide64.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CONSUMER RIGHTS — USE CASE 11</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Decentralized credit — bureau replacement</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64 / 77</a:t>
            </a:r>
          </a:p>
        </p:txBody>
      </p:sp>
      <p:sp>
        <p:nvSpPr>
          <p:cNvPr id="7" name="Rounded Rectangle 6"/>
          <p:cNvSpPr/>
          <p:nvPr/>
        </p:nvSpPr>
        <p:spPr>
          <a:xfrm>
            <a:off x="548640" y="1691640"/>
            <a:ext cx="5486400" cy="457200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548640" y="1691640"/>
            <a:ext cx="5486400" cy="457200"/>
          </a:xfrm>
          <a:prstGeom prst="rect">
            <a:avLst/>
          </a:prstGeom>
          <a:solidFill>
            <a:srgbClr val="EF44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548640" y="1691640"/>
            <a:ext cx="5486400" cy="457200"/>
          </a:xfrm>
          <a:prstGeom prst="rect">
            <a:avLst/>
          </a:prstGeom>
          <a:noFill/>
        </p:spPr>
        <p:txBody>
          <a:bodyPr wrap="square" anchor="ctr" tIns="36576" bIns="36576" lIns="54864" rIns="54864">
            <a:spAutoFit/>
          </a:bodyPr>
          <a:lstStyle/>
          <a:p>
            <a:pPr algn="ctr"/>
            <a:r>
              <a:rPr sz="1500" b="1" i="0">
                <a:solidFill>
                  <a:srgbClr val="FFFFFF"/>
                </a:solidFill>
                <a:latin typeface="Georgia"/>
              </a:rPr>
              <a:t>TODAY — 3 bureaus decide</a:t>
            </a:r>
          </a:p>
        </p:txBody>
      </p:sp>
      <p:sp>
        <p:nvSpPr>
          <p:cNvPr id="10" name="Rounded Rectangle 9"/>
          <p:cNvSpPr/>
          <p:nvPr/>
        </p:nvSpPr>
        <p:spPr>
          <a:xfrm>
            <a:off x="777240" y="2286000"/>
            <a:ext cx="5029200" cy="502920"/>
          </a:xfrm>
          <a:prstGeom prst="roundRect">
            <a:avLst>
              <a:gd name="adj" fmla="val 5000"/>
            </a:avLst>
          </a:prstGeom>
          <a:solidFill>
            <a:srgbClr val="FFFFFF"/>
          </a:solidFill>
          <a:ln w="9525">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960120" y="2359152"/>
            <a:ext cx="1920240" cy="365760"/>
          </a:xfrm>
          <a:prstGeom prst="rect">
            <a:avLst/>
          </a:prstGeom>
          <a:noFill/>
        </p:spPr>
        <p:txBody>
          <a:bodyPr wrap="square" anchor="ctr" tIns="36576" bIns="36576" lIns="54864" rIns="54864">
            <a:spAutoFit/>
          </a:bodyPr>
          <a:lstStyle/>
          <a:p>
            <a:pPr algn="l"/>
            <a:r>
              <a:rPr sz="1200" b="1" i="0">
                <a:solidFill>
                  <a:srgbClr val="0B1929"/>
                </a:solidFill>
                <a:latin typeface="Georgia"/>
              </a:rPr>
              <a:t>Opaque</a:t>
            </a:r>
          </a:p>
        </p:txBody>
      </p:sp>
      <p:sp>
        <p:nvSpPr>
          <p:cNvPr id="12" name="TextBox 11"/>
          <p:cNvSpPr txBox="1"/>
          <p:nvPr/>
        </p:nvSpPr>
        <p:spPr>
          <a:xfrm>
            <a:off x="2880360" y="2359152"/>
            <a:ext cx="2834640" cy="365760"/>
          </a:xfrm>
          <a:prstGeom prst="rect">
            <a:avLst/>
          </a:prstGeom>
          <a:noFill/>
        </p:spPr>
        <p:txBody>
          <a:bodyPr wrap="square" anchor="ctr" tIns="36576" bIns="36576" lIns="54864" rIns="54864">
            <a:spAutoFit/>
          </a:bodyPr>
          <a:lstStyle/>
          <a:p>
            <a:pPr algn="l"/>
            <a:r>
              <a:rPr sz="1050" b="0" i="1">
                <a:solidFill>
                  <a:srgbClr val="64748B"/>
                </a:solidFill>
                <a:latin typeface="Calibri"/>
              </a:rPr>
              <a:t>FICO formula is proprietary</a:t>
            </a:r>
          </a:p>
        </p:txBody>
      </p:sp>
      <p:sp>
        <p:nvSpPr>
          <p:cNvPr id="13" name="Rounded Rectangle 12"/>
          <p:cNvSpPr/>
          <p:nvPr/>
        </p:nvSpPr>
        <p:spPr>
          <a:xfrm>
            <a:off x="777240" y="2834640"/>
            <a:ext cx="5029200" cy="502920"/>
          </a:xfrm>
          <a:prstGeom prst="roundRect">
            <a:avLst>
              <a:gd name="adj" fmla="val 5000"/>
            </a:avLst>
          </a:prstGeom>
          <a:solidFill>
            <a:srgbClr val="FFFFFF"/>
          </a:solidFill>
          <a:ln w="9525">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960120" y="2907792"/>
            <a:ext cx="1920240" cy="365760"/>
          </a:xfrm>
          <a:prstGeom prst="rect">
            <a:avLst/>
          </a:prstGeom>
          <a:noFill/>
        </p:spPr>
        <p:txBody>
          <a:bodyPr wrap="square" anchor="ctr" tIns="36576" bIns="36576" lIns="54864" rIns="54864">
            <a:spAutoFit/>
          </a:bodyPr>
          <a:lstStyle/>
          <a:p>
            <a:pPr algn="l"/>
            <a:r>
              <a:rPr sz="1200" b="1" i="0">
                <a:solidFill>
                  <a:srgbClr val="0B1929"/>
                </a:solidFill>
                <a:latin typeface="Georgia"/>
              </a:rPr>
              <a:t>Universal</a:t>
            </a:r>
          </a:p>
        </p:txBody>
      </p:sp>
      <p:sp>
        <p:nvSpPr>
          <p:cNvPr id="15" name="TextBox 14"/>
          <p:cNvSpPr txBox="1"/>
          <p:nvPr/>
        </p:nvSpPr>
        <p:spPr>
          <a:xfrm>
            <a:off x="2880360" y="2907792"/>
            <a:ext cx="2834640" cy="365760"/>
          </a:xfrm>
          <a:prstGeom prst="rect">
            <a:avLst/>
          </a:prstGeom>
          <a:noFill/>
        </p:spPr>
        <p:txBody>
          <a:bodyPr wrap="square" anchor="ctr" tIns="36576" bIns="36576" lIns="54864" rIns="54864">
            <a:spAutoFit/>
          </a:bodyPr>
          <a:lstStyle/>
          <a:p>
            <a:pPr algn="l"/>
            <a:r>
              <a:rPr sz="1050" b="0" i="1">
                <a:solidFill>
                  <a:srgbClr val="64748B"/>
                </a:solidFill>
                <a:latin typeface="Calibri"/>
              </a:rPr>
              <a:t>Same 720 for mortgage, auto, job check</a:t>
            </a:r>
          </a:p>
        </p:txBody>
      </p:sp>
      <p:sp>
        <p:nvSpPr>
          <p:cNvPr id="16" name="Rounded Rectangle 15"/>
          <p:cNvSpPr/>
          <p:nvPr/>
        </p:nvSpPr>
        <p:spPr>
          <a:xfrm>
            <a:off x="777240" y="3383280"/>
            <a:ext cx="5029200" cy="502920"/>
          </a:xfrm>
          <a:prstGeom prst="roundRect">
            <a:avLst>
              <a:gd name="adj" fmla="val 5000"/>
            </a:avLst>
          </a:prstGeom>
          <a:solidFill>
            <a:srgbClr val="FFFFFF"/>
          </a:solidFill>
          <a:ln w="9525">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960120" y="3456432"/>
            <a:ext cx="1920240" cy="365760"/>
          </a:xfrm>
          <a:prstGeom prst="rect">
            <a:avLst/>
          </a:prstGeom>
          <a:noFill/>
        </p:spPr>
        <p:txBody>
          <a:bodyPr wrap="square" anchor="ctr" tIns="36576" bIns="36576" lIns="54864" rIns="54864">
            <a:spAutoFit/>
          </a:bodyPr>
          <a:lstStyle/>
          <a:p>
            <a:pPr algn="l"/>
            <a:r>
              <a:rPr sz="1200" b="1" i="0">
                <a:solidFill>
                  <a:srgbClr val="0B1929"/>
                </a:solidFill>
                <a:latin typeface="Georgia"/>
              </a:rPr>
              <a:t>Rented data</a:t>
            </a:r>
          </a:p>
        </p:txBody>
      </p:sp>
      <p:sp>
        <p:nvSpPr>
          <p:cNvPr id="18" name="TextBox 17"/>
          <p:cNvSpPr txBox="1"/>
          <p:nvPr/>
        </p:nvSpPr>
        <p:spPr>
          <a:xfrm>
            <a:off x="2880360" y="3456432"/>
            <a:ext cx="2834640" cy="365760"/>
          </a:xfrm>
          <a:prstGeom prst="rect">
            <a:avLst/>
          </a:prstGeom>
          <a:noFill/>
        </p:spPr>
        <p:txBody>
          <a:bodyPr wrap="square" anchor="ctr" tIns="36576" bIns="36576" lIns="54864" rIns="54864">
            <a:spAutoFit/>
          </a:bodyPr>
          <a:lstStyle/>
          <a:p>
            <a:pPr algn="l"/>
            <a:r>
              <a:rPr sz="1050" b="0" i="1">
                <a:solidFill>
                  <a:srgbClr val="64748B"/>
                </a:solidFill>
                <a:latin typeface="Calibri"/>
              </a:rPr>
              <a:t>You don't own your history</a:t>
            </a:r>
          </a:p>
        </p:txBody>
      </p:sp>
      <p:sp>
        <p:nvSpPr>
          <p:cNvPr id="19" name="Rounded Rectangle 18"/>
          <p:cNvSpPr/>
          <p:nvPr/>
        </p:nvSpPr>
        <p:spPr>
          <a:xfrm>
            <a:off x="777240" y="3931920"/>
            <a:ext cx="5029200" cy="502920"/>
          </a:xfrm>
          <a:prstGeom prst="roundRect">
            <a:avLst>
              <a:gd name="adj" fmla="val 5000"/>
            </a:avLst>
          </a:prstGeom>
          <a:solidFill>
            <a:srgbClr val="FFFFFF"/>
          </a:solidFill>
          <a:ln w="9525">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960120" y="4005072"/>
            <a:ext cx="1920240" cy="365760"/>
          </a:xfrm>
          <a:prstGeom prst="rect">
            <a:avLst/>
          </a:prstGeom>
          <a:noFill/>
        </p:spPr>
        <p:txBody>
          <a:bodyPr wrap="square" anchor="ctr" tIns="36576" bIns="36576" lIns="54864" rIns="54864">
            <a:spAutoFit/>
          </a:bodyPr>
          <a:lstStyle/>
          <a:p>
            <a:pPr algn="l"/>
            <a:r>
              <a:rPr sz="1200" b="1" i="0">
                <a:solidFill>
                  <a:srgbClr val="0B1929"/>
                </a:solidFill>
                <a:latin typeface="Georgia"/>
              </a:rPr>
              <a:t>Slow corrections</a:t>
            </a:r>
          </a:p>
        </p:txBody>
      </p:sp>
      <p:sp>
        <p:nvSpPr>
          <p:cNvPr id="21" name="TextBox 20"/>
          <p:cNvSpPr txBox="1"/>
          <p:nvPr/>
        </p:nvSpPr>
        <p:spPr>
          <a:xfrm>
            <a:off x="2880360" y="4005072"/>
            <a:ext cx="2834640" cy="365760"/>
          </a:xfrm>
          <a:prstGeom prst="rect">
            <a:avLst/>
          </a:prstGeom>
          <a:noFill/>
        </p:spPr>
        <p:txBody>
          <a:bodyPr wrap="square" anchor="ctr" tIns="36576" bIns="36576" lIns="54864" rIns="54864">
            <a:spAutoFit/>
          </a:bodyPr>
          <a:lstStyle/>
          <a:p>
            <a:pPr algn="l"/>
            <a:r>
              <a:rPr sz="1050" b="0" i="1">
                <a:solidFill>
                  <a:srgbClr val="64748B"/>
                </a:solidFill>
                <a:latin typeface="Calibri"/>
              </a:rPr>
              <a:t>30–180 days per dispute</a:t>
            </a:r>
          </a:p>
        </p:txBody>
      </p:sp>
      <p:sp>
        <p:nvSpPr>
          <p:cNvPr id="22" name="Rounded Rectangle 21"/>
          <p:cNvSpPr/>
          <p:nvPr/>
        </p:nvSpPr>
        <p:spPr>
          <a:xfrm>
            <a:off x="777240" y="4480560"/>
            <a:ext cx="5029200" cy="502920"/>
          </a:xfrm>
          <a:prstGeom prst="roundRect">
            <a:avLst>
              <a:gd name="adj" fmla="val 5000"/>
            </a:avLst>
          </a:prstGeom>
          <a:solidFill>
            <a:srgbClr val="FFFFFF"/>
          </a:solidFill>
          <a:ln w="9525">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960120" y="4553712"/>
            <a:ext cx="1920240" cy="365760"/>
          </a:xfrm>
          <a:prstGeom prst="rect">
            <a:avLst/>
          </a:prstGeom>
          <a:noFill/>
        </p:spPr>
        <p:txBody>
          <a:bodyPr wrap="square" anchor="ctr" tIns="36576" bIns="36576" lIns="54864" rIns="54864">
            <a:spAutoFit/>
          </a:bodyPr>
          <a:lstStyle/>
          <a:p>
            <a:pPr algn="l"/>
            <a:r>
              <a:rPr sz="1200" b="1" i="0">
                <a:solidFill>
                  <a:srgbClr val="0B1929"/>
                </a:solidFill>
                <a:latin typeface="Georgia"/>
              </a:rPr>
              <a:t>Breach-prone</a:t>
            </a:r>
          </a:p>
        </p:txBody>
      </p:sp>
      <p:sp>
        <p:nvSpPr>
          <p:cNvPr id="24" name="TextBox 23"/>
          <p:cNvSpPr txBox="1"/>
          <p:nvPr/>
        </p:nvSpPr>
        <p:spPr>
          <a:xfrm>
            <a:off x="2880360" y="4553712"/>
            <a:ext cx="2834640" cy="365760"/>
          </a:xfrm>
          <a:prstGeom prst="rect">
            <a:avLst/>
          </a:prstGeom>
          <a:noFill/>
        </p:spPr>
        <p:txBody>
          <a:bodyPr wrap="square" anchor="ctr" tIns="36576" bIns="36576" lIns="54864" rIns="54864">
            <a:spAutoFit/>
          </a:bodyPr>
          <a:lstStyle/>
          <a:p>
            <a:pPr algn="l"/>
            <a:r>
              <a:rPr sz="1050" b="0" i="1">
                <a:solidFill>
                  <a:srgbClr val="64748B"/>
                </a:solidFill>
                <a:latin typeface="Calibri"/>
              </a:rPr>
              <a:t>Equifax 2017 — 147M records</a:t>
            </a:r>
          </a:p>
        </p:txBody>
      </p:sp>
      <p:sp>
        <p:nvSpPr>
          <p:cNvPr id="25" name="Rounded Rectangle 24"/>
          <p:cNvSpPr/>
          <p:nvPr/>
        </p:nvSpPr>
        <p:spPr>
          <a:xfrm>
            <a:off x="777240" y="5029200"/>
            <a:ext cx="5029200" cy="502920"/>
          </a:xfrm>
          <a:prstGeom prst="roundRect">
            <a:avLst>
              <a:gd name="adj" fmla="val 5000"/>
            </a:avLst>
          </a:prstGeom>
          <a:solidFill>
            <a:srgbClr val="FFFFFF"/>
          </a:solidFill>
          <a:ln w="9525">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960120" y="5102352"/>
            <a:ext cx="1920240" cy="365760"/>
          </a:xfrm>
          <a:prstGeom prst="rect">
            <a:avLst/>
          </a:prstGeom>
          <a:noFill/>
        </p:spPr>
        <p:txBody>
          <a:bodyPr wrap="square" anchor="ctr" tIns="36576" bIns="36576" lIns="54864" rIns="54864">
            <a:spAutoFit/>
          </a:bodyPr>
          <a:lstStyle/>
          <a:p>
            <a:pPr algn="l"/>
            <a:r>
              <a:rPr sz="1200" b="1" i="0">
                <a:solidFill>
                  <a:srgbClr val="0B1929"/>
                </a:solidFill>
                <a:latin typeface="Georgia"/>
              </a:rPr>
              <a:t>Thin-file excluded</a:t>
            </a:r>
          </a:p>
        </p:txBody>
      </p:sp>
      <p:sp>
        <p:nvSpPr>
          <p:cNvPr id="27" name="TextBox 26"/>
          <p:cNvSpPr txBox="1"/>
          <p:nvPr/>
        </p:nvSpPr>
        <p:spPr>
          <a:xfrm>
            <a:off x="2880360" y="5102352"/>
            <a:ext cx="2834640" cy="365760"/>
          </a:xfrm>
          <a:prstGeom prst="rect">
            <a:avLst/>
          </a:prstGeom>
          <a:noFill/>
        </p:spPr>
        <p:txBody>
          <a:bodyPr wrap="square" anchor="ctr" tIns="36576" bIns="36576" lIns="54864" rIns="54864">
            <a:spAutoFit/>
          </a:bodyPr>
          <a:lstStyle/>
          <a:p>
            <a:pPr algn="l"/>
            <a:r>
              <a:rPr sz="1050" b="0" i="1">
                <a:solidFill>
                  <a:srgbClr val="64748B"/>
                </a:solidFill>
                <a:latin typeface="Calibri"/>
              </a:rPr>
              <a:t>No history = no access</a:t>
            </a:r>
          </a:p>
        </p:txBody>
      </p:sp>
      <p:sp>
        <p:nvSpPr>
          <p:cNvPr id="28" name="Rounded Rectangle 27"/>
          <p:cNvSpPr/>
          <p:nvPr/>
        </p:nvSpPr>
        <p:spPr>
          <a:xfrm>
            <a:off x="777240" y="5577840"/>
            <a:ext cx="5029200" cy="502920"/>
          </a:xfrm>
          <a:prstGeom prst="roundRect">
            <a:avLst>
              <a:gd name="adj" fmla="val 5000"/>
            </a:avLst>
          </a:prstGeom>
          <a:solidFill>
            <a:srgbClr val="FFFFFF"/>
          </a:solidFill>
          <a:ln w="9525">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960120" y="5650992"/>
            <a:ext cx="1920240" cy="365760"/>
          </a:xfrm>
          <a:prstGeom prst="rect">
            <a:avLst/>
          </a:prstGeom>
          <a:noFill/>
        </p:spPr>
        <p:txBody>
          <a:bodyPr wrap="square" anchor="ctr" tIns="36576" bIns="36576" lIns="54864" rIns="54864">
            <a:spAutoFit/>
          </a:bodyPr>
          <a:lstStyle/>
          <a:p>
            <a:pPr algn="l"/>
            <a:r>
              <a:rPr sz="1200" b="1" i="0">
                <a:solidFill>
                  <a:srgbClr val="0B1929"/>
                </a:solidFill>
                <a:latin typeface="Georgia"/>
              </a:rPr>
              <a:t>Centralized judgment</a:t>
            </a:r>
          </a:p>
        </p:txBody>
      </p:sp>
      <p:sp>
        <p:nvSpPr>
          <p:cNvPr id="30" name="TextBox 29"/>
          <p:cNvSpPr txBox="1"/>
          <p:nvPr/>
        </p:nvSpPr>
        <p:spPr>
          <a:xfrm>
            <a:off x="2880360" y="5650992"/>
            <a:ext cx="2834640" cy="365760"/>
          </a:xfrm>
          <a:prstGeom prst="rect">
            <a:avLst/>
          </a:prstGeom>
          <a:noFill/>
        </p:spPr>
        <p:txBody>
          <a:bodyPr wrap="square" anchor="ctr" tIns="36576" bIns="36576" lIns="54864" rIns="54864">
            <a:spAutoFit/>
          </a:bodyPr>
          <a:lstStyle/>
          <a:p>
            <a:pPr algn="l"/>
            <a:r>
              <a:rPr sz="1050" b="0" i="1">
                <a:solidFill>
                  <a:srgbClr val="64748B"/>
                </a:solidFill>
                <a:latin typeface="Calibri"/>
              </a:rPr>
              <a:t>Three private co's rule</a:t>
            </a:r>
          </a:p>
        </p:txBody>
      </p:sp>
      <p:sp>
        <p:nvSpPr>
          <p:cNvPr id="31" name="Rounded Rectangle 30"/>
          <p:cNvSpPr/>
          <p:nvPr/>
        </p:nvSpPr>
        <p:spPr>
          <a:xfrm>
            <a:off x="6126480" y="1691640"/>
            <a:ext cx="5486400" cy="457200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Rectangle 31"/>
          <p:cNvSpPr/>
          <p:nvPr/>
        </p:nvSpPr>
        <p:spPr>
          <a:xfrm>
            <a:off x="6126480" y="1691640"/>
            <a:ext cx="5486400" cy="457200"/>
          </a:xfrm>
          <a:prstGeom prst="rect">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6126480" y="1691640"/>
            <a:ext cx="5486400" cy="457200"/>
          </a:xfrm>
          <a:prstGeom prst="rect">
            <a:avLst/>
          </a:prstGeom>
          <a:noFill/>
        </p:spPr>
        <p:txBody>
          <a:bodyPr wrap="square" anchor="ctr" tIns="36576" bIns="36576" lIns="54864" rIns="54864">
            <a:spAutoFit/>
          </a:bodyPr>
          <a:lstStyle/>
          <a:p>
            <a:pPr algn="ctr"/>
            <a:r>
              <a:rPr sz="1500" b="1" i="0">
                <a:solidFill>
                  <a:srgbClr val="FFFFFF"/>
                </a:solidFill>
                <a:latin typeface="Georgia"/>
              </a:rPr>
              <a:t>WITH QUIDNUG — each lender decides</a:t>
            </a:r>
          </a:p>
        </p:txBody>
      </p:sp>
      <p:sp>
        <p:nvSpPr>
          <p:cNvPr id="34" name="Rounded Rectangle 33"/>
          <p:cNvSpPr/>
          <p:nvPr/>
        </p:nvSpPr>
        <p:spPr>
          <a:xfrm>
            <a:off x="6355080" y="2286000"/>
            <a:ext cx="5029200" cy="502920"/>
          </a:xfrm>
          <a:prstGeom prst="roundRect">
            <a:avLst>
              <a:gd name="adj" fmla="val 5000"/>
            </a:avLst>
          </a:prstGeom>
          <a:solidFill>
            <a:srgbClr val="FFFFFF"/>
          </a:solidFill>
          <a:ln w="9525">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TextBox 34"/>
          <p:cNvSpPr txBox="1"/>
          <p:nvPr/>
        </p:nvSpPr>
        <p:spPr>
          <a:xfrm>
            <a:off x="6537960" y="2359152"/>
            <a:ext cx="1920240" cy="365760"/>
          </a:xfrm>
          <a:prstGeom prst="rect">
            <a:avLst/>
          </a:prstGeom>
          <a:noFill/>
        </p:spPr>
        <p:txBody>
          <a:bodyPr wrap="square" anchor="ctr" tIns="36576" bIns="36576" lIns="54864" rIns="54864">
            <a:spAutoFit/>
          </a:bodyPr>
          <a:lstStyle/>
          <a:p>
            <a:pPr algn="l"/>
            <a:r>
              <a:rPr sz="1200" b="1" i="0">
                <a:solidFill>
                  <a:srgbClr val="14B8A6"/>
                </a:solidFill>
                <a:latin typeface="Georgia"/>
              </a:rPr>
              <a:t>Transparent</a:t>
            </a:r>
          </a:p>
        </p:txBody>
      </p:sp>
      <p:sp>
        <p:nvSpPr>
          <p:cNvPr id="36" name="TextBox 35"/>
          <p:cNvSpPr txBox="1"/>
          <p:nvPr/>
        </p:nvSpPr>
        <p:spPr>
          <a:xfrm>
            <a:off x="8458200" y="2359152"/>
            <a:ext cx="2834640" cy="365760"/>
          </a:xfrm>
          <a:prstGeom prst="rect">
            <a:avLst/>
          </a:prstGeom>
          <a:noFill/>
        </p:spPr>
        <p:txBody>
          <a:bodyPr wrap="square" anchor="ctr" tIns="36576" bIns="36576" lIns="54864" rIns="54864">
            <a:spAutoFit/>
          </a:bodyPr>
          <a:lstStyle/>
          <a:p>
            <a:pPr algn="l"/>
            <a:r>
              <a:rPr sz="1050" b="0" i="1">
                <a:solidFill>
                  <a:srgbClr val="64748B"/>
                </a:solidFill>
                <a:latin typeface="Calibri"/>
              </a:rPr>
              <a:t>Each lender's formula is auditable</a:t>
            </a:r>
          </a:p>
        </p:txBody>
      </p:sp>
      <p:sp>
        <p:nvSpPr>
          <p:cNvPr id="37" name="Rounded Rectangle 36"/>
          <p:cNvSpPr/>
          <p:nvPr/>
        </p:nvSpPr>
        <p:spPr>
          <a:xfrm>
            <a:off x="6355080" y="2834640"/>
            <a:ext cx="5029200" cy="502920"/>
          </a:xfrm>
          <a:prstGeom prst="roundRect">
            <a:avLst>
              <a:gd name="adj" fmla="val 5000"/>
            </a:avLst>
          </a:prstGeom>
          <a:solidFill>
            <a:srgbClr val="FFFFFF"/>
          </a:solidFill>
          <a:ln w="9525">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TextBox 37"/>
          <p:cNvSpPr txBox="1"/>
          <p:nvPr/>
        </p:nvSpPr>
        <p:spPr>
          <a:xfrm>
            <a:off x="6537960" y="2907792"/>
            <a:ext cx="1920240" cy="365760"/>
          </a:xfrm>
          <a:prstGeom prst="rect">
            <a:avLst/>
          </a:prstGeom>
          <a:noFill/>
        </p:spPr>
        <p:txBody>
          <a:bodyPr wrap="square" anchor="ctr" tIns="36576" bIns="36576" lIns="54864" rIns="54864">
            <a:spAutoFit/>
          </a:bodyPr>
          <a:lstStyle/>
          <a:p>
            <a:pPr algn="l"/>
            <a:r>
              <a:rPr sz="1200" b="1" i="0">
                <a:solidFill>
                  <a:srgbClr val="14B8A6"/>
                </a:solidFill>
                <a:latin typeface="Georgia"/>
              </a:rPr>
              <a:t>Context-specific</a:t>
            </a:r>
          </a:p>
        </p:txBody>
      </p:sp>
      <p:sp>
        <p:nvSpPr>
          <p:cNvPr id="39" name="TextBox 38"/>
          <p:cNvSpPr txBox="1"/>
          <p:nvPr/>
        </p:nvSpPr>
        <p:spPr>
          <a:xfrm>
            <a:off x="8458200" y="2907792"/>
            <a:ext cx="2834640" cy="365760"/>
          </a:xfrm>
          <a:prstGeom prst="rect">
            <a:avLst/>
          </a:prstGeom>
          <a:noFill/>
        </p:spPr>
        <p:txBody>
          <a:bodyPr wrap="square" anchor="ctr" tIns="36576" bIns="36576" lIns="54864" rIns="54864">
            <a:spAutoFit/>
          </a:bodyPr>
          <a:lstStyle/>
          <a:p>
            <a:pPr algn="l"/>
            <a:r>
              <a:rPr sz="1050" b="0" i="1">
                <a:solidFill>
                  <a:srgbClr val="64748B"/>
                </a:solidFill>
                <a:latin typeface="Calibri"/>
              </a:rPr>
              <a:t>Domain-scoped trust per loan type</a:t>
            </a:r>
          </a:p>
        </p:txBody>
      </p:sp>
      <p:sp>
        <p:nvSpPr>
          <p:cNvPr id="40" name="Rounded Rectangle 39"/>
          <p:cNvSpPr/>
          <p:nvPr/>
        </p:nvSpPr>
        <p:spPr>
          <a:xfrm>
            <a:off x="6355080" y="3383280"/>
            <a:ext cx="5029200" cy="502920"/>
          </a:xfrm>
          <a:prstGeom prst="roundRect">
            <a:avLst>
              <a:gd name="adj" fmla="val 5000"/>
            </a:avLst>
          </a:prstGeom>
          <a:solidFill>
            <a:srgbClr val="FFFFFF"/>
          </a:solidFill>
          <a:ln w="9525">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1" name="TextBox 40"/>
          <p:cNvSpPr txBox="1"/>
          <p:nvPr/>
        </p:nvSpPr>
        <p:spPr>
          <a:xfrm>
            <a:off x="6537960" y="3456432"/>
            <a:ext cx="1920240" cy="365760"/>
          </a:xfrm>
          <a:prstGeom prst="rect">
            <a:avLst/>
          </a:prstGeom>
          <a:noFill/>
        </p:spPr>
        <p:txBody>
          <a:bodyPr wrap="square" anchor="ctr" tIns="36576" bIns="36576" lIns="54864" rIns="54864">
            <a:spAutoFit/>
          </a:bodyPr>
          <a:lstStyle/>
          <a:p>
            <a:pPr algn="l"/>
            <a:r>
              <a:rPr sz="1200" b="1" i="0">
                <a:solidFill>
                  <a:srgbClr val="14B8A6"/>
                </a:solidFill>
                <a:latin typeface="Georgia"/>
              </a:rPr>
              <a:t>Owned data</a:t>
            </a:r>
          </a:p>
        </p:txBody>
      </p:sp>
      <p:sp>
        <p:nvSpPr>
          <p:cNvPr id="42" name="TextBox 41"/>
          <p:cNvSpPr txBox="1"/>
          <p:nvPr/>
        </p:nvSpPr>
        <p:spPr>
          <a:xfrm>
            <a:off x="8458200" y="3456432"/>
            <a:ext cx="2834640" cy="365760"/>
          </a:xfrm>
          <a:prstGeom prst="rect">
            <a:avLst/>
          </a:prstGeom>
          <a:noFill/>
        </p:spPr>
        <p:txBody>
          <a:bodyPr wrap="square" anchor="ctr" tIns="36576" bIns="36576" lIns="54864" rIns="54864">
            <a:spAutoFit/>
          </a:bodyPr>
          <a:lstStyle/>
          <a:p>
            <a:pPr algn="l"/>
            <a:r>
              <a:rPr sz="1050" b="0" i="1">
                <a:solidFill>
                  <a:srgbClr val="64748B"/>
                </a:solidFill>
                <a:latin typeface="Calibri"/>
              </a:rPr>
              <a:t>You own your quid + access grants</a:t>
            </a:r>
          </a:p>
        </p:txBody>
      </p:sp>
      <p:sp>
        <p:nvSpPr>
          <p:cNvPr id="43" name="Rounded Rectangle 42"/>
          <p:cNvSpPr/>
          <p:nvPr/>
        </p:nvSpPr>
        <p:spPr>
          <a:xfrm>
            <a:off x="6355080" y="3931920"/>
            <a:ext cx="5029200" cy="502920"/>
          </a:xfrm>
          <a:prstGeom prst="roundRect">
            <a:avLst>
              <a:gd name="adj" fmla="val 5000"/>
            </a:avLst>
          </a:prstGeom>
          <a:solidFill>
            <a:srgbClr val="FFFFFF"/>
          </a:solidFill>
          <a:ln w="9525">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4" name="TextBox 43"/>
          <p:cNvSpPr txBox="1"/>
          <p:nvPr/>
        </p:nvSpPr>
        <p:spPr>
          <a:xfrm>
            <a:off x="6537960" y="4005072"/>
            <a:ext cx="1920240" cy="365760"/>
          </a:xfrm>
          <a:prstGeom prst="rect">
            <a:avLst/>
          </a:prstGeom>
          <a:noFill/>
        </p:spPr>
        <p:txBody>
          <a:bodyPr wrap="square" anchor="ctr" tIns="36576" bIns="36576" lIns="54864" rIns="54864">
            <a:spAutoFit/>
          </a:bodyPr>
          <a:lstStyle/>
          <a:p>
            <a:pPr algn="l"/>
            <a:r>
              <a:rPr sz="1200" b="1" i="0">
                <a:solidFill>
                  <a:srgbClr val="14B8A6"/>
                </a:solidFill>
                <a:latin typeface="Georgia"/>
              </a:rPr>
              <a:t>Instant corrections</a:t>
            </a:r>
          </a:p>
        </p:txBody>
      </p:sp>
      <p:sp>
        <p:nvSpPr>
          <p:cNvPr id="45" name="TextBox 44"/>
          <p:cNvSpPr txBox="1"/>
          <p:nvPr/>
        </p:nvSpPr>
        <p:spPr>
          <a:xfrm>
            <a:off x="8458200" y="4005072"/>
            <a:ext cx="2834640" cy="365760"/>
          </a:xfrm>
          <a:prstGeom prst="rect">
            <a:avLst/>
          </a:prstGeom>
          <a:noFill/>
        </p:spPr>
        <p:txBody>
          <a:bodyPr wrap="square" anchor="ctr" tIns="36576" bIns="36576" lIns="54864" rIns="54864">
            <a:spAutoFit/>
          </a:bodyPr>
          <a:lstStyle/>
          <a:p>
            <a:pPr algn="l"/>
            <a:r>
              <a:rPr sz="1050" b="0" i="1">
                <a:solidFill>
                  <a:srgbClr val="64748B"/>
                </a:solidFill>
                <a:latin typeface="Calibri"/>
              </a:rPr>
              <a:t>Dispute event visible in seconds</a:t>
            </a:r>
          </a:p>
        </p:txBody>
      </p:sp>
      <p:sp>
        <p:nvSpPr>
          <p:cNvPr id="46" name="Rounded Rectangle 45"/>
          <p:cNvSpPr/>
          <p:nvPr/>
        </p:nvSpPr>
        <p:spPr>
          <a:xfrm>
            <a:off x="6355080" y="4480560"/>
            <a:ext cx="5029200" cy="502920"/>
          </a:xfrm>
          <a:prstGeom prst="roundRect">
            <a:avLst>
              <a:gd name="adj" fmla="val 5000"/>
            </a:avLst>
          </a:prstGeom>
          <a:solidFill>
            <a:srgbClr val="FFFFFF"/>
          </a:solidFill>
          <a:ln w="9525">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7" name="TextBox 46"/>
          <p:cNvSpPr txBox="1"/>
          <p:nvPr/>
        </p:nvSpPr>
        <p:spPr>
          <a:xfrm>
            <a:off x="6537960" y="4553712"/>
            <a:ext cx="1920240" cy="365760"/>
          </a:xfrm>
          <a:prstGeom prst="rect">
            <a:avLst/>
          </a:prstGeom>
          <a:noFill/>
        </p:spPr>
        <p:txBody>
          <a:bodyPr wrap="square" anchor="ctr" tIns="36576" bIns="36576" lIns="54864" rIns="54864">
            <a:spAutoFit/>
          </a:bodyPr>
          <a:lstStyle/>
          <a:p>
            <a:pPr algn="l"/>
            <a:r>
              <a:rPr sz="1200" b="1" i="0">
                <a:solidFill>
                  <a:srgbClr val="14B8A6"/>
                </a:solidFill>
                <a:latin typeface="Georgia"/>
              </a:rPr>
              <a:t>Distributed</a:t>
            </a:r>
          </a:p>
        </p:txBody>
      </p:sp>
      <p:sp>
        <p:nvSpPr>
          <p:cNvPr id="48" name="TextBox 47"/>
          <p:cNvSpPr txBox="1"/>
          <p:nvPr/>
        </p:nvSpPr>
        <p:spPr>
          <a:xfrm>
            <a:off x="8458200" y="4553712"/>
            <a:ext cx="2834640" cy="365760"/>
          </a:xfrm>
          <a:prstGeom prst="rect">
            <a:avLst/>
          </a:prstGeom>
          <a:noFill/>
        </p:spPr>
        <p:txBody>
          <a:bodyPr wrap="square" anchor="ctr" tIns="36576" bIns="36576" lIns="54864" rIns="54864">
            <a:spAutoFit/>
          </a:bodyPr>
          <a:lstStyle/>
          <a:p>
            <a:pPr algn="l"/>
            <a:r>
              <a:rPr sz="1050" b="0" i="1">
                <a:solidFill>
                  <a:srgbClr val="64748B"/>
                </a:solidFill>
                <a:latin typeface="Calibri"/>
              </a:rPr>
              <a:t>No single-breach target</a:t>
            </a:r>
          </a:p>
        </p:txBody>
      </p:sp>
      <p:sp>
        <p:nvSpPr>
          <p:cNvPr id="49" name="Rounded Rectangle 48"/>
          <p:cNvSpPr/>
          <p:nvPr/>
        </p:nvSpPr>
        <p:spPr>
          <a:xfrm>
            <a:off x="6355080" y="5029200"/>
            <a:ext cx="5029200" cy="502920"/>
          </a:xfrm>
          <a:prstGeom prst="roundRect">
            <a:avLst>
              <a:gd name="adj" fmla="val 5000"/>
            </a:avLst>
          </a:prstGeom>
          <a:solidFill>
            <a:srgbClr val="FFFFFF"/>
          </a:solidFill>
          <a:ln w="9525">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0" name="TextBox 49"/>
          <p:cNvSpPr txBox="1"/>
          <p:nvPr/>
        </p:nvSpPr>
        <p:spPr>
          <a:xfrm>
            <a:off x="6537960" y="5102352"/>
            <a:ext cx="1920240" cy="365760"/>
          </a:xfrm>
          <a:prstGeom prst="rect">
            <a:avLst/>
          </a:prstGeom>
          <a:noFill/>
        </p:spPr>
        <p:txBody>
          <a:bodyPr wrap="square" anchor="ctr" tIns="36576" bIns="36576" lIns="54864" rIns="54864">
            <a:spAutoFit/>
          </a:bodyPr>
          <a:lstStyle/>
          <a:p>
            <a:pPr algn="l"/>
            <a:r>
              <a:rPr sz="1200" b="1" i="0">
                <a:solidFill>
                  <a:srgbClr val="14B8A6"/>
                </a:solidFill>
                <a:latin typeface="Georgia"/>
              </a:rPr>
              <a:t>Alt data welcome</a:t>
            </a:r>
          </a:p>
        </p:txBody>
      </p:sp>
      <p:sp>
        <p:nvSpPr>
          <p:cNvPr id="51" name="TextBox 50"/>
          <p:cNvSpPr txBox="1"/>
          <p:nvPr/>
        </p:nvSpPr>
        <p:spPr>
          <a:xfrm>
            <a:off x="8458200" y="5102352"/>
            <a:ext cx="2834640" cy="365760"/>
          </a:xfrm>
          <a:prstGeom prst="rect">
            <a:avLst/>
          </a:prstGeom>
          <a:noFill/>
        </p:spPr>
        <p:txBody>
          <a:bodyPr wrap="square" anchor="ctr" tIns="36576" bIns="36576" lIns="54864" rIns="54864">
            <a:spAutoFit/>
          </a:bodyPr>
          <a:lstStyle/>
          <a:p>
            <a:pPr algn="l"/>
            <a:r>
              <a:rPr sz="1050" b="0" i="1">
                <a:solidFill>
                  <a:srgbClr val="64748B"/>
                </a:solidFill>
                <a:latin typeface="Calibri"/>
              </a:rPr>
              <a:t>Utilities/rent/employer as first-class</a:t>
            </a:r>
          </a:p>
        </p:txBody>
      </p:sp>
      <p:sp>
        <p:nvSpPr>
          <p:cNvPr id="52" name="Rounded Rectangle 51"/>
          <p:cNvSpPr/>
          <p:nvPr/>
        </p:nvSpPr>
        <p:spPr>
          <a:xfrm>
            <a:off x="6355080" y="5577840"/>
            <a:ext cx="5029200" cy="502920"/>
          </a:xfrm>
          <a:prstGeom prst="roundRect">
            <a:avLst>
              <a:gd name="adj" fmla="val 5000"/>
            </a:avLst>
          </a:prstGeom>
          <a:solidFill>
            <a:srgbClr val="FFFFFF"/>
          </a:solidFill>
          <a:ln w="9525">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3" name="TextBox 52"/>
          <p:cNvSpPr txBox="1"/>
          <p:nvPr/>
        </p:nvSpPr>
        <p:spPr>
          <a:xfrm>
            <a:off x="6537960" y="5650992"/>
            <a:ext cx="1920240" cy="365760"/>
          </a:xfrm>
          <a:prstGeom prst="rect">
            <a:avLst/>
          </a:prstGeom>
          <a:noFill/>
        </p:spPr>
        <p:txBody>
          <a:bodyPr wrap="square" anchor="ctr" tIns="36576" bIns="36576" lIns="54864" rIns="54864">
            <a:spAutoFit/>
          </a:bodyPr>
          <a:lstStyle/>
          <a:p>
            <a:pPr algn="l"/>
            <a:r>
              <a:rPr sz="1200" b="1" i="0">
                <a:solidFill>
                  <a:srgbClr val="14B8A6"/>
                </a:solidFill>
                <a:latin typeface="Georgia"/>
              </a:rPr>
              <a:t>Per-lender judgment</a:t>
            </a:r>
          </a:p>
        </p:txBody>
      </p:sp>
      <p:sp>
        <p:nvSpPr>
          <p:cNvPr id="54" name="TextBox 53"/>
          <p:cNvSpPr txBox="1"/>
          <p:nvPr/>
        </p:nvSpPr>
        <p:spPr>
          <a:xfrm>
            <a:off x="8458200" y="5650992"/>
            <a:ext cx="2834640" cy="365760"/>
          </a:xfrm>
          <a:prstGeom prst="rect">
            <a:avLst/>
          </a:prstGeom>
          <a:noFill/>
        </p:spPr>
        <p:txBody>
          <a:bodyPr wrap="square" anchor="ctr" tIns="36576" bIns="36576" lIns="54864" rIns="54864">
            <a:spAutoFit/>
          </a:bodyPr>
          <a:lstStyle/>
          <a:p>
            <a:pPr algn="l"/>
            <a:r>
              <a:rPr sz="1050" b="0" i="1">
                <a:solidFill>
                  <a:srgbClr val="64748B"/>
                </a:solidFill>
                <a:latin typeface="Calibri"/>
              </a:rPr>
              <a:t>Market competition, not monopoly</a:t>
            </a:r>
          </a:p>
        </p:txBody>
      </p:sp>
    </p:spTree>
  </p:cSld>
  <p:clrMapOvr>
    <a:masterClrMapping/>
  </p:clrMapOvr>
</p:sld>
</file>

<file path=ppt/slides/slide65.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CROSS-INDUSTRY — USE CASE 12</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Healthcare consent management</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65 / 77</a:t>
            </a:r>
          </a:p>
        </p:txBody>
      </p:sp>
      <p:sp>
        <p:nvSpPr>
          <p:cNvPr id="7" name="Rounded Rectangle 6"/>
          <p:cNvSpPr/>
          <p:nvPr/>
        </p:nvSpPr>
        <p:spPr>
          <a:xfrm>
            <a:off x="548640" y="1691640"/>
            <a:ext cx="5029200" cy="457200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77240" y="1828800"/>
            <a:ext cx="4572000" cy="365760"/>
          </a:xfrm>
          <a:prstGeom prst="rect">
            <a:avLst/>
          </a:prstGeom>
          <a:noFill/>
        </p:spPr>
        <p:txBody>
          <a:bodyPr wrap="square" anchor="t" tIns="36576" bIns="36576" lIns="54864" rIns="54864">
            <a:spAutoFit/>
          </a:bodyPr>
          <a:lstStyle/>
          <a:p>
            <a:pPr algn="l"/>
            <a:r>
              <a:rPr sz="1100" b="1" i="0">
                <a:solidFill>
                  <a:srgbClr val="64748B"/>
                </a:solidFill>
                <a:latin typeface="Calibri"/>
              </a:rPr>
              <a:t>PATIENT MEDICAL RECORDS TODAY</a:t>
            </a:r>
          </a:p>
        </p:txBody>
      </p:sp>
      <p:sp>
        <p:nvSpPr>
          <p:cNvPr id="9" name="Rounded Rectangle 8"/>
          <p:cNvSpPr/>
          <p:nvPr/>
        </p:nvSpPr>
        <p:spPr>
          <a:xfrm>
            <a:off x="777240" y="2286000"/>
            <a:ext cx="4572000" cy="502920"/>
          </a:xfrm>
          <a:prstGeom prst="roundRect">
            <a:avLst>
              <a:gd name="adj" fmla="val 5000"/>
            </a:avLst>
          </a:prstGeom>
          <a:solidFill>
            <a:srgbClr val="FFFFFF"/>
          </a:solidFill>
          <a:ln w="9525">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Oval 9"/>
          <p:cNvSpPr/>
          <p:nvPr/>
        </p:nvSpPr>
        <p:spPr>
          <a:xfrm>
            <a:off x="914400" y="2450592"/>
            <a:ext cx="182880" cy="182880"/>
          </a:xfrm>
          <a:prstGeom prst="ellipse">
            <a:avLst/>
          </a:prstGeom>
          <a:solidFill>
            <a:srgbClr val="EF44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1188720" y="2331720"/>
            <a:ext cx="4114800" cy="457200"/>
          </a:xfrm>
          <a:prstGeom prst="rect">
            <a:avLst/>
          </a:prstGeom>
          <a:noFill/>
        </p:spPr>
        <p:txBody>
          <a:bodyPr wrap="square" anchor="ctr" tIns="36576" bIns="36576" lIns="54864" rIns="54864">
            <a:spAutoFit/>
          </a:bodyPr>
          <a:lstStyle/>
          <a:p>
            <a:pPr algn="l"/>
            <a:r>
              <a:rPr sz="1100" b="0" i="0">
                <a:solidFill>
                  <a:srgbClr val="0B1929"/>
                </a:solidFill>
                <a:latin typeface="Calibri"/>
              </a:rPr>
              <a:t>ER, PCP, specialists, labs, insurers — 10+ systems</a:t>
            </a:r>
          </a:p>
        </p:txBody>
      </p:sp>
      <p:sp>
        <p:nvSpPr>
          <p:cNvPr id="12" name="Rounded Rectangle 11"/>
          <p:cNvSpPr/>
          <p:nvPr/>
        </p:nvSpPr>
        <p:spPr>
          <a:xfrm>
            <a:off x="777240" y="2880360"/>
            <a:ext cx="4572000" cy="502920"/>
          </a:xfrm>
          <a:prstGeom prst="roundRect">
            <a:avLst>
              <a:gd name="adj" fmla="val 5000"/>
            </a:avLst>
          </a:prstGeom>
          <a:solidFill>
            <a:srgbClr val="FFFFFF"/>
          </a:solidFill>
          <a:ln w="9525">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Oval 12"/>
          <p:cNvSpPr/>
          <p:nvPr/>
        </p:nvSpPr>
        <p:spPr>
          <a:xfrm>
            <a:off x="914400" y="3044952"/>
            <a:ext cx="182880" cy="182880"/>
          </a:xfrm>
          <a:prstGeom prst="ellipse">
            <a:avLst/>
          </a:prstGeom>
          <a:solidFill>
            <a:srgbClr val="EF44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1188720" y="2926080"/>
            <a:ext cx="4114800" cy="457200"/>
          </a:xfrm>
          <a:prstGeom prst="rect">
            <a:avLst/>
          </a:prstGeom>
          <a:noFill/>
        </p:spPr>
        <p:txBody>
          <a:bodyPr wrap="square" anchor="ctr" tIns="36576" bIns="36576" lIns="54864" rIns="54864">
            <a:spAutoFit/>
          </a:bodyPr>
          <a:lstStyle/>
          <a:p>
            <a:pPr algn="l"/>
            <a:r>
              <a:rPr sz="1100" b="0" i="0">
                <a:solidFill>
                  <a:srgbClr val="0B1929"/>
                </a:solidFill>
                <a:latin typeface="Calibri"/>
              </a:rPr>
              <a:t>Consent faxed, platform-locked portals</a:t>
            </a:r>
          </a:p>
        </p:txBody>
      </p:sp>
      <p:sp>
        <p:nvSpPr>
          <p:cNvPr id="15" name="Rounded Rectangle 14"/>
          <p:cNvSpPr/>
          <p:nvPr/>
        </p:nvSpPr>
        <p:spPr>
          <a:xfrm>
            <a:off x="777240" y="3474720"/>
            <a:ext cx="4572000" cy="502920"/>
          </a:xfrm>
          <a:prstGeom prst="roundRect">
            <a:avLst>
              <a:gd name="adj" fmla="val 5000"/>
            </a:avLst>
          </a:prstGeom>
          <a:solidFill>
            <a:srgbClr val="FFFFFF"/>
          </a:solidFill>
          <a:ln w="9525">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Oval 15"/>
          <p:cNvSpPr/>
          <p:nvPr/>
        </p:nvSpPr>
        <p:spPr>
          <a:xfrm>
            <a:off x="914400" y="3639312"/>
            <a:ext cx="182880" cy="182880"/>
          </a:xfrm>
          <a:prstGeom prst="ellipse">
            <a:avLst/>
          </a:prstGeom>
          <a:solidFill>
            <a:srgbClr val="EF44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1188720" y="3520440"/>
            <a:ext cx="4114800" cy="457200"/>
          </a:xfrm>
          <a:prstGeom prst="rect">
            <a:avLst/>
          </a:prstGeom>
          <a:noFill/>
        </p:spPr>
        <p:txBody>
          <a:bodyPr wrap="square" anchor="ctr" tIns="36576" bIns="36576" lIns="54864" rIns="54864">
            <a:spAutoFit/>
          </a:bodyPr>
          <a:lstStyle/>
          <a:p>
            <a:pPr algn="l"/>
            <a:r>
              <a:rPr sz="1100" b="0" i="0">
                <a:solidFill>
                  <a:srgbClr val="0B1929"/>
                </a:solidFill>
                <a:latin typeface="Calibri"/>
              </a:rPr>
              <a:t>HIPAA punishes after, doesn't prevent at time-of-access</a:t>
            </a:r>
          </a:p>
        </p:txBody>
      </p:sp>
      <p:sp>
        <p:nvSpPr>
          <p:cNvPr id="18" name="Rounded Rectangle 17"/>
          <p:cNvSpPr/>
          <p:nvPr/>
        </p:nvSpPr>
        <p:spPr>
          <a:xfrm>
            <a:off x="777240" y="4069080"/>
            <a:ext cx="4572000" cy="502920"/>
          </a:xfrm>
          <a:prstGeom prst="roundRect">
            <a:avLst>
              <a:gd name="adj" fmla="val 5000"/>
            </a:avLst>
          </a:prstGeom>
          <a:solidFill>
            <a:srgbClr val="FFFFFF"/>
          </a:solidFill>
          <a:ln w="9525">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Oval 18"/>
          <p:cNvSpPr/>
          <p:nvPr/>
        </p:nvSpPr>
        <p:spPr>
          <a:xfrm>
            <a:off x="914400" y="4233672"/>
            <a:ext cx="182880" cy="182880"/>
          </a:xfrm>
          <a:prstGeom prst="ellipse">
            <a:avLst/>
          </a:prstGeom>
          <a:solidFill>
            <a:srgbClr val="EF44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1188720" y="4114800"/>
            <a:ext cx="4114800" cy="457200"/>
          </a:xfrm>
          <a:prstGeom prst="rect">
            <a:avLst/>
          </a:prstGeom>
          <a:noFill/>
        </p:spPr>
        <p:txBody>
          <a:bodyPr wrap="square" anchor="ctr" tIns="36576" bIns="36576" lIns="54864" rIns="54864">
            <a:spAutoFit/>
          </a:bodyPr>
          <a:lstStyle/>
          <a:p>
            <a:pPr algn="l"/>
            <a:r>
              <a:rPr sz="1100" b="0" i="0">
                <a:solidFill>
                  <a:srgbClr val="0B1929"/>
                </a:solidFill>
                <a:latin typeface="Calibri"/>
              </a:rPr>
              <a:t>Emergency access is ad-hoc 'break glass'</a:t>
            </a:r>
          </a:p>
        </p:txBody>
      </p:sp>
      <p:sp>
        <p:nvSpPr>
          <p:cNvPr id="21" name="Rounded Rectangle 20"/>
          <p:cNvSpPr/>
          <p:nvPr/>
        </p:nvSpPr>
        <p:spPr>
          <a:xfrm>
            <a:off x="777240" y="4663440"/>
            <a:ext cx="4572000" cy="502920"/>
          </a:xfrm>
          <a:prstGeom prst="roundRect">
            <a:avLst>
              <a:gd name="adj" fmla="val 5000"/>
            </a:avLst>
          </a:prstGeom>
          <a:solidFill>
            <a:srgbClr val="FFFFFF"/>
          </a:solidFill>
          <a:ln w="9525">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Oval 21"/>
          <p:cNvSpPr/>
          <p:nvPr/>
        </p:nvSpPr>
        <p:spPr>
          <a:xfrm>
            <a:off x="914400" y="4828032"/>
            <a:ext cx="182880" cy="182880"/>
          </a:xfrm>
          <a:prstGeom prst="ellipse">
            <a:avLst/>
          </a:prstGeom>
          <a:solidFill>
            <a:srgbClr val="EF44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1188720" y="4709160"/>
            <a:ext cx="4114800" cy="457200"/>
          </a:xfrm>
          <a:prstGeom prst="rect">
            <a:avLst/>
          </a:prstGeom>
          <a:noFill/>
        </p:spPr>
        <p:txBody>
          <a:bodyPr wrap="square" anchor="ctr" tIns="36576" bIns="36576" lIns="54864" rIns="54864">
            <a:spAutoFit/>
          </a:bodyPr>
          <a:lstStyle/>
          <a:p>
            <a:pPr algn="l"/>
            <a:r>
              <a:rPr sz="1100" b="0" i="0">
                <a:solidFill>
                  <a:srgbClr val="0B1929"/>
                </a:solidFill>
                <a:latin typeface="Calibri"/>
              </a:rPr>
              <a:t>Revocation rarely propagates anywhere</a:t>
            </a:r>
          </a:p>
        </p:txBody>
      </p:sp>
      <p:sp>
        <p:nvSpPr>
          <p:cNvPr id="24" name="Rounded Rectangle 23"/>
          <p:cNvSpPr/>
          <p:nvPr/>
        </p:nvSpPr>
        <p:spPr>
          <a:xfrm>
            <a:off x="777240" y="5257800"/>
            <a:ext cx="4572000" cy="502920"/>
          </a:xfrm>
          <a:prstGeom prst="roundRect">
            <a:avLst>
              <a:gd name="adj" fmla="val 5000"/>
            </a:avLst>
          </a:prstGeom>
          <a:solidFill>
            <a:srgbClr val="FFFFFF"/>
          </a:solidFill>
          <a:ln w="9525">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Oval 24"/>
          <p:cNvSpPr/>
          <p:nvPr/>
        </p:nvSpPr>
        <p:spPr>
          <a:xfrm>
            <a:off x="914400" y="5422392"/>
            <a:ext cx="182880" cy="182880"/>
          </a:xfrm>
          <a:prstGeom prst="ellipse">
            <a:avLst/>
          </a:prstGeom>
          <a:solidFill>
            <a:srgbClr val="EF44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1188720" y="5303520"/>
            <a:ext cx="4114800" cy="457200"/>
          </a:xfrm>
          <a:prstGeom prst="rect">
            <a:avLst/>
          </a:prstGeom>
          <a:noFill/>
        </p:spPr>
        <p:txBody>
          <a:bodyPr wrap="square" anchor="ctr" tIns="36576" bIns="36576" lIns="54864" rIns="54864">
            <a:spAutoFit/>
          </a:bodyPr>
          <a:lstStyle/>
          <a:p>
            <a:pPr algn="l"/>
            <a:r>
              <a:rPr sz="1100" b="0" i="0">
                <a:solidFill>
                  <a:srgbClr val="0B1929"/>
                </a:solidFill>
                <a:latin typeface="Calibri"/>
              </a:rPr>
              <a:t>Referral access is implicit + undocumented</a:t>
            </a:r>
          </a:p>
        </p:txBody>
      </p:sp>
      <p:sp>
        <p:nvSpPr>
          <p:cNvPr id="27" name="Rounded Rectangle 26"/>
          <p:cNvSpPr/>
          <p:nvPr/>
        </p:nvSpPr>
        <p:spPr>
          <a:xfrm>
            <a:off x="5669280" y="1691640"/>
            <a:ext cx="5943600" cy="4572000"/>
          </a:xfrm>
          <a:prstGeom prst="roundRect">
            <a:avLst>
              <a:gd name="adj" fmla="val 5000"/>
            </a:avLst>
          </a:prstGeom>
          <a:solidFill>
            <a:srgbClr val="0B192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5897880" y="1828800"/>
            <a:ext cx="5486400" cy="365760"/>
          </a:xfrm>
          <a:prstGeom prst="rect">
            <a:avLst/>
          </a:prstGeom>
          <a:noFill/>
        </p:spPr>
        <p:txBody>
          <a:bodyPr wrap="square" anchor="t" tIns="36576" bIns="36576" lIns="54864" rIns="54864">
            <a:spAutoFit/>
          </a:bodyPr>
          <a:lstStyle/>
          <a:p>
            <a:pPr algn="l"/>
            <a:r>
              <a:rPr sz="1100" b="1" i="0">
                <a:solidFill>
                  <a:srgbClr val="14B8A6"/>
                </a:solidFill>
                <a:latin typeface="Calibri"/>
              </a:rPr>
              <a:t>WITH QUIDNUG</a:t>
            </a:r>
          </a:p>
        </p:txBody>
      </p:sp>
      <p:sp>
        <p:nvSpPr>
          <p:cNvPr id="29" name="TextBox 28"/>
          <p:cNvSpPr txBox="1"/>
          <p:nvPr/>
        </p:nvSpPr>
        <p:spPr>
          <a:xfrm>
            <a:off x="5897880" y="2194560"/>
            <a:ext cx="5486400" cy="457200"/>
          </a:xfrm>
          <a:prstGeom prst="rect">
            <a:avLst/>
          </a:prstGeom>
          <a:noFill/>
        </p:spPr>
        <p:txBody>
          <a:bodyPr wrap="square" anchor="t" tIns="36576" bIns="36576" lIns="54864" rIns="54864">
            <a:spAutoFit/>
          </a:bodyPr>
          <a:lstStyle/>
          <a:p>
            <a:pPr algn="l"/>
            <a:r>
              <a:rPr sz="1600" b="1" i="0">
                <a:solidFill>
                  <a:srgbClr val="FFFFFF"/>
                </a:solidFill>
                <a:latin typeface="Georgia"/>
              </a:rPr>
              <a:t>Patient = quid. Consent = trust edge.</a:t>
            </a:r>
          </a:p>
        </p:txBody>
      </p:sp>
      <p:sp>
        <p:nvSpPr>
          <p:cNvPr id="30" name="TextBox 29"/>
          <p:cNvSpPr txBox="1"/>
          <p:nvPr/>
        </p:nvSpPr>
        <p:spPr>
          <a:xfrm>
            <a:off x="5897880" y="2788920"/>
            <a:ext cx="5486400" cy="1828800"/>
          </a:xfrm>
          <a:prstGeom prst="rect">
            <a:avLst/>
          </a:prstGeom>
          <a:noFill/>
        </p:spPr>
        <p:txBody>
          <a:bodyPr wrap="square" anchor="t" tIns="36576" bIns="36576" lIns="54864" rIns="54864">
            <a:spAutoFit/>
          </a:bodyPr>
          <a:lstStyle/>
          <a:p>
            <a:pPr algn="l">
              <a:lnSpc>
                <a:spcPct val="135000"/>
              </a:lnSpc>
            </a:pPr>
            <a:r>
              <a:rPr sz="1200" b="0" i="0">
                <a:solidFill>
                  <a:srgbClr val="E2E8F0"/>
                </a:solidFill>
                <a:latin typeface="Calibri"/>
              </a:rPr>
              <a:t>Every access = signed event on patient's stream. Sub-domain granular: allow Rx access, block mental-health access.
Revocation propagates via push gossip — seconds.
Emergency: guardian quorum (spouse + proxy + doctor) with 15-min time-lock and audit trail.</a:t>
            </a:r>
          </a:p>
        </p:txBody>
      </p:sp>
      <p:sp>
        <p:nvSpPr>
          <p:cNvPr id="31" name="Rounded Rectangle 30"/>
          <p:cNvSpPr/>
          <p:nvPr/>
        </p:nvSpPr>
        <p:spPr>
          <a:xfrm>
            <a:off x="5897880" y="4846320"/>
            <a:ext cx="5486400" cy="1371600"/>
          </a:xfrm>
          <a:prstGeom prst="roundRect">
            <a:avLst>
              <a:gd name="adj" fmla="val 4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6080760" y="4983480"/>
            <a:ext cx="5120640" cy="320040"/>
          </a:xfrm>
          <a:prstGeom prst="rect">
            <a:avLst/>
          </a:prstGeom>
          <a:noFill/>
        </p:spPr>
        <p:txBody>
          <a:bodyPr wrap="square" anchor="t" tIns="36576" bIns="36576" lIns="54864" rIns="54864">
            <a:spAutoFit/>
          </a:bodyPr>
          <a:lstStyle/>
          <a:p>
            <a:pPr algn="l"/>
            <a:r>
              <a:rPr sz="1000" b="1" i="0">
                <a:solidFill>
                  <a:srgbClr val="64748B"/>
                </a:solidFill>
                <a:latin typeface="Calibri"/>
              </a:rPr>
              <a:t>SUB-DOMAIN CONSENT GRANULARITY</a:t>
            </a:r>
          </a:p>
        </p:txBody>
      </p:sp>
      <p:sp>
        <p:nvSpPr>
          <p:cNvPr id="33" name="TextBox 32"/>
          <p:cNvSpPr txBox="1"/>
          <p:nvPr/>
        </p:nvSpPr>
        <p:spPr>
          <a:xfrm>
            <a:off x="6080760" y="5303520"/>
            <a:ext cx="5120640" cy="201168"/>
          </a:xfrm>
          <a:prstGeom prst="rect">
            <a:avLst/>
          </a:prstGeom>
          <a:noFill/>
        </p:spPr>
        <p:txBody>
          <a:bodyPr wrap="square" anchor="t" tIns="36576" bIns="36576" lIns="54864" rIns="54864">
            <a:spAutoFit/>
          </a:bodyPr>
          <a:lstStyle/>
          <a:p>
            <a:pPr algn="l"/>
            <a:r>
              <a:rPr sz="950" b="1" i="0">
                <a:solidFill>
                  <a:srgbClr val="14B8A6"/>
                </a:solidFill>
                <a:latin typeface="Consolas"/>
              </a:rPr>
              <a:t>healthcare.records.access.prescriptions</a:t>
            </a:r>
          </a:p>
        </p:txBody>
      </p:sp>
      <p:sp>
        <p:nvSpPr>
          <p:cNvPr id="34" name="TextBox 33"/>
          <p:cNvSpPr txBox="1"/>
          <p:nvPr/>
        </p:nvSpPr>
        <p:spPr>
          <a:xfrm>
            <a:off x="6080760" y="5504688"/>
            <a:ext cx="5120640" cy="201168"/>
          </a:xfrm>
          <a:prstGeom prst="rect">
            <a:avLst/>
          </a:prstGeom>
          <a:noFill/>
        </p:spPr>
        <p:txBody>
          <a:bodyPr wrap="square" anchor="t" tIns="36576" bIns="36576" lIns="54864" rIns="54864">
            <a:spAutoFit/>
          </a:bodyPr>
          <a:lstStyle/>
          <a:p>
            <a:pPr algn="l"/>
            <a:r>
              <a:rPr sz="950" b="1" i="0">
                <a:solidFill>
                  <a:srgbClr val="14B8A6"/>
                </a:solidFill>
                <a:latin typeface="Consolas"/>
              </a:rPr>
              <a:t>healthcare.records.access.imaging</a:t>
            </a:r>
          </a:p>
        </p:txBody>
      </p:sp>
      <p:sp>
        <p:nvSpPr>
          <p:cNvPr id="35" name="TextBox 34"/>
          <p:cNvSpPr txBox="1"/>
          <p:nvPr/>
        </p:nvSpPr>
        <p:spPr>
          <a:xfrm>
            <a:off x="6080760" y="5705856"/>
            <a:ext cx="5120640" cy="201168"/>
          </a:xfrm>
          <a:prstGeom prst="rect">
            <a:avLst/>
          </a:prstGeom>
          <a:noFill/>
        </p:spPr>
        <p:txBody>
          <a:bodyPr wrap="square" anchor="t" tIns="36576" bIns="36576" lIns="54864" rIns="54864">
            <a:spAutoFit/>
          </a:bodyPr>
          <a:lstStyle/>
          <a:p>
            <a:pPr algn="l"/>
            <a:r>
              <a:rPr sz="950" b="1" i="0">
                <a:solidFill>
                  <a:srgbClr val="EF4444"/>
                </a:solidFill>
                <a:latin typeface="Consolas"/>
              </a:rPr>
              <a:t>healthcare.records.access.mental-health</a:t>
            </a:r>
          </a:p>
        </p:txBody>
      </p:sp>
      <p:sp>
        <p:nvSpPr>
          <p:cNvPr id="36" name="TextBox 35"/>
          <p:cNvSpPr txBox="1"/>
          <p:nvPr/>
        </p:nvSpPr>
        <p:spPr>
          <a:xfrm>
            <a:off x="6080760" y="5907024"/>
            <a:ext cx="5120640" cy="201168"/>
          </a:xfrm>
          <a:prstGeom prst="rect">
            <a:avLst/>
          </a:prstGeom>
          <a:noFill/>
        </p:spPr>
        <p:txBody>
          <a:bodyPr wrap="square" anchor="t" tIns="36576" bIns="36576" lIns="54864" rIns="54864">
            <a:spAutoFit/>
          </a:bodyPr>
          <a:lstStyle/>
          <a:p>
            <a:pPr algn="l"/>
            <a:r>
              <a:rPr sz="950" b="1" i="0">
                <a:solidFill>
                  <a:srgbClr val="F59E0B"/>
                </a:solidFill>
                <a:latin typeface="Consolas"/>
              </a:rPr>
              <a:t>healthcare.records.access.genetic</a:t>
            </a:r>
          </a:p>
        </p:txBody>
      </p:sp>
    </p:spTree>
  </p:cSld>
  <p:clrMapOvr>
    <a:masterClrMapping/>
  </p:clrMapOvr>
</p:sld>
</file>

<file path=ppt/slides/slide66.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CROSS-INDUSTRY — USE CASE 13</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Credential verification network</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66 / 77</a:t>
            </a:r>
          </a:p>
        </p:txBody>
      </p:sp>
      <p:sp>
        <p:nvSpPr>
          <p:cNvPr id="7" name="Rounded Rectangle 6"/>
          <p:cNvSpPr/>
          <p:nvPr/>
        </p:nvSpPr>
        <p:spPr>
          <a:xfrm>
            <a:off x="548640" y="1691640"/>
            <a:ext cx="11064240" cy="320040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77240" y="1828800"/>
            <a:ext cx="10607040" cy="365760"/>
          </a:xfrm>
          <a:prstGeom prst="rect">
            <a:avLst/>
          </a:prstGeom>
          <a:noFill/>
        </p:spPr>
        <p:txBody>
          <a:bodyPr wrap="square" anchor="t" tIns="36576" bIns="36576" lIns="54864" rIns="54864">
            <a:spAutoFit/>
          </a:bodyPr>
          <a:lstStyle/>
          <a:p>
            <a:pPr algn="l"/>
            <a:r>
              <a:rPr sz="1100" b="1" i="0">
                <a:solidFill>
                  <a:srgbClr val="64748B"/>
                </a:solidFill>
                <a:latin typeface="Calibri"/>
              </a:rPr>
              <a:t>ACCREDITOR → ISSUER → CREDENTIAL — TRUST HIERARCHY</a:t>
            </a:r>
          </a:p>
        </p:txBody>
      </p:sp>
      <p:sp>
        <p:nvSpPr>
          <p:cNvPr id="9" name="Oval 8"/>
          <p:cNvSpPr/>
          <p:nvPr/>
        </p:nvSpPr>
        <p:spPr>
          <a:xfrm>
            <a:off x="5029200" y="2377440"/>
            <a:ext cx="2103120" cy="822960"/>
          </a:xfrm>
          <a:prstGeom prst="ellipse">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5029200" y="2377440"/>
            <a:ext cx="2103120" cy="822960"/>
          </a:xfrm>
          <a:prstGeom prst="rect">
            <a:avLst/>
          </a:prstGeom>
          <a:noFill/>
        </p:spPr>
        <p:txBody>
          <a:bodyPr wrap="square" anchor="ctr" tIns="36576" bIns="36576" lIns="54864" rIns="54864">
            <a:spAutoFit/>
          </a:bodyPr>
          <a:lstStyle/>
          <a:p>
            <a:pPr algn="ctr">
              <a:lnSpc>
                <a:spcPct val="120000"/>
              </a:lnSpc>
            </a:pPr>
            <a:r>
              <a:rPr sz="1300" b="1" i="0">
                <a:solidFill>
                  <a:srgbClr val="FFFFFF"/>
                </a:solidFill>
                <a:latin typeface="Georgia"/>
              </a:rPr>
              <a:t>SACSCOC
(accreditor)</a:t>
            </a:r>
          </a:p>
        </p:txBody>
      </p:sp>
      <p:sp>
        <p:nvSpPr>
          <p:cNvPr id="11" name="Oval 10"/>
          <p:cNvSpPr/>
          <p:nvPr/>
        </p:nvSpPr>
        <p:spPr>
          <a:xfrm>
            <a:off x="2286000" y="3520440"/>
            <a:ext cx="2103120" cy="82296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2286000" y="3520440"/>
            <a:ext cx="2103120" cy="822960"/>
          </a:xfrm>
          <a:prstGeom prst="rect">
            <a:avLst/>
          </a:prstGeom>
          <a:noFill/>
        </p:spPr>
        <p:txBody>
          <a:bodyPr wrap="square" anchor="ctr" tIns="36576" bIns="36576" lIns="54864" rIns="54864">
            <a:spAutoFit/>
          </a:bodyPr>
          <a:lstStyle/>
          <a:p>
            <a:pPr algn="ctr"/>
            <a:r>
              <a:rPr sz="1200" b="1" i="0">
                <a:solidFill>
                  <a:srgbClr val="FFFFFF"/>
                </a:solidFill>
                <a:latin typeface="Georgia"/>
              </a:rPr>
              <a:t>Univ. of Texas</a:t>
            </a:r>
          </a:p>
        </p:txBody>
      </p:sp>
      <p:cxnSp>
        <p:nvCxnSpPr>
          <p:cNvPr id="13" name="Connector 12"/>
          <p:cNvCxnSpPr/>
          <p:nvPr/>
        </p:nvCxnSpPr>
        <p:spPr>
          <a:xfrm flipH="1">
            <a:off x="3337560" y="3200400"/>
            <a:ext cx="2743200" cy="32004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14" name="Oval 13"/>
          <p:cNvSpPr/>
          <p:nvPr/>
        </p:nvSpPr>
        <p:spPr>
          <a:xfrm>
            <a:off x="5943600" y="3520440"/>
            <a:ext cx="2103120" cy="82296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5943600" y="3520440"/>
            <a:ext cx="2103120" cy="822960"/>
          </a:xfrm>
          <a:prstGeom prst="rect">
            <a:avLst/>
          </a:prstGeom>
          <a:noFill/>
        </p:spPr>
        <p:txBody>
          <a:bodyPr wrap="square" anchor="ctr" tIns="36576" bIns="36576" lIns="54864" rIns="54864">
            <a:spAutoFit/>
          </a:bodyPr>
          <a:lstStyle/>
          <a:p>
            <a:pPr algn="ctr"/>
            <a:r>
              <a:rPr sz="1200" b="1" i="0">
                <a:solidFill>
                  <a:srgbClr val="FFFFFF"/>
                </a:solidFill>
                <a:latin typeface="Georgia"/>
              </a:rPr>
              <a:t>Texas Medical Board</a:t>
            </a:r>
          </a:p>
        </p:txBody>
      </p:sp>
      <p:cxnSp>
        <p:nvCxnSpPr>
          <p:cNvPr id="16" name="Connector 15"/>
          <p:cNvCxnSpPr/>
          <p:nvPr/>
        </p:nvCxnSpPr>
        <p:spPr>
          <a:xfrm>
            <a:off x="6080760" y="3200400"/>
            <a:ext cx="914400" cy="32004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17" name="Oval 16"/>
          <p:cNvSpPr/>
          <p:nvPr/>
        </p:nvSpPr>
        <p:spPr>
          <a:xfrm>
            <a:off x="9144000" y="3520440"/>
            <a:ext cx="2103120" cy="82296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9144000" y="3520440"/>
            <a:ext cx="2103120" cy="822960"/>
          </a:xfrm>
          <a:prstGeom prst="rect">
            <a:avLst/>
          </a:prstGeom>
          <a:noFill/>
        </p:spPr>
        <p:txBody>
          <a:bodyPr wrap="square" anchor="ctr" tIns="36576" bIns="36576" lIns="54864" rIns="54864">
            <a:spAutoFit/>
          </a:bodyPr>
          <a:lstStyle/>
          <a:p>
            <a:pPr algn="ctr"/>
            <a:r>
              <a:rPr sz="1200" b="1" i="0">
                <a:solidFill>
                  <a:srgbClr val="FFFFFF"/>
                </a:solidFill>
                <a:latin typeface="Georgia"/>
              </a:rPr>
              <a:t>ABET (engr)</a:t>
            </a:r>
          </a:p>
        </p:txBody>
      </p:sp>
      <p:cxnSp>
        <p:nvCxnSpPr>
          <p:cNvPr id="19" name="Connector 18"/>
          <p:cNvCxnSpPr/>
          <p:nvPr/>
        </p:nvCxnSpPr>
        <p:spPr>
          <a:xfrm>
            <a:off x="6080760" y="3200400"/>
            <a:ext cx="4114800" cy="320040"/>
          </a:xfrm>
          <a:prstGeom prst="line">
            <a:avLst/>
          </a:prstGeom>
          <a:ln w="1905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20" name="Rounded Rectangle 19"/>
          <p:cNvSpPr/>
          <p:nvPr/>
        </p:nvSpPr>
        <p:spPr>
          <a:xfrm>
            <a:off x="1645920" y="4617720"/>
            <a:ext cx="1645920" cy="594360"/>
          </a:xfrm>
          <a:prstGeom prst="roundRect">
            <a:avLst>
              <a:gd name="adj" fmla="val 10000"/>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1645920" y="4617720"/>
            <a:ext cx="1645920" cy="594360"/>
          </a:xfrm>
          <a:prstGeom prst="rect">
            <a:avLst/>
          </a:prstGeom>
          <a:noFill/>
        </p:spPr>
        <p:txBody>
          <a:bodyPr wrap="square" anchor="ctr" tIns="36576" bIns="36576" lIns="54864" rIns="54864">
            <a:spAutoFit/>
          </a:bodyPr>
          <a:lstStyle/>
          <a:p>
            <a:pPr algn="ctr">
              <a:lnSpc>
                <a:spcPct val="120000"/>
              </a:lnSpc>
            </a:pPr>
            <a:r>
              <a:rPr sz="1000" b="1" i="0">
                <a:solidFill>
                  <a:srgbClr val="0B1929"/>
                </a:solidFill>
                <a:latin typeface="Calibri"/>
              </a:rPr>
              <a:t>BS CS Alice</a:t>
            </a:r>
          </a:p>
        </p:txBody>
      </p:sp>
      <p:sp>
        <p:nvSpPr>
          <p:cNvPr id="22" name="Rounded Rectangle 21"/>
          <p:cNvSpPr/>
          <p:nvPr/>
        </p:nvSpPr>
        <p:spPr>
          <a:xfrm>
            <a:off x="5303520" y="4617720"/>
            <a:ext cx="1645920" cy="594360"/>
          </a:xfrm>
          <a:prstGeom prst="roundRect">
            <a:avLst>
              <a:gd name="adj" fmla="val 10000"/>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5303520" y="4617720"/>
            <a:ext cx="1645920" cy="594360"/>
          </a:xfrm>
          <a:prstGeom prst="rect">
            <a:avLst/>
          </a:prstGeom>
          <a:noFill/>
        </p:spPr>
        <p:txBody>
          <a:bodyPr wrap="square" anchor="ctr" tIns="36576" bIns="36576" lIns="54864" rIns="54864">
            <a:spAutoFit/>
          </a:bodyPr>
          <a:lstStyle/>
          <a:p>
            <a:pPr algn="ctr">
              <a:lnSpc>
                <a:spcPct val="120000"/>
              </a:lnSpc>
            </a:pPr>
            <a:r>
              <a:rPr sz="1000" b="1" i="0">
                <a:solidFill>
                  <a:srgbClr val="0B1929"/>
                </a:solidFill>
                <a:latin typeface="Calibri"/>
              </a:rPr>
              <a:t>MD License
Dr. Jones</a:t>
            </a:r>
          </a:p>
        </p:txBody>
      </p:sp>
      <p:sp>
        <p:nvSpPr>
          <p:cNvPr id="24" name="Rounded Rectangle 23"/>
          <p:cNvSpPr/>
          <p:nvPr/>
        </p:nvSpPr>
        <p:spPr>
          <a:xfrm>
            <a:off x="9418320" y="4617720"/>
            <a:ext cx="1645920" cy="594360"/>
          </a:xfrm>
          <a:prstGeom prst="roundRect">
            <a:avLst>
              <a:gd name="adj" fmla="val 10000"/>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9418320" y="4617720"/>
            <a:ext cx="1645920" cy="594360"/>
          </a:xfrm>
          <a:prstGeom prst="rect">
            <a:avLst/>
          </a:prstGeom>
          <a:noFill/>
        </p:spPr>
        <p:txBody>
          <a:bodyPr wrap="square" anchor="ctr" tIns="36576" bIns="36576" lIns="54864" rIns="54864">
            <a:spAutoFit/>
          </a:bodyPr>
          <a:lstStyle/>
          <a:p>
            <a:pPr algn="ctr">
              <a:lnSpc>
                <a:spcPct val="120000"/>
              </a:lnSpc>
            </a:pPr>
            <a:r>
              <a:rPr sz="1000" b="1" i="0">
                <a:solidFill>
                  <a:srgbClr val="0B1929"/>
                </a:solidFill>
                <a:latin typeface="Calibri"/>
              </a:rPr>
              <a:t>PE License
Bob Chen</a:t>
            </a:r>
          </a:p>
        </p:txBody>
      </p:sp>
      <p:sp>
        <p:nvSpPr>
          <p:cNvPr id="26" name="Rounded Rectangle 25"/>
          <p:cNvSpPr/>
          <p:nvPr/>
        </p:nvSpPr>
        <p:spPr>
          <a:xfrm>
            <a:off x="548640" y="4983480"/>
            <a:ext cx="11064240" cy="1371600"/>
          </a:xfrm>
          <a:prstGeom prst="roundRect">
            <a:avLst>
              <a:gd name="adj" fmla="val 5000"/>
            </a:avLst>
          </a:prstGeom>
          <a:solidFill>
            <a:srgbClr val="0B192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777240" y="5120640"/>
            <a:ext cx="10607040" cy="411480"/>
          </a:xfrm>
          <a:prstGeom prst="rect">
            <a:avLst/>
          </a:prstGeom>
          <a:noFill/>
        </p:spPr>
        <p:txBody>
          <a:bodyPr wrap="square" anchor="t" tIns="36576" bIns="36576" lIns="54864" rIns="54864">
            <a:spAutoFit/>
          </a:bodyPr>
          <a:lstStyle/>
          <a:p>
            <a:pPr algn="l"/>
            <a:r>
              <a:rPr sz="1100" b="1" i="0">
                <a:solidFill>
                  <a:srgbClr val="14B8A6"/>
                </a:solidFill>
                <a:latin typeface="Calibri"/>
              </a:rPr>
              <a:t>WHAT EMPLOYERS / HOSPITALS / LICENSERS GAIN</a:t>
            </a:r>
          </a:p>
        </p:txBody>
      </p:sp>
      <p:sp>
        <p:nvSpPr>
          <p:cNvPr id="28" name="TextBox 27"/>
          <p:cNvSpPr txBox="1"/>
          <p:nvPr/>
        </p:nvSpPr>
        <p:spPr>
          <a:xfrm>
            <a:off x="777240" y="5577840"/>
            <a:ext cx="5486400" cy="274320"/>
          </a:xfrm>
          <a:prstGeom prst="rect">
            <a:avLst/>
          </a:prstGeom>
          <a:noFill/>
        </p:spPr>
        <p:txBody>
          <a:bodyPr wrap="square" anchor="t" tIns="36576" bIns="36576" lIns="54864" rIns="54864">
            <a:spAutoFit/>
          </a:bodyPr>
          <a:lstStyle/>
          <a:p>
            <a:pPr algn="l"/>
            <a:r>
              <a:rPr sz="1100" b="0" i="0">
                <a:solidFill>
                  <a:srgbClr val="E2E8F0"/>
                </a:solidFill>
                <a:latin typeface="Calibri"/>
              </a:rPr>
              <a:t>✓  Seconds to verify — no phone call to registrar</a:t>
            </a:r>
          </a:p>
        </p:txBody>
      </p:sp>
      <p:sp>
        <p:nvSpPr>
          <p:cNvPr id="29" name="TextBox 28"/>
          <p:cNvSpPr txBox="1"/>
          <p:nvPr/>
        </p:nvSpPr>
        <p:spPr>
          <a:xfrm>
            <a:off x="6263640" y="5577840"/>
            <a:ext cx="5486400" cy="274320"/>
          </a:xfrm>
          <a:prstGeom prst="rect">
            <a:avLst/>
          </a:prstGeom>
          <a:noFill/>
        </p:spPr>
        <p:txBody>
          <a:bodyPr wrap="square" anchor="t" tIns="36576" bIns="36576" lIns="54864" rIns="54864">
            <a:spAutoFit/>
          </a:bodyPr>
          <a:lstStyle/>
          <a:p>
            <a:pPr algn="l"/>
            <a:r>
              <a:rPr sz="1100" b="0" i="0">
                <a:solidFill>
                  <a:srgbClr val="E2E8F0"/>
                </a:solidFill>
                <a:latin typeface="Calibri"/>
              </a:rPr>
              <a:t>✓  Revocation propagates in minutes — not months</a:t>
            </a:r>
          </a:p>
        </p:txBody>
      </p:sp>
      <p:sp>
        <p:nvSpPr>
          <p:cNvPr id="30" name="TextBox 29"/>
          <p:cNvSpPr txBox="1"/>
          <p:nvPr/>
        </p:nvSpPr>
        <p:spPr>
          <a:xfrm>
            <a:off x="777240" y="5897879"/>
            <a:ext cx="5486400" cy="274320"/>
          </a:xfrm>
          <a:prstGeom prst="rect">
            <a:avLst/>
          </a:prstGeom>
          <a:noFill/>
        </p:spPr>
        <p:txBody>
          <a:bodyPr wrap="square" anchor="t" tIns="36576" bIns="36576" lIns="54864" rIns="54864">
            <a:spAutoFit/>
          </a:bodyPr>
          <a:lstStyle/>
          <a:p>
            <a:pPr algn="l"/>
            <a:r>
              <a:rPr sz="1100" b="0" i="0">
                <a:solidFill>
                  <a:srgbClr val="E2E8F0"/>
                </a:solidFill>
                <a:latin typeface="Calibri"/>
              </a:rPr>
              <a:t>✓  Forgery requires compromising issuer's HSM</a:t>
            </a:r>
          </a:p>
        </p:txBody>
      </p:sp>
      <p:sp>
        <p:nvSpPr>
          <p:cNvPr id="31" name="TextBox 30"/>
          <p:cNvSpPr txBox="1"/>
          <p:nvPr/>
        </p:nvSpPr>
        <p:spPr>
          <a:xfrm>
            <a:off x="6263640" y="5897879"/>
            <a:ext cx="5486400" cy="274320"/>
          </a:xfrm>
          <a:prstGeom prst="rect">
            <a:avLst/>
          </a:prstGeom>
          <a:noFill/>
        </p:spPr>
        <p:txBody>
          <a:bodyPr wrap="square" anchor="t" tIns="36576" bIns="36576" lIns="54864" rIns="54864">
            <a:spAutoFit/>
          </a:bodyPr>
          <a:lstStyle/>
          <a:p>
            <a:pPr algn="l"/>
            <a:r>
              <a:rPr sz="1100" b="0" i="0">
                <a:solidFill>
                  <a:srgbClr val="E2E8F0"/>
                </a:solidFill>
                <a:latin typeface="Calibri"/>
              </a:rPr>
              <a:t>✓  Cross-jurisdiction via reciprocity trust edges</a:t>
            </a:r>
          </a:p>
        </p:txBody>
      </p:sp>
    </p:spTree>
  </p:cSld>
  <p:clrMapOvr>
    <a:masterClrMapping/>
  </p:clrMapOvr>
</p:sld>
</file>

<file path=ppt/slides/slide67.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CROSS-INDUSTRY — USE CASE 14</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Developer artifact signing</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67 / 77</a:t>
            </a:r>
          </a:p>
        </p:txBody>
      </p:sp>
      <p:sp>
        <p:nvSpPr>
          <p:cNvPr id="7" name="Rounded Rectangle 6"/>
          <p:cNvSpPr/>
          <p:nvPr/>
        </p:nvSpPr>
        <p:spPr>
          <a:xfrm>
            <a:off x="548640" y="1691640"/>
            <a:ext cx="5486400" cy="457200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548640" y="1691640"/>
            <a:ext cx="5486400" cy="457200"/>
          </a:xfrm>
          <a:prstGeom prst="rect">
            <a:avLst/>
          </a:prstGeom>
          <a:solidFill>
            <a:srgbClr val="EF44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548640" y="1691640"/>
            <a:ext cx="5486400" cy="457200"/>
          </a:xfrm>
          <a:prstGeom prst="rect">
            <a:avLst/>
          </a:prstGeom>
          <a:noFill/>
        </p:spPr>
        <p:txBody>
          <a:bodyPr wrap="square" anchor="ctr" tIns="36576" bIns="36576" lIns="54864" rIns="54864">
            <a:spAutoFit/>
          </a:bodyPr>
          <a:lstStyle/>
          <a:p>
            <a:pPr algn="ctr"/>
            <a:r>
              <a:rPr sz="1500" b="1" i="0">
                <a:solidFill>
                  <a:srgbClr val="FFFFFF"/>
                </a:solidFill>
                <a:latin typeface="Georgia"/>
              </a:rPr>
              <a:t>GPG + ADMIN-SIGNED RELEASES</a:t>
            </a:r>
          </a:p>
        </p:txBody>
      </p:sp>
      <p:sp>
        <p:nvSpPr>
          <p:cNvPr id="10" name="Rounded Rectangle 9"/>
          <p:cNvSpPr/>
          <p:nvPr/>
        </p:nvSpPr>
        <p:spPr>
          <a:xfrm>
            <a:off x="777240" y="2331720"/>
            <a:ext cx="5029200" cy="658368"/>
          </a:xfrm>
          <a:prstGeom prst="roundRect">
            <a:avLst>
              <a:gd name="adj" fmla="val 5000"/>
            </a:avLst>
          </a:prstGeom>
          <a:solidFill>
            <a:srgbClr val="FFFFFF"/>
          </a:solidFill>
          <a:ln w="9525">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Oval 10"/>
          <p:cNvSpPr/>
          <p:nvPr/>
        </p:nvSpPr>
        <p:spPr>
          <a:xfrm>
            <a:off x="914400" y="2532888"/>
            <a:ext cx="256032" cy="256032"/>
          </a:xfrm>
          <a:prstGeom prst="ellipse">
            <a:avLst/>
          </a:prstGeom>
          <a:solidFill>
            <a:srgbClr val="EF44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914400" y="2532888"/>
            <a:ext cx="256032" cy="256032"/>
          </a:xfrm>
          <a:prstGeom prst="rect">
            <a:avLst/>
          </a:prstGeom>
          <a:noFill/>
        </p:spPr>
        <p:txBody>
          <a:bodyPr wrap="square" anchor="ctr" tIns="36576" bIns="36576" lIns="54864" rIns="54864">
            <a:spAutoFit/>
          </a:bodyPr>
          <a:lstStyle/>
          <a:p>
            <a:pPr algn="ctr"/>
            <a:r>
              <a:rPr sz="1400" b="1" i="0">
                <a:solidFill>
                  <a:srgbClr val="FFFFFF"/>
                </a:solidFill>
                <a:latin typeface="Georgia"/>
              </a:rPr>
              <a:t>✗</a:t>
            </a:r>
          </a:p>
        </p:txBody>
      </p:sp>
      <p:sp>
        <p:nvSpPr>
          <p:cNvPr id="13" name="TextBox 12"/>
          <p:cNvSpPr txBox="1"/>
          <p:nvPr/>
        </p:nvSpPr>
        <p:spPr>
          <a:xfrm>
            <a:off x="1280160" y="2423160"/>
            <a:ext cx="4389120" cy="274320"/>
          </a:xfrm>
          <a:prstGeom prst="rect">
            <a:avLst/>
          </a:prstGeom>
          <a:noFill/>
        </p:spPr>
        <p:txBody>
          <a:bodyPr wrap="square" anchor="t" tIns="36576" bIns="36576" lIns="54864" rIns="54864">
            <a:spAutoFit/>
          </a:bodyPr>
          <a:lstStyle/>
          <a:p>
            <a:pPr algn="l"/>
            <a:r>
              <a:rPr sz="1150" b="1" i="0">
                <a:solidFill>
                  <a:srgbClr val="0B1929"/>
                </a:solidFill>
                <a:latin typeface="Calibri"/>
              </a:rPr>
              <a:t>Single maintainer key</a:t>
            </a:r>
          </a:p>
        </p:txBody>
      </p:sp>
      <p:sp>
        <p:nvSpPr>
          <p:cNvPr id="14" name="TextBox 13"/>
          <p:cNvSpPr txBox="1"/>
          <p:nvPr/>
        </p:nvSpPr>
        <p:spPr>
          <a:xfrm>
            <a:off x="1280160" y="2679192"/>
            <a:ext cx="4389120" cy="274320"/>
          </a:xfrm>
          <a:prstGeom prst="rect">
            <a:avLst/>
          </a:prstGeom>
          <a:noFill/>
        </p:spPr>
        <p:txBody>
          <a:bodyPr wrap="square" anchor="t" tIns="36576" bIns="36576" lIns="54864" rIns="54864">
            <a:spAutoFit/>
          </a:bodyPr>
          <a:lstStyle/>
          <a:p>
            <a:pPr algn="l"/>
            <a:r>
              <a:rPr sz="1000" b="0" i="1">
                <a:solidFill>
                  <a:srgbClr val="64748B"/>
                </a:solidFill>
                <a:latin typeface="Calibri"/>
              </a:rPr>
              <a:t>Losing it breaks downstream trust</a:t>
            </a:r>
          </a:p>
        </p:txBody>
      </p:sp>
      <p:sp>
        <p:nvSpPr>
          <p:cNvPr id="15" name="Rounded Rectangle 14"/>
          <p:cNvSpPr/>
          <p:nvPr/>
        </p:nvSpPr>
        <p:spPr>
          <a:xfrm>
            <a:off x="777240" y="3081527"/>
            <a:ext cx="5029200" cy="658368"/>
          </a:xfrm>
          <a:prstGeom prst="roundRect">
            <a:avLst>
              <a:gd name="adj" fmla="val 5000"/>
            </a:avLst>
          </a:prstGeom>
          <a:solidFill>
            <a:srgbClr val="FFFFFF"/>
          </a:solidFill>
          <a:ln w="9525">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Oval 15"/>
          <p:cNvSpPr/>
          <p:nvPr/>
        </p:nvSpPr>
        <p:spPr>
          <a:xfrm>
            <a:off x="914400" y="3282695"/>
            <a:ext cx="256032" cy="256032"/>
          </a:xfrm>
          <a:prstGeom prst="ellipse">
            <a:avLst/>
          </a:prstGeom>
          <a:solidFill>
            <a:srgbClr val="EF44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914400" y="3282695"/>
            <a:ext cx="256032" cy="256032"/>
          </a:xfrm>
          <a:prstGeom prst="rect">
            <a:avLst/>
          </a:prstGeom>
          <a:noFill/>
        </p:spPr>
        <p:txBody>
          <a:bodyPr wrap="square" anchor="ctr" tIns="36576" bIns="36576" lIns="54864" rIns="54864">
            <a:spAutoFit/>
          </a:bodyPr>
          <a:lstStyle/>
          <a:p>
            <a:pPr algn="ctr"/>
            <a:r>
              <a:rPr sz="1400" b="1" i="0">
                <a:solidFill>
                  <a:srgbClr val="FFFFFF"/>
                </a:solidFill>
                <a:latin typeface="Georgia"/>
              </a:rPr>
              <a:t>✗</a:t>
            </a:r>
          </a:p>
        </p:txBody>
      </p:sp>
      <p:sp>
        <p:nvSpPr>
          <p:cNvPr id="18" name="TextBox 17"/>
          <p:cNvSpPr txBox="1"/>
          <p:nvPr/>
        </p:nvSpPr>
        <p:spPr>
          <a:xfrm>
            <a:off x="1280160" y="3172967"/>
            <a:ext cx="4389120" cy="274320"/>
          </a:xfrm>
          <a:prstGeom prst="rect">
            <a:avLst/>
          </a:prstGeom>
          <a:noFill/>
        </p:spPr>
        <p:txBody>
          <a:bodyPr wrap="square" anchor="t" tIns="36576" bIns="36576" lIns="54864" rIns="54864">
            <a:spAutoFit/>
          </a:bodyPr>
          <a:lstStyle/>
          <a:p>
            <a:pPr algn="l"/>
            <a:r>
              <a:rPr sz="1150" b="1" i="0">
                <a:solidFill>
                  <a:srgbClr val="0B1929"/>
                </a:solidFill>
                <a:latin typeface="Calibri"/>
              </a:rPr>
              <a:t>No guardian recovery</a:t>
            </a:r>
          </a:p>
        </p:txBody>
      </p:sp>
      <p:sp>
        <p:nvSpPr>
          <p:cNvPr id="19" name="TextBox 18"/>
          <p:cNvSpPr txBox="1"/>
          <p:nvPr/>
        </p:nvSpPr>
        <p:spPr>
          <a:xfrm>
            <a:off x="1280160" y="3428999"/>
            <a:ext cx="4389120" cy="274320"/>
          </a:xfrm>
          <a:prstGeom prst="rect">
            <a:avLst/>
          </a:prstGeom>
          <a:noFill/>
        </p:spPr>
        <p:txBody>
          <a:bodyPr wrap="square" anchor="t" tIns="36576" bIns="36576" lIns="54864" rIns="54864">
            <a:spAutoFit/>
          </a:bodyPr>
          <a:lstStyle/>
          <a:p>
            <a:pPr algn="l"/>
            <a:r>
              <a:rPr sz="1000" b="0" i="1">
                <a:solidFill>
                  <a:srgbClr val="64748B"/>
                </a:solidFill>
                <a:latin typeface="Calibri"/>
              </a:rPr>
              <a:t>Wait for ecosystem to rotate</a:t>
            </a:r>
          </a:p>
        </p:txBody>
      </p:sp>
      <p:sp>
        <p:nvSpPr>
          <p:cNvPr id="20" name="Rounded Rectangle 19"/>
          <p:cNvSpPr/>
          <p:nvPr/>
        </p:nvSpPr>
        <p:spPr>
          <a:xfrm>
            <a:off x="777240" y="3831335"/>
            <a:ext cx="5029200" cy="658368"/>
          </a:xfrm>
          <a:prstGeom prst="roundRect">
            <a:avLst>
              <a:gd name="adj" fmla="val 5000"/>
            </a:avLst>
          </a:prstGeom>
          <a:solidFill>
            <a:srgbClr val="FFFFFF"/>
          </a:solidFill>
          <a:ln w="9525">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Oval 20"/>
          <p:cNvSpPr/>
          <p:nvPr/>
        </p:nvSpPr>
        <p:spPr>
          <a:xfrm>
            <a:off x="914400" y="4032503"/>
            <a:ext cx="256032" cy="256032"/>
          </a:xfrm>
          <a:prstGeom prst="ellipse">
            <a:avLst/>
          </a:prstGeom>
          <a:solidFill>
            <a:srgbClr val="EF44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914400" y="4032503"/>
            <a:ext cx="256032" cy="256032"/>
          </a:xfrm>
          <a:prstGeom prst="rect">
            <a:avLst/>
          </a:prstGeom>
          <a:noFill/>
        </p:spPr>
        <p:txBody>
          <a:bodyPr wrap="square" anchor="ctr" tIns="36576" bIns="36576" lIns="54864" rIns="54864">
            <a:spAutoFit/>
          </a:bodyPr>
          <a:lstStyle/>
          <a:p>
            <a:pPr algn="ctr"/>
            <a:r>
              <a:rPr sz="1400" b="1" i="0">
                <a:solidFill>
                  <a:srgbClr val="FFFFFF"/>
                </a:solidFill>
                <a:latin typeface="Georgia"/>
              </a:rPr>
              <a:t>✗</a:t>
            </a:r>
          </a:p>
        </p:txBody>
      </p:sp>
      <p:sp>
        <p:nvSpPr>
          <p:cNvPr id="23" name="TextBox 22"/>
          <p:cNvSpPr txBox="1"/>
          <p:nvPr/>
        </p:nvSpPr>
        <p:spPr>
          <a:xfrm>
            <a:off x="1280160" y="3922775"/>
            <a:ext cx="4389120" cy="274320"/>
          </a:xfrm>
          <a:prstGeom prst="rect">
            <a:avLst/>
          </a:prstGeom>
          <a:noFill/>
        </p:spPr>
        <p:txBody>
          <a:bodyPr wrap="square" anchor="t" tIns="36576" bIns="36576" lIns="54864" rIns="54864">
            <a:spAutoFit/>
          </a:bodyPr>
          <a:lstStyle/>
          <a:p>
            <a:pPr algn="l"/>
            <a:r>
              <a:rPr sz="1150" b="1" i="0">
                <a:solidFill>
                  <a:srgbClr val="0B1929"/>
                </a:solidFill>
                <a:latin typeface="Calibri"/>
              </a:rPr>
              <a:t>No multi-maintainer native</a:t>
            </a:r>
          </a:p>
        </p:txBody>
      </p:sp>
      <p:sp>
        <p:nvSpPr>
          <p:cNvPr id="24" name="TextBox 23"/>
          <p:cNvSpPr txBox="1"/>
          <p:nvPr/>
        </p:nvSpPr>
        <p:spPr>
          <a:xfrm>
            <a:off x="1280160" y="4178807"/>
            <a:ext cx="4389120" cy="274320"/>
          </a:xfrm>
          <a:prstGeom prst="rect">
            <a:avLst/>
          </a:prstGeom>
          <a:noFill/>
        </p:spPr>
        <p:txBody>
          <a:bodyPr wrap="square" anchor="t" tIns="36576" bIns="36576" lIns="54864" rIns="54864">
            <a:spAutoFit/>
          </a:bodyPr>
          <a:lstStyle/>
          <a:p>
            <a:pPr algn="l"/>
            <a:r>
              <a:rPr sz="1000" b="0" i="1">
                <a:solidFill>
                  <a:srgbClr val="64748B"/>
                </a:solidFill>
                <a:latin typeface="Calibri"/>
              </a:rPr>
              <a:t>Ad-hoc workflow per project</a:t>
            </a:r>
          </a:p>
        </p:txBody>
      </p:sp>
      <p:sp>
        <p:nvSpPr>
          <p:cNvPr id="25" name="Rounded Rectangle 24"/>
          <p:cNvSpPr/>
          <p:nvPr/>
        </p:nvSpPr>
        <p:spPr>
          <a:xfrm>
            <a:off x="777240" y="4581144"/>
            <a:ext cx="5029200" cy="658368"/>
          </a:xfrm>
          <a:prstGeom prst="roundRect">
            <a:avLst>
              <a:gd name="adj" fmla="val 5000"/>
            </a:avLst>
          </a:prstGeom>
          <a:solidFill>
            <a:srgbClr val="FFFFFF"/>
          </a:solidFill>
          <a:ln w="9525">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Oval 25"/>
          <p:cNvSpPr/>
          <p:nvPr/>
        </p:nvSpPr>
        <p:spPr>
          <a:xfrm>
            <a:off x="914400" y="4782312"/>
            <a:ext cx="256032" cy="256032"/>
          </a:xfrm>
          <a:prstGeom prst="ellipse">
            <a:avLst/>
          </a:prstGeom>
          <a:solidFill>
            <a:srgbClr val="EF44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914400" y="4782312"/>
            <a:ext cx="256032" cy="256032"/>
          </a:xfrm>
          <a:prstGeom prst="rect">
            <a:avLst/>
          </a:prstGeom>
          <a:noFill/>
        </p:spPr>
        <p:txBody>
          <a:bodyPr wrap="square" anchor="ctr" tIns="36576" bIns="36576" lIns="54864" rIns="54864">
            <a:spAutoFit/>
          </a:bodyPr>
          <a:lstStyle/>
          <a:p>
            <a:pPr algn="ctr"/>
            <a:r>
              <a:rPr sz="1400" b="1" i="0">
                <a:solidFill>
                  <a:srgbClr val="FFFFFF"/>
                </a:solidFill>
                <a:latin typeface="Georgia"/>
              </a:rPr>
              <a:t>✗</a:t>
            </a:r>
          </a:p>
        </p:txBody>
      </p:sp>
      <p:sp>
        <p:nvSpPr>
          <p:cNvPr id="28" name="TextBox 27"/>
          <p:cNvSpPr txBox="1"/>
          <p:nvPr/>
        </p:nvSpPr>
        <p:spPr>
          <a:xfrm>
            <a:off x="1280160" y="4672584"/>
            <a:ext cx="4389120" cy="274320"/>
          </a:xfrm>
          <a:prstGeom prst="rect">
            <a:avLst/>
          </a:prstGeom>
          <a:noFill/>
        </p:spPr>
        <p:txBody>
          <a:bodyPr wrap="square" anchor="t" tIns="36576" bIns="36576" lIns="54864" rIns="54864">
            <a:spAutoFit/>
          </a:bodyPr>
          <a:lstStyle/>
          <a:p>
            <a:pPr algn="l"/>
            <a:r>
              <a:rPr sz="1150" b="1" i="0">
                <a:solidFill>
                  <a:srgbClr val="0B1929"/>
                </a:solidFill>
                <a:latin typeface="Calibri"/>
              </a:rPr>
              <a:t>Revocation is a Twitter post</a:t>
            </a:r>
          </a:p>
        </p:txBody>
      </p:sp>
      <p:sp>
        <p:nvSpPr>
          <p:cNvPr id="29" name="TextBox 28"/>
          <p:cNvSpPr txBox="1"/>
          <p:nvPr/>
        </p:nvSpPr>
        <p:spPr>
          <a:xfrm>
            <a:off x="1280160" y="4928616"/>
            <a:ext cx="4389120" cy="274320"/>
          </a:xfrm>
          <a:prstGeom prst="rect">
            <a:avLst/>
          </a:prstGeom>
          <a:noFill/>
        </p:spPr>
        <p:txBody>
          <a:bodyPr wrap="square" anchor="t" tIns="36576" bIns="36576" lIns="54864" rIns="54864">
            <a:spAutoFit/>
          </a:bodyPr>
          <a:lstStyle/>
          <a:p>
            <a:pPr algn="l"/>
            <a:r>
              <a:rPr sz="1000" b="0" i="1">
                <a:solidFill>
                  <a:srgbClr val="64748B"/>
                </a:solidFill>
                <a:latin typeface="Calibri"/>
              </a:rPr>
              <a:t>Not cryptographic propagation</a:t>
            </a:r>
          </a:p>
        </p:txBody>
      </p:sp>
      <p:sp>
        <p:nvSpPr>
          <p:cNvPr id="30" name="Rounded Rectangle 29"/>
          <p:cNvSpPr/>
          <p:nvPr/>
        </p:nvSpPr>
        <p:spPr>
          <a:xfrm>
            <a:off x="777240" y="5330952"/>
            <a:ext cx="5029200" cy="658368"/>
          </a:xfrm>
          <a:prstGeom prst="roundRect">
            <a:avLst>
              <a:gd name="adj" fmla="val 5000"/>
            </a:avLst>
          </a:prstGeom>
          <a:solidFill>
            <a:srgbClr val="FFFFFF"/>
          </a:solidFill>
          <a:ln w="9525">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Oval 30"/>
          <p:cNvSpPr/>
          <p:nvPr/>
        </p:nvSpPr>
        <p:spPr>
          <a:xfrm>
            <a:off x="914400" y="5532120"/>
            <a:ext cx="256032" cy="256032"/>
          </a:xfrm>
          <a:prstGeom prst="ellipse">
            <a:avLst/>
          </a:prstGeom>
          <a:solidFill>
            <a:srgbClr val="EF44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914400" y="5532120"/>
            <a:ext cx="256032" cy="256032"/>
          </a:xfrm>
          <a:prstGeom prst="rect">
            <a:avLst/>
          </a:prstGeom>
          <a:noFill/>
        </p:spPr>
        <p:txBody>
          <a:bodyPr wrap="square" anchor="ctr" tIns="36576" bIns="36576" lIns="54864" rIns="54864">
            <a:spAutoFit/>
          </a:bodyPr>
          <a:lstStyle/>
          <a:p>
            <a:pPr algn="ctr"/>
            <a:r>
              <a:rPr sz="1400" b="1" i="0">
                <a:solidFill>
                  <a:srgbClr val="FFFFFF"/>
                </a:solidFill>
                <a:latin typeface="Georgia"/>
              </a:rPr>
              <a:t>✗</a:t>
            </a:r>
          </a:p>
        </p:txBody>
      </p:sp>
      <p:sp>
        <p:nvSpPr>
          <p:cNvPr id="33" name="TextBox 32"/>
          <p:cNvSpPr txBox="1"/>
          <p:nvPr/>
        </p:nvSpPr>
        <p:spPr>
          <a:xfrm>
            <a:off x="1280160" y="5422392"/>
            <a:ext cx="4389120" cy="274320"/>
          </a:xfrm>
          <a:prstGeom prst="rect">
            <a:avLst/>
          </a:prstGeom>
          <a:noFill/>
        </p:spPr>
        <p:txBody>
          <a:bodyPr wrap="square" anchor="t" tIns="36576" bIns="36576" lIns="54864" rIns="54864">
            <a:spAutoFit/>
          </a:bodyPr>
          <a:lstStyle/>
          <a:p>
            <a:pPr algn="l"/>
            <a:r>
              <a:rPr sz="1150" b="1" i="0">
                <a:solidFill>
                  <a:srgbClr val="0B1929"/>
                </a:solidFill>
                <a:latin typeface="Calibri"/>
              </a:rPr>
              <a:t>Cross-registry = separate keys</a:t>
            </a:r>
          </a:p>
        </p:txBody>
      </p:sp>
      <p:sp>
        <p:nvSpPr>
          <p:cNvPr id="34" name="TextBox 33"/>
          <p:cNvSpPr txBox="1"/>
          <p:nvPr/>
        </p:nvSpPr>
        <p:spPr>
          <a:xfrm>
            <a:off x="1280160" y="5678424"/>
            <a:ext cx="4389120" cy="274320"/>
          </a:xfrm>
          <a:prstGeom prst="rect">
            <a:avLst/>
          </a:prstGeom>
          <a:noFill/>
        </p:spPr>
        <p:txBody>
          <a:bodyPr wrap="square" anchor="t" tIns="36576" bIns="36576" lIns="54864" rIns="54864">
            <a:spAutoFit/>
          </a:bodyPr>
          <a:lstStyle/>
          <a:p>
            <a:pPr algn="l"/>
            <a:r>
              <a:rPr sz="1000" b="0" i="1">
                <a:solidFill>
                  <a:srgbClr val="64748B"/>
                </a:solidFill>
                <a:latin typeface="Calibri"/>
              </a:rPr>
              <a:t>npm + PyPI + Maven = 3 keys</a:t>
            </a:r>
          </a:p>
        </p:txBody>
      </p:sp>
      <p:sp>
        <p:nvSpPr>
          <p:cNvPr id="35" name="Rounded Rectangle 34"/>
          <p:cNvSpPr/>
          <p:nvPr/>
        </p:nvSpPr>
        <p:spPr>
          <a:xfrm>
            <a:off x="6126480" y="1691640"/>
            <a:ext cx="5486400" cy="457200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Rectangle 35"/>
          <p:cNvSpPr/>
          <p:nvPr/>
        </p:nvSpPr>
        <p:spPr>
          <a:xfrm>
            <a:off x="6126480" y="1691640"/>
            <a:ext cx="5486400" cy="457200"/>
          </a:xfrm>
          <a:prstGeom prst="rect">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TextBox 36"/>
          <p:cNvSpPr txBox="1"/>
          <p:nvPr/>
        </p:nvSpPr>
        <p:spPr>
          <a:xfrm>
            <a:off x="6126480" y="1691640"/>
            <a:ext cx="5486400" cy="457200"/>
          </a:xfrm>
          <a:prstGeom prst="rect">
            <a:avLst/>
          </a:prstGeom>
          <a:noFill/>
        </p:spPr>
        <p:txBody>
          <a:bodyPr wrap="square" anchor="ctr" tIns="36576" bIns="36576" lIns="54864" rIns="54864">
            <a:spAutoFit/>
          </a:bodyPr>
          <a:lstStyle/>
          <a:p>
            <a:pPr algn="ctr"/>
            <a:r>
              <a:rPr sz="1500" b="1" i="0">
                <a:solidFill>
                  <a:srgbClr val="FFFFFF"/>
                </a:solidFill>
                <a:latin typeface="Georgia"/>
              </a:rPr>
              <a:t>QUIDNUG ARTIFACT SIGNING</a:t>
            </a:r>
          </a:p>
        </p:txBody>
      </p:sp>
      <p:sp>
        <p:nvSpPr>
          <p:cNvPr id="38" name="Rounded Rectangle 37"/>
          <p:cNvSpPr/>
          <p:nvPr/>
        </p:nvSpPr>
        <p:spPr>
          <a:xfrm>
            <a:off x="6355080" y="2331720"/>
            <a:ext cx="5029200" cy="658368"/>
          </a:xfrm>
          <a:prstGeom prst="roundRect">
            <a:avLst>
              <a:gd name="adj" fmla="val 5000"/>
            </a:avLst>
          </a:prstGeom>
          <a:solidFill>
            <a:srgbClr val="FFFFFF"/>
          </a:solidFill>
          <a:ln w="9525">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9" name="Oval 38"/>
          <p:cNvSpPr/>
          <p:nvPr/>
        </p:nvSpPr>
        <p:spPr>
          <a:xfrm>
            <a:off x="6492240" y="2532888"/>
            <a:ext cx="256032" cy="256032"/>
          </a:xfrm>
          <a:prstGeom prst="ellipse">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0" name="TextBox 39"/>
          <p:cNvSpPr txBox="1"/>
          <p:nvPr/>
        </p:nvSpPr>
        <p:spPr>
          <a:xfrm>
            <a:off x="6492240" y="2532888"/>
            <a:ext cx="256032" cy="256032"/>
          </a:xfrm>
          <a:prstGeom prst="rect">
            <a:avLst/>
          </a:prstGeom>
          <a:noFill/>
        </p:spPr>
        <p:txBody>
          <a:bodyPr wrap="square" anchor="ctr" tIns="36576" bIns="36576" lIns="54864" rIns="54864">
            <a:spAutoFit/>
          </a:bodyPr>
          <a:lstStyle/>
          <a:p>
            <a:pPr algn="ctr"/>
            <a:r>
              <a:rPr sz="1400" b="1" i="0">
                <a:solidFill>
                  <a:srgbClr val="FFFFFF"/>
                </a:solidFill>
                <a:latin typeface="Georgia"/>
              </a:rPr>
              <a:t>✓</a:t>
            </a:r>
          </a:p>
        </p:txBody>
      </p:sp>
      <p:sp>
        <p:nvSpPr>
          <p:cNvPr id="41" name="TextBox 40"/>
          <p:cNvSpPr txBox="1"/>
          <p:nvPr/>
        </p:nvSpPr>
        <p:spPr>
          <a:xfrm>
            <a:off x="6858000" y="2423160"/>
            <a:ext cx="4389120" cy="274320"/>
          </a:xfrm>
          <a:prstGeom prst="rect">
            <a:avLst/>
          </a:prstGeom>
          <a:noFill/>
        </p:spPr>
        <p:txBody>
          <a:bodyPr wrap="square" anchor="t" tIns="36576" bIns="36576" lIns="54864" rIns="54864">
            <a:spAutoFit/>
          </a:bodyPr>
          <a:lstStyle/>
          <a:p>
            <a:pPr algn="l"/>
            <a:r>
              <a:rPr sz="1150" b="1" i="0">
                <a:solidFill>
                  <a:srgbClr val="0B1929"/>
                </a:solidFill>
                <a:latin typeface="Calibri"/>
              </a:rPr>
              <a:t>Maintainer = quid</a:t>
            </a:r>
          </a:p>
        </p:txBody>
      </p:sp>
      <p:sp>
        <p:nvSpPr>
          <p:cNvPr id="42" name="TextBox 41"/>
          <p:cNvSpPr txBox="1"/>
          <p:nvPr/>
        </p:nvSpPr>
        <p:spPr>
          <a:xfrm>
            <a:off x="6858000" y="2679192"/>
            <a:ext cx="4389120" cy="274320"/>
          </a:xfrm>
          <a:prstGeom prst="rect">
            <a:avLst/>
          </a:prstGeom>
          <a:noFill/>
        </p:spPr>
        <p:txBody>
          <a:bodyPr wrap="square" anchor="t" tIns="36576" bIns="36576" lIns="54864" rIns="54864">
            <a:spAutoFit/>
          </a:bodyPr>
          <a:lstStyle/>
          <a:p>
            <a:pPr algn="l"/>
            <a:r>
              <a:rPr sz="1000" b="0" i="1">
                <a:solidFill>
                  <a:srgbClr val="64748B"/>
                </a:solidFill>
                <a:latin typeface="Calibri"/>
              </a:rPr>
              <a:t>Single identity across npm/PyPI/Maven</a:t>
            </a:r>
          </a:p>
        </p:txBody>
      </p:sp>
      <p:sp>
        <p:nvSpPr>
          <p:cNvPr id="43" name="Rounded Rectangle 42"/>
          <p:cNvSpPr/>
          <p:nvPr/>
        </p:nvSpPr>
        <p:spPr>
          <a:xfrm>
            <a:off x="6355080" y="3081527"/>
            <a:ext cx="5029200" cy="658368"/>
          </a:xfrm>
          <a:prstGeom prst="roundRect">
            <a:avLst>
              <a:gd name="adj" fmla="val 5000"/>
            </a:avLst>
          </a:prstGeom>
          <a:solidFill>
            <a:srgbClr val="FFFFFF"/>
          </a:solidFill>
          <a:ln w="9525">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4" name="Oval 43"/>
          <p:cNvSpPr/>
          <p:nvPr/>
        </p:nvSpPr>
        <p:spPr>
          <a:xfrm>
            <a:off x="6492240" y="3282695"/>
            <a:ext cx="256032" cy="256032"/>
          </a:xfrm>
          <a:prstGeom prst="ellipse">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5" name="TextBox 44"/>
          <p:cNvSpPr txBox="1"/>
          <p:nvPr/>
        </p:nvSpPr>
        <p:spPr>
          <a:xfrm>
            <a:off x="6492240" y="3282695"/>
            <a:ext cx="256032" cy="256032"/>
          </a:xfrm>
          <a:prstGeom prst="rect">
            <a:avLst/>
          </a:prstGeom>
          <a:noFill/>
        </p:spPr>
        <p:txBody>
          <a:bodyPr wrap="square" anchor="ctr" tIns="36576" bIns="36576" lIns="54864" rIns="54864">
            <a:spAutoFit/>
          </a:bodyPr>
          <a:lstStyle/>
          <a:p>
            <a:pPr algn="ctr"/>
            <a:r>
              <a:rPr sz="1400" b="1" i="0">
                <a:solidFill>
                  <a:srgbClr val="FFFFFF"/>
                </a:solidFill>
                <a:latin typeface="Georgia"/>
              </a:rPr>
              <a:t>✓</a:t>
            </a:r>
          </a:p>
        </p:txBody>
      </p:sp>
      <p:sp>
        <p:nvSpPr>
          <p:cNvPr id="46" name="TextBox 45"/>
          <p:cNvSpPr txBox="1"/>
          <p:nvPr/>
        </p:nvSpPr>
        <p:spPr>
          <a:xfrm>
            <a:off x="6858000" y="3172967"/>
            <a:ext cx="4389120" cy="274320"/>
          </a:xfrm>
          <a:prstGeom prst="rect">
            <a:avLst/>
          </a:prstGeom>
          <a:noFill/>
        </p:spPr>
        <p:txBody>
          <a:bodyPr wrap="square" anchor="t" tIns="36576" bIns="36576" lIns="54864" rIns="54864">
            <a:spAutoFit/>
          </a:bodyPr>
          <a:lstStyle/>
          <a:p>
            <a:pPr algn="l"/>
            <a:r>
              <a:rPr sz="1150" b="1" i="0">
                <a:solidFill>
                  <a:srgbClr val="0B1929"/>
                </a:solidFill>
                <a:latin typeface="Calibri"/>
              </a:rPr>
              <a:t>Co-maintainers = guardians</a:t>
            </a:r>
          </a:p>
        </p:txBody>
      </p:sp>
      <p:sp>
        <p:nvSpPr>
          <p:cNvPr id="47" name="TextBox 46"/>
          <p:cNvSpPr txBox="1"/>
          <p:nvPr/>
        </p:nvSpPr>
        <p:spPr>
          <a:xfrm>
            <a:off x="6858000" y="3428999"/>
            <a:ext cx="4389120" cy="274320"/>
          </a:xfrm>
          <a:prstGeom prst="rect">
            <a:avLst/>
          </a:prstGeom>
          <a:noFill/>
        </p:spPr>
        <p:txBody>
          <a:bodyPr wrap="square" anchor="t" tIns="36576" bIns="36576" lIns="54864" rIns="54864">
            <a:spAutoFit/>
          </a:bodyPr>
          <a:lstStyle/>
          <a:p>
            <a:pPr algn="l"/>
            <a:r>
              <a:rPr sz="1000" b="0" i="1">
                <a:solidFill>
                  <a:srgbClr val="64748B"/>
                </a:solidFill>
                <a:latin typeface="Calibri"/>
              </a:rPr>
              <a:t>Multi-sign for critical releases</a:t>
            </a:r>
          </a:p>
        </p:txBody>
      </p:sp>
      <p:sp>
        <p:nvSpPr>
          <p:cNvPr id="48" name="Rounded Rectangle 47"/>
          <p:cNvSpPr/>
          <p:nvPr/>
        </p:nvSpPr>
        <p:spPr>
          <a:xfrm>
            <a:off x="6355080" y="3831335"/>
            <a:ext cx="5029200" cy="658368"/>
          </a:xfrm>
          <a:prstGeom prst="roundRect">
            <a:avLst>
              <a:gd name="adj" fmla="val 5000"/>
            </a:avLst>
          </a:prstGeom>
          <a:solidFill>
            <a:srgbClr val="FFFFFF"/>
          </a:solidFill>
          <a:ln w="9525">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9" name="Oval 48"/>
          <p:cNvSpPr/>
          <p:nvPr/>
        </p:nvSpPr>
        <p:spPr>
          <a:xfrm>
            <a:off x="6492240" y="4032503"/>
            <a:ext cx="256032" cy="256032"/>
          </a:xfrm>
          <a:prstGeom prst="ellipse">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0" name="TextBox 49"/>
          <p:cNvSpPr txBox="1"/>
          <p:nvPr/>
        </p:nvSpPr>
        <p:spPr>
          <a:xfrm>
            <a:off x="6492240" y="4032503"/>
            <a:ext cx="256032" cy="256032"/>
          </a:xfrm>
          <a:prstGeom prst="rect">
            <a:avLst/>
          </a:prstGeom>
          <a:noFill/>
        </p:spPr>
        <p:txBody>
          <a:bodyPr wrap="square" anchor="ctr" tIns="36576" bIns="36576" lIns="54864" rIns="54864">
            <a:spAutoFit/>
          </a:bodyPr>
          <a:lstStyle/>
          <a:p>
            <a:pPr algn="ctr"/>
            <a:r>
              <a:rPr sz="1400" b="1" i="0">
                <a:solidFill>
                  <a:srgbClr val="FFFFFF"/>
                </a:solidFill>
                <a:latin typeface="Georgia"/>
              </a:rPr>
              <a:t>✓</a:t>
            </a:r>
          </a:p>
        </p:txBody>
      </p:sp>
      <p:sp>
        <p:nvSpPr>
          <p:cNvPr id="51" name="TextBox 50"/>
          <p:cNvSpPr txBox="1"/>
          <p:nvPr/>
        </p:nvSpPr>
        <p:spPr>
          <a:xfrm>
            <a:off x="6858000" y="3922775"/>
            <a:ext cx="4389120" cy="274320"/>
          </a:xfrm>
          <a:prstGeom prst="rect">
            <a:avLst/>
          </a:prstGeom>
          <a:noFill/>
        </p:spPr>
        <p:txBody>
          <a:bodyPr wrap="square" anchor="t" tIns="36576" bIns="36576" lIns="54864" rIns="54864">
            <a:spAutoFit/>
          </a:bodyPr>
          <a:lstStyle/>
          <a:p>
            <a:pPr algn="l"/>
            <a:r>
              <a:rPr sz="1150" b="1" i="0">
                <a:solidFill>
                  <a:srgbClr val="0B1929"/>
                </a:solidFill>
                <a:latin typeface="Calibri"/>
              </a:rPr>
              <a:t>Guardian-recoverable</a:t>
            </a:r>
          </a:p>
        </p:txBody>
      </p:sp>
      <p:sp>
        <p:nvSpPr>
          <p:cNvPr id="52" name="TextBox 51"/>
          <p:cNvSpPr txBox="1"/>
          <p:nvPr/>
        </p:nvSpPr>
        <p:spPr>
          <a:xfrm>
            <a:off x="6858000" y="4178807"/>
            <a:ext cx="4389120" cy="274320"/>
          </a:xfrm>
          <a:prstGeom prst="rect">
            <a:avLst/>
          </a:prstGeom>
          <a:noFill/>
        </p:spPr>
        <p:txBody>
          <a:bodyPr wrap="square" anchor="t" tIns="36576" bIns="36576" lIns="54864" rIns="54864">
            <a:spAutoFit/>
          </a:bodyPr>
          <a:lstStyle/>
          <a:p>
            <a:pPr algn="l"/>
            <a:r>
              <a:rPr sz="1000" b="0" i="1">
                <a:solidFill>
                  <a:srgbClr val="64748B"/>
                </a:solidFill>
                <a:latin typeface="Calibri"/>
              </a:rPr>
              <a:t>Lost key? Co-maintainers rotate</a:t>
            </a:r>
          </a:p>
        </p:txBody>
      </p:sp>
      <p:sp>
        <p:nvSpPr>
          <p:cNvPr id="53" name="Rounded Rectangle 52"/>
          <p:cNvSpPr/>
          <p:nvPr/>
        </p:nvSpPr>
        <p:spPr>
          <a:xfrm>
            <a:off x="6355080" y="4581144"/>
            <a:ext cx="5029200" cy="658368"/>
          </a:xfrm>
          <a:prstGeom prst="roundRect">
            <a:avLst>
              <a:gd name="adj" fmla="val 5000"/>
            </a:avLst>
          </a:prstGeom>
          <a:solidFill>
            <a:srgbClr val="FFFFFF"/>
          </a:solidFill>
          <a:ln w="9525">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4" name="Oval 53"/>
          <p:cNvSpPr/>
          <p:nvPr/>
        </p:nvSpPr>
        <p:spPr>
          <a:xfrm>
            <a:off x="6492240" y="4782312"/>
            <a:ext cx="256032" cy="256032"/>
          </a:xfrm>
          <a:prstGeom prst="ellipse">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5" name="TextBox 54"/>
          <p:cNvSpPr txBox="1"/>
          <p:nvPr/>
        </p:nvSpPr>
        <p:spPr>
          <a:xfrm>
            <a:off x="6492240" y="4782312"/>
            <a:ext cx="256032" cy="256032"/>
          </a:xfrm>
          <a:prstGeom prst="rect">
            <a:avLst/>
          </a:prstGeom>
          <a:noFill/>
        </p:spPr>
        <p:txBody>
          <a:bodyPr wrap="square" anchor="ctr" tIns="36576" bIns="36576" lIns="54864" rIns="54864">
            <a:spAutoFit/>
          </a:bodyPr>
          <a:lstStyle/>
          <a:p>
            <a:pPr algn="ctr"/>
            <a:r>
              <a:rPr sz="1400" b="1" i="0">
                <a:solidFill>
                  <a:srgbClr val="FFFFFF"/>
                </a:solidFill>
                <a:latin typeface="Georgia"/>
              </a:rPr>
              <a:t>✓</a:t>
            </a:r>
          </a:p>
        </p:txBody>
      </p:sp>
      <p:sp>
        <p:nvSpPr>
          <p:cNvPr id="56" name="TextBox 55"/>
          <p:cNvSpPr txBox="1"/>
          <p:nvPr/>
        </p:nvSpPr>
        <p:spPr>
          <a:xfrm>
            <a:off x="6858000" y="4672584"/>
            <a:ext cx="4389120" cy="274320"/>
          </a:xfrm>
          <a:prstGeom prst="rect">
            <a:avLst/>
          </a:prstGeom>
          <a:noFill/>
        </p:spPr>
        <p:txBody>
          <a:bodyPr wrap="square" anchor="t" tIns="36576" bIns="36576" lIns="54864" rIns="54864">
            <a:spAutoFit/>
          </a:bodyPr>
          <a:lstStyle/>
          <a:p>
            <a:pPr algn="l"/>
            <a:r>
              <a:rPr sz="1150" b="1" i="0">
                <a:solidFill>
                  <a:srgbClr val="0B1929"/>
                </a:solidFill>
                <a:latin typeface="Calibri"/>
              </a:rPr>
              <a:t>Revocation = push gossip</a:t>
            </a:r>
          </a:p>
        </p:txBody>
      </p:sp>
      <p:sp>
        <p:nvSpPr>
          <p:cNvPr id="57" name="TextBox 56"/>
          <p:cNvSpPr txBox="1"/>
          <p:nvPr/>
        </p:nvSpPr>
        <p:spPr>
          <a:xfrm>
            <a:off x="6858000" y="4928616"/>
            <a:ext cx="4389120" cy="274320"/>
          </a:xfrm>
          <a:prstGeom prst="rect">
            <a:avLst/>
          </a:prstGeom>
          <a:noFill/>
        </p:spPr>
        <p:txBody>
          <a:bodyPr wrap="square" anchor="t" tIns="36576" bIns="36576" lIns="54864" rIns="54864">
            <a:spAutoFit/>
          </a:bodyPr>
          <a:lstStyle/>
          <a:p>
            <a:pPr algn="l"/>
            <a:r>
              <a:rPr sz="1000" b="0" i="1">
                <a:solidFill>
                  <a:srgbClr val="64748B"/>
                </a:solidFill>
                <a:latin typeface="Calibri"/>
              </a:rPr>
              <a:t>Minutes to reach every consumer</a:t>
            </a:r>
          </a:p>
        </p:txBody>
      </p:sp>
      <p:sp>
        <p:nvSpPr>
          <p:cNvPr id="58" name="Rounded Rectangle 57"/>
          <p:cNvSpPr/>
          <p:nvPr/>
        </p:nvSpPr>
        <p:spPr>
          <a:xfrm>
            <a:off x="6355080" y="5330952"/>
            <a:ext cx="5029200" cy="658368"/>
          </a:xfrm>
          <a:prstGeom prst="roundRect">
            <a:avLst>
              <a:gd name="adj" fmla="val 5000"/>
            </a:avLst>
          </a:prstGeom>
          <a:solidFill>
            <a:srgbClr val="FFFFFF"/>
          </a:solidFill>
          <a:ln w="9525">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9" name="Oval 58"/>
          <p:cNvSpPr/>
          <p:nvPr/>
        </p:nvSpPr>
        <p:spPr>
          <a:xfrm>
            <a:off x="6492240" y="5532120"/>
            <a:ext cx="256032" cy="256032"/>
          </a:xfrm>
          <a:prstGeom prst="ellipse">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0" name="TextBox 59"/>
          <p:cNvSpPr txBox="1"/>
          <p:nvPr/>
        </p:nvSpPr>
        <p:spPr>
          <a:xfrm>
            <a:off x="6492240" y="5532120"/>
            <a:ext cx="256032" cy="256032"/>
          </a:xfrm>
          <a:prstGeom prst="rect">
            <a:avLst/>
          </a:prstGeom>
          <a:noFill/>
        </p:spPr>
        <p:txBody>
          <a:bodyPr wrap="square" anchor="ctr" tIns="36576" bIns="36576" lIns="54864" rIns="54864">
            <a:spAutoFit/>
          </a:bodyPr>
          <a:lstStyle/>
          <a:p>
            <a:pPr algn="ctr"/>
            <a:r>
              <a:rPr sz="1400" b="1" i="0">
                <a:solidFill>
                  <a:srgbClr val="FFFFFF"/>
                </a:solidFill>
                <a:latin typeface="Georgia"/>
              </a:rPr>
              <a:t>✓</a:t>
            </a:r>
          </a:p>
        </p:txBody>
      </p:sp>
      <p:sp>
        <p:nvSpPr>
          <p:cNvPr id="61" name="TextBox 60"/>
          <p:cNvSpPr txBox="1"/>
          <p:nvPr/>
        </p:nvSpPr>
        <p:spPr>
          <a:xfrm>
            <a:off x="6858000" y="5422392"/>
            <a:ext cx="4389120" cy="274320"/>
          </a:xfrm>
          <a:prstGeom prst="rect">
            <a:avLst/>
          </a:prstGeom>
          <a:noFill/>
        </p:spPr>
        <p:txBody>
          <a:bodyPr wrap="square" anchor="t" tIns="36576" bIns="36576" lIns="54864" rIns="54864">
            <a:spAutoFit/>
          </a:bodyPr>
          <a:lstStyle/>
          <a:p>
            <a:pPr algn="l"/>
            <a:r>
              <a:rPr sz="1150" b="1" i="0">
                <a:solidFill>
                  <a:srgbClr val="0B1929"/>
                </a:solidFill>
                <a:latin typeface="Calibri"/>
              </a:rPr>
              <a:t>Rotation chain</a:t>
            </a:r>
          </a:p>
        </p:txBody>
      </p:sp>
      <p:sp>
        <p:nvSpPr>
          <p:cNvPr id="62" name="TextBox 61"/>
          <p:cNvSpPr txBox="1"/>
          <p:nvPr/>
        </p:nvSpPr>
        <p:spPr>
          <a:xfrm>
            <a:off x="6858000" y="5678424"/>
            <a:ext cx="4389120" cy="274320"/>
          </a:xfrm>
          <a:prstGeom prst="rect">
            <a:avLst/>
          </a:prstGeom>
          <a:noFill/>
        </p:spPr>
        <p:txBody>
          <a:bodyPr wrap="square" anchor="t" tIns="36576" bIns="36576" lIns="54864" rIns="54864">
            <a:spAutoFit/>
          </a:bodyPr>
          <a:lstStyle/>
          <a:p>
            <a:pPr algn="l"/>
            <a:r>
              <a:rPr sz="1000" b="0" i="1">
                <a:solidFill>
                  <a:srgbClr val="64748B"/>
                </a:solidFill>
                <a:latin typeface="Calibri"/>
              </a:rPr>
              <a:t>Downstream auto-tracks maintainer quid, not specific keys</a:t>
            </a:r>
          </a:p>
        </p:txBody>
      </p:sp>
    </p:spTree>
  </p:cSld>
  <p:clrMapOvr>
    <a:masterClrMapping/>
  </p:clrMapOvr>
</p:sld>
</file>

<file path=ppt/slides/slide68.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RECAP</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14 use cases at a glance</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68 / 77</a:t>
            </a:r>
          </a:p>
        </p:txBody>
      </p:sp>
      <p:sp>
        <p:nvSpPr>
          <p:cNvPr id="7" name="Rectangle 6"/>
          <p:cNvSpPr/>
          <p:nvPr/>
        </p:nvSpPr>
        <p:spPr>
          <a:xfrm>
            <a:off x="548640" y="1691640"/>
            <a:ext cx="502920" cy="365760"/>
          </a:xfrm>
          <a:prstGeom prst="rect">
            <a:avLst/>
          </a:prstGeom>
          <a:solidFill>
            <a:srgbClr val="1E3A5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548640" y="1691640"/>
            <a:ext cx="502920" cy="365760"/>
          </a:xfrm>
          <a:prstGeom prst="rect">
            <a:avLst/>
          </a:prstGeom>
          <a:noFill/>
        </p:spPr>
        <p:txBody>
          <a:bodyPr wrap="square" anchor="ctr" tIns="36576" bIns="36576" lIns="54864" rIns="54864">
            <a:spAutoFit/>
          </a:bodyPr>
          <a:lstStyle/>
          <a:p>
            <a:pPr algn="l"/>
            <a:r>
              <a:rPr sz="1200" b="1" i="0">
                <a:solidFill>
                  <a:srgbClr val="FFFFFF"/>
                </a:solidFill>
                <a:latin typeface="Calibri"/>
              </a:rPr>
              <a:t>#</a:t>
            </a:r>
          </a:p>
        </p:txBody>
      </p:sp>
      <p:sp>
        <p:nvSpPr>
          <p:cNvPr id="9" name="Rectangle 8"/>
          <p:cNvSpPr/>
          <p:nvPr/>
        </p:nvSpPr>
        <p:spPr>
          <a:xfrm>
            <a:off x="1051560" y="1691640"/>
            <a:ext cx="3474720" cy="365760"/>
          </a:xfrm>
          <a:prstGeom prst="rect">
            <a:avLst/>
          </a:prstGeom>
          <a:solidFill>
            <a:srgbClr val="1E3A5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1051560" y="1691640"/>
            <a:ext cx="3474720" cy="365760"/>
          </a:xfrm>
          <a:prstGeom prst="rect">
            <a:avLst/>
          </a:prstGeom>
          <a:noFill/>
        </p:spPr>
        <p:txBody>
          <a:bodyPr wrap="square" anchor="ctr" tIns="36576" bIns="36576" lIns="54864" rIns="54864">
            <a:spAutoFit/>
          </a:bodyPr>
          <a:lstStyle/>
          <a:p>
            <a:pPr algn="l"/>
            <a:r>
              <a:rPr sz="1200" b="1" i="0">
                <a:solidFill>
                  <a:srgbClr val="FFFFFF"/>
                </a:solidFill>
                <a:latin typeface="Calibri"/>
              </a:rPr>
              <a:t>Use case</a:t>
            </a:r>
          </a:p>
        </p:txBody>
      </p:sp>
      <p:sp>
        <p:nvSpPr>
          <p:cNvPr id="11" name="Rectangle 10"/>
          <p:cNvSpPr/>
          <p:nvPr/>
        </p:nvSpPr>
        <p:spPr>
          <a:xfrm>
            <a:off x="4526280" y="1691640"/>
            <a:ext cx="1920240" cy="365760"/>
          </a:xfrm>
          <a:prstGeom prst="rect">
            <a:avLst/>
          </a:prstGeom>
          <a:solidFill>
            <a:srgbClr val="1E3A5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4526280" y="1691640"/>
            <a:ext cx="1920240" cy="365760"/>
          </a:xfrm>
          <a:prstGeom prst="rect">
            <a:avLst/>
          </a:prstGeom>
          <a:noFill/>
        </p:spPr>
        <p:txBody>
          <a:bodyPr wrap="square" anchor="ctr" tIns="36576" bIns="36576" lIns="54864" rIns="54864">
            <a:spAutoFit/>
          </a:bodyPr>
          <a:lstStyle/>
          <a:p>
            <a:pPr algn="l"/>
            <a:r>
              <a:rPr sz="1200" b="1" i="0">
                <a:solidFill>
                  <a:srgbClr val="FFFFFF"/>
                </a:solidFill>
                <a:latin typeface="Calibri"/>
              </a:rPr>
              <a:t>Category</a:t>
            </a:r>
          </a:p>
        </p:txBody>
      </p:sp>
      <p:sp>
        <p:nvSpPr>
          <p:cNvPr id="13" name="Rectangle 12"/>
          <p:cNvSpPr/>
          <p:nvPr/>
        </p:nvSpPr>
        <p:spPr>
          <a:xfrm>
            <a:off x="6446520" y="1691640"/>
            <a:ext cx="5166360" cy="365760"/>
          </a:xfrm>
          <a:prstGeom prst="rect">
            <a:avLst/>
          </a:prstGeom>
          <a:solidFill>
            <a:srgbClr val="1E3A5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6446520" y="1691640"/>
            <a:ext cx="5166360" cy="365760"/>
          </a:xfrm>
          <a:prstGeom prst="rect">
            <a:avLst/>
          </a:prstGeom>
          <a:noFill/>
        </p:spPr>
        <p:txBody>
          <a:bodyPr wrap="square" anchor="ctr" tIns="36576" bIns="36576" lIns="54864" rIns="54864">
            <a:spAutoFit/>
          </a:bodyPr>
          <a:lstStyle/>
          <a:p>
            <a:pPr algn="l"/>
            <a:r>
              <a:rPr sz="1200" b="1" i="0">
                <a:solidFill>
                  <a:srgbClr val="FFFFFF"/>
                </a:solidFill>
                <a:latin typeface="Calibri"/>
              </a:rPr>
              <a:t>Primary Quidnug features</a:t>
            </a:r>
          </a:p>
        </p:txBody>
      </p:sp>
      <p:sp>
        <p:nvSpPr>
          <p:cNvPr id="15" name="Rectangle 14"/>
          <p:cNvSpPr/>
          <p:nvPr/>
        </p:nvSpPr>
        <p:spPr>
          <a:xfrm>
            <a:off x="548640" y="2057400"/>
            <a:ext cx="502920" cy="301752"/>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548640" y="2057400"/>
            <a:ext cx="502920" cy="301752"/>
          </a:xfrm>
          <a:prstGeom prst="rect">
            <a:avLst/>
          </a:prstGeom>
          <a:noFill/>
        </p:spPr>
        <p:txBody>
          <a:bodyPr wrap="square" anchor="ctr" tIns="36576" bIns="36576" lIns="54864" rIns="54864">
            <a:spAutoFit/>
          </a:bodyPr>
          <a:lstStyle/>
          <a:p>
            <a:pPr algn="l"/>
            <a:r>
              <a:rPr sz="1050" b="0" i="0">
                <a:solidFill>
                  <a:srgbClr val="0B1929"/>
                </a:solidFill>
                <a:latin typeface="Calibri"/>
              </a:rPr>
              <a:t>1</a:t>
            </a:r>
          </a:p>
        </p:txBody>
      </p:sp>
      <p:sp>
        <p:nvSpPr>
          <p:cNvPr id="17" name="Rectangle 16"/>
          <p:cNvSpPr/>
          <p:nvPr/>
        </p:nvSpPr>
        <p:spPr>
          <a:xfrm>
            <a:off x="1051560" y="2057400"/>
            <a:ext cx="3474720" cy="301752"/>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1051560" y="2057400"/>
            <a:ext cx="3474720" cy="301752"/>
          </a:xfrm>
          <a:prstGeom prst="rect">
            <a:avLst/>
          </a:prstGeom>
          <a:noFill/>
        </p:spPr>
        <p:txBody>
          <a:bodyPr wrap="square" anchor="ctr" tIns="36576" bIns="36576" lIns="54864" rIns="54864">
            <a:spAutoFit/>
          </a:bodyPr>
          <a:lstStyle/>
          <a:p>
            <a:pPr algn="l"/>
            <a:r>
              <a:rPr sz="1050" b="0" i="0">
                <a:solidFill>
                  <a:srgbClr val="0B1929"/>
                </a:solidFill>
                <a:latin typeface="Calibri"/>
              </a:rPr>
              <a:t>Interbank wire authorization</a:t>
            </a:r>
          </a:p>
        </p:txBody>
      </p:sp>
      <p:sp>
        <p:nvSpPr>
          <p:cNvPr id="19" name="Rectangle 18"/>
          <p:cNvSpPr/>
          <p:nvPr/>
        </p:nvSpPr>
        <p:spPr>
          <a:xfrm>
            <a:off x="4526280" y="2057400"/>
            <a:ext cx="1920240" cy="301752"/>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4526280" y="2057400"/>
            <a:ext cx="1920240" cy="301752"/>
          </a:xfrm>
          <a:prstGeom prst="rect">
            <a:avLst/>
          </a:prstGeom>
          <a:noFill/>
        </p:spPr>
        <p:txBody>
          <a:bodyPr wrap="square" anchor="ctr" tIns="36576" bIns="36576" lIns="54864" rIns="54864">
            <a:spAutoFit/>
          </a:bodyPr>
          <a:lstStyle/>
          <a:p>
            <a:pPr algn="l"/>
            <a:r>
              <a:rPr sz="1050" b="0" i="0">
                <a:solidFill>
                  <a:srgbClr val="0B1929"/>
                </a:solidFill>
                <a:latin typeface="Calibri"/>
              </a:rPr>
              <a:t>FinTech</a:t>
            </a:r>
          </a:p>
        </p:txBody>
      </p:sp>
      <p:sp>
        <p:nvSpPr>
          <p:cNvPr id="21" name="Rectangle 20"/>
          <p:cNvSpPr/>
          <p:nvPr/>
        </p:nvSpPr>
        <p:spPr>
          <a:xfrm>
            <a:off x="6446520" y="2057400"/>
            <a:ext cx="5166360" cy="301752"/>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6446520" y="2057400"/>
            <a:ext cx="5166360" cy="301752"/>
          </a:xfrm>
          <a:prstGeom prst="rect">
            <a:avLst/>
          </a:prstGeom>
          <a:noFill/>
        </p:spPr>
        <p:txBody>
          <a:bodyPr wrap="square" anchor="ctr" tIns="36576" bIns="36576" lIns="54864" rIns="54864">
            <a:spAutoFit/>
          </a:bodyPr>
          <a:lstStyle/>
          <a:p>
            <a:pPr algn="l"/>
            <a:r>
              <a:rPr sz="1050" b="0" i="0">
                <a:solidFill>
                  <a:srgbClr val="0B1929"/>
                </a:solidFill>
                <a:latin typeface="Calibri"/>
              </a:rPr>
              <a:t>Guardian M-of-N, replay protection</a:t>
            </a:r>
          </a:p>
        </p:txBody>
      </p:sp>
      <p:sp>
        <p:nvSpPr>
          <p:cNvPr id="23" name="Rectangle 22"/>
          <p:cNvSpPr/>
          <p:nvPr/>
        </p:nvSpPr>
        <p:spPr>
          <a:xfrm>
            <a:off x="548640" y="2359152"/>
            <a:ext cx="502920" cy="301752"/>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548640" y="2359152"/>
            <a:ext cx="502920" cy="301752"/>
          </a:xfrm>
          <a:prstGeom prst="rect">
            <a:avLst/>
          </a:prstGeom>
          <a:noFill/>
        </p:spPr>
        <p:txBody>
          <a:bodyPr wrap="square" anchor="ctr" tIns="36576" bIns="36576" lIns="54864" rIns="54864">
            <a:spAutoFit/>
          </a:bodyPr>
          <a:lstStyle/>
          <a:p>
            <a:pPr algn="l"/>
            <a:r>
              <a:rPr sz="1050" b="0" i="0">
                <a:solidFill>
                  <a:srgbClr val="0B1929"/>
                </a:solidFill>
                <a:latin typeface="Calibri"/>
              </a:rPr>
              <a:t>2</a:t>
            </a:r>
          </a:p>
        </p:txBody>
      </p:sp>
      <p:sp>
        <p:nvSpPr>
          <p:cNvPr id="25" name="Rectangle 24"/>
          <p:cNvSpPr/>
          <p:nvPr/>
        </p:nvSpPr>
        <p:spPr>
          <a:xfrm>
            <a:off x="1051560" y="2359152"/>
            <a:ext cx="3474720" cy="301752"/>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1051560" y="2359152"/>
            <a:ext cx="3474720" cy="301752"/>
          </a:xfrm>
          <a:prstGeom prst="rect">
            <a:avLst/>
          </a:prstGeom>
          <a:noFill/>
        </p:spPr>
        <p:txBody>
          <a:bodyPr wrap="square" anchor="ctr" tIns="36576" bIns="36576" lIns="54864" rIns="54864">
            <a:spAutoFit/>
          </a:bodyPr>
          <a:lstStyle/>
          <a:p>
            <a:pPr algn="l"/>
            <a:r>
              <a:rPr sz="1050" b="0" i="0">
                <a:solidFill>
                  <a:srgbClr val="0B1929"/>
                </a:solidFill>
                <a:latin typeface="Calibri"/>
              </a:rPr>
              <a:t>Merchant fraud consortium</a:t>
            </a:r>
          </a:p>
        </p:txBody>
      </p:sp>
      <p:sp>
        <p:nvSpPr>
          <p:cNvPr id="27" name="Rectangle 26"/>
          <p:cNvSpPr/>
          <p:nvPr/>
        </p:nvSpPr>
        <p:spPr>
          <a:xfrm>
            <a:off x="4526280" y="2359152"/>
            <a:ext cx="1920240" cy="301752"/>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4526280" y="2359152"/>
            <a:ext cx="1920240" cy="301752"/>
          </a:xfrm>
          <a:prstGeom prst="rect">
            <a:avLst/>
          </a:prstGeom>
          <a:noFill/>
        </p:spPr>
        <p:txBody>
          <a:bodyPr wrap="square" anchor="ctr" tIns="36576" bIns="36576" lIns="54864" rIns="54864">
            <a:spAutoFit/>
          </a:bodyPr>
          <a:lstStyle/>
          <a:p>
            <a:pPr algn="l"/>
            <a:r>
              <a:rPr sz="1050" b="0" i="0">
                <a:solidFill>
                  <a:srgbClr val="0B1929"/>
                </a:solidFill>
                <a:latin typeface="Calibri"/>
              </a:rPr>
              <a:t>FinTech</a:t>
            </a:r>
          </a:p>
        </p:txBody>
      </p:sp>
      <p:sp>
        <p:nvSpPr>
          <p:cNvPr id="29" name="Rectangle 28"/>
          <p:cNvSpPr/>
          <p:nvPr/>
        </p:nvSpPr>
        <p:spPr>
          <a:xfrm>
            <a:off x="6446520" y="2359152"/>
            <a:ext cx="5166360" cy="301752"/>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6446520" y="2359152"/>
            <a:ext cx="5166360" cy="301752"/>
          </a:xfrm>
          <a:prstGeom prst="rect">
            <a:avLst/>
          </a:prstGeom>
          <a:noFill/>
        </p:spPr>
        <p:txBody>
          <a:bodyPr wrap="square" anchor="ctr" tIns="36576" bIns="36576" lIns="54864" rIns="54864">
            <a:spAutoFit/>
          </a:bodyPr>
          <a:lstStyle/>
          <a:p>
            <a:pPr algn="l"/>
            <a:r>
              <a:rPr sz="1050" b="0" i="0">
                <a:solidFill>
                  <a:srgbClr val="0B1929"/>
                </a:solidFill>
                <a:latin typeface="Calibri"/>
              </a:rPr>
              <a:t>Relational trust, push gossip</a:t>
            </a:r>
          </a:p>
        </p:txBody>
      </p:sp>
      <p:sp>
        <p:nvSpPr>
          <p:cNvPr id="31" name="Rectangle 30"/>
          <p:cNvSpPr/>
          <p:nvPr/>
        </p:nvSpPr>
        <p:spPr>
          <a:xfrm>
            <a:off x="548640" y="2660904"/>
            <a:ext cx="502920" cy="301752"/>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548640" y="2660904"/>
            <a:ext cx="502920" cy="301752"/>
          </a:xfrm>
          <a:prstGeom prst="rect">
            <a:avLst/>
          </a:prstGeom>
          <a:noFill/>
        </p:spPr>
        <p:txBody>
          <a:bodyPr wrap="square" anchor="ctr" tIns="36576" bIns="36576" lIns="54864" rIns="54864">
            <a:spAutoFit/>
          </a:bodyPr>
          <a:lstStyle/>
          <a:p>
            <a:pPr algn="l"/>
            <a:r>
              <a:rPr sz="1050" b="0" i="0">
                <a:solidFill>
                  <a:srgbClr val="0B1929"/>
                </a:solidFill>
                <a:latin typeface="Calibri"/>
              </a:rPr>
              <a:t>3</a:t>
            </a:r>
          </a:p>
        </p:txBody>
      </p:sp>
      <p:sp>
        <p:nvSpPr>
          <p:cNvPr id="33" name="Rectangle 32"/>
          <p:cNvSpPr/>
          <p:nvPr/>
        </p:nvSpPr>
        <p:spPr>
          <a:xfrm>
            <a:off x="1051560" y="2660904"/>
            <a:ext cx="3474720" cy="301752"/>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1051560" y="2660904"/>
            <a:ext cx="3474720" cy="301752"/>
          </a:xfrm>
          <a:prstGeom prst="rect">
            <a:avLst/>
          </a:prstGeom>
          <a:noFill/>
        </p:spPr>
        <p:txBody>
          <a:bodyPr wrap="square" anchor="ctr" tIns="36576" bIns="36576" lIns="54864" rIns="54864">
            <a:spAutoFit/>
          </a:bodyPr>
          <a:lstStyle/>
          <a:p>
            <a:pPr algn="l"/>
            <a:r>
              <a:rPr sz="1050" b="0" i="0">
                <a:solidFill>
                  <a:srgbClr val="0B1929"/>
                </a:solidFill>
                <a:latin typeface="Calibri"/>
              </a:rPr>
              <a:t>DeFi oracle network</a:t>
            </a:r>
          </a:p>
        </p:txBody>
      </p:sp>
      <p:sp>
        <p:nvSpPr>
          <p:cNvPr id="35" name="Rectangle 34"/>
          <p:cNvSpPr/>
          <p:nvPr/>
        </p:nvSpPr>
        <p:spPr>
          <a:xfrm>
            <a:off x="4526280" y="2660904"/>
            <a:ext cx="1920240" cy="301752"/>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TextBox 35"/>
          <p:cNvSpPr txBox="1"/>
          <p:nvPr/>
        </p:nvSpPr>
        <p:spPr>
          <a:xfrm>
            <a:off x="4526280" y="2660904"/>
            <a:ext cx="1920240" cy="301752"/>
          </a:xfrm>
          <a:prstGeom prst="rect">
            <a:avLst/>
          </a:prstGeom>
          <a:noFill/>
        </p:spPr>
        <p:txBody>
          <a:bodyPr wrap="square" anchor="ctr" tIns="36576" bIns="36576" lIns="54864" rIns="54864">
            <a:spAutoFit/>
          </a:bodyPr>
          <a:lstStyle/>
          <a:p>
            <a:pPr algn="l"/>
            <a:r>
              <a:rPr sz="1050" b="0" i="0">
                <a:solidFill>
                  <a:srgbClr val="0B1929"/>
                </a:solidFill>
                <a:latin typeface="Calibri"/>
              </a:rPr>
              <a:t>FinTech</a:t>
            </a:r>
          </a:p>
        </p:txBody>
      </p:sp>
      <p:sp>
        <p:nvSpPr>
          <p:cNvPr id="37" name="Rectangle 36"/>
          <p:cNvSpPr/>
          <p:nvPr/>
        </p:nvSpPr>
        <p:spPr>
          <a:xfrm>
            <a:off x="6446520" y="2660904"/>
            <a:ext cx="5166360" cy="301752"/>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TextBox 37"/>
          <p:cNvSpPr txBox="1"/>
          <p:nvPr/>
        </p:nvSpPr>
        <p:spPr>
          <a:xfrm>
            <a:off x="6446520" y="2660904"/>
            <a:ext cx="5166360" cy="301752"/>
          </a:xfrm>
          <a:prstGeom prst="rect">
            <a:avLst/>
          </a:prstGeom>
          <a:noFill/>
        </p:spPr>
        <p:txBody>
          <a:bodyPr wrap="square" anchor="ctr" tIns="36576" bIns="36576" lIns="54864" rIns="54864">
            <a:spAutoFit/>
          </a:bodyPr>
          <a:lstStyle/>
          <a:p>
            <a:pPr algn="l"/>
            <a:r>
              <a:rPr sz="1050" b="0" i="0">
                <a:solidFill>
                  <a:srgbClr val="0B1929"/>
                </a:solidFill>
                <a:latin typeface="Calibri"/>
              </a:rPr>
              <a:t>Signed feeds, per-consumer weighting</a:t>
            </a:r>
          </a:p>
        </p:txBody>
      </p:sp>
      <p:sp>
        <p:nvSpPr>
          <p:cNvPr id="39" name="Rectangle 38"/>
          <p:cNvSpPr/>
          <p:nvPr/>
        </p:nvSpPr>
        <p:spPr>
          <a:xfrm>
            <a:off x="548640" y="2962656"/>
            <a:ext cx="502920" cy="301752"/>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0" name="TextBox 39"/>
          <p:cNvSpPr txBox="1"/>
          <p:nvPr/>
        </p:nvSpPr>
        <p:spPr>
          <a:xfrm>
            <a:off x="548640" y="2962656"/>
            <a:ext cx="502920" cy="301752"/>
          </a:xfrm>
          <a:prstGeom prst="rect">
            <a:avLst/>
          </a:prstGeom>
          <a:noFill/>
        </p:spPr>
        <p:txBody>
          <a:bodyPr wrap="square" anchor="ctr" tIns="36576" bIns="36576" lIns="54864" rIns="54864">
            <a:spAutoFit/>
          </a:bodyPr>
          <a:lstStyle/>
          <a:p>
            <a:pPr algn="l"/>
            <a:r>
              <a:rPr sz="1050" b="0" i="0">
                <a:solidFill>
                  <a:srgbClr val="0B1929"/>
                </a:solidFill>
                <a:latin typeface="Calibri"/>
              </a:rPr>
              <a:t>4</a:t>
            </a:r>
          </a:p>
        </p:txBody>
      </p:sp>
      <p:sp>
        <p:nvSpPr>
          <p:cNvPr id="41" name="Rectangle 40"/>
          <p:cNvSpPr/>
          <p:nvPr/>
        </p:nvSpPr>
        <p:spPr>
          <a:xfrm>
            <a:off x="1051560" y="2962656"/>
            <a:ext cx="3474720" cy="301752"/>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2" name="TextBox 41"/>
          <p:cNvSpPr txBox="1"/>
          <p:nvPr/>
        </p:nvSpPr>
        <p:spPr>
          <a:xfrm>
            <a:off x="1051560" y="2962656"/>
            <a:ext cx="3474720" cy="301752"/>
          </a:xfrm>
          <a:prstGeom prst="rect">
            <a:avLst/>
          </a:prstGeom>
          <a:noFill/>
        </p:spPr>
        <p:txBody>
          <a:bodyPr wrap="square" anchor="ctr" tIns="36576" bIns="36576" lIns="54864" rIns="54864">
            <a:spAutoFit/>
          </a:bodyPr>
          <a:lstStyle/>
          <a:p>
            <a:pPr algn="l"/>
            <a:r>
              <a:rPr sz="1050" b="0" i="0">
                <a:solidFill>
                  <a:srgbClr val="0B1929"/>
                </a:solidFill>
                <a:latin typeface="Calibri"/>
              </a:rPr>
              <a:t>Institutional custody</a:t>
            </a:r>
          </a:p>
        </p:txBody>
      </p:sp>
      <p:sp>
        <p:nvSpPr>
          <p:cNvPr id="43" name="Rectangle 42"/>
          <p:cNvSpPr/>
          <p:nvPr/>
        </p:nvSpPr>
        <p:spPr>
          <a:xfrm>
            <a:off x="4526280" y="2962656"/>
            <a:ext cx="1920240" cy="301752"/>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4" name="TextBox 43"/>
          <p:cNvSpPr txBox="1"/>
          <p:nvPr/>
        </p:nvSpPr>
        <p:spPr>
          <a:xfrm>
            <a:off x="4526280" y="2962656"/>
            <a:ext cx="1920240" cy="301752"/>
          </a:xfrm>
          <a:prstGeom prst="rect">
            <a:avLst/>
          </a:prstGeom>
          <a:noFill/>
        </p:spPr>
        <p:txBody>
          <a:bodyPr wrap="square" anchor="ctr" tIns="36576" bIns="36576" lIns="54864" rIns="54864">
            <a:spAutoFit/>
          </a:bodyPr>
          <a:lstStyle/>
          <a:p>
            <a:pPr algn="l"/>
            <a:r>
              <a:rPr sz="1050" b="0" i="0">
                <a:solidFill>
                  <a:srgbClr val="0B1929"/>
                </a:solidFill>
                <a:latin typeface="Calibri"/>
              </a:rPr>
              <a:t>FinTech</a:t>
            </a:r>
          </a:p>
        </p:txBody>
      </p:sp>
      <p:sp>
        <p:nvSpPr>
          <p:cNvPr id="45" name="Rectangle 44"/>
          <p:cNvSpPr/>
          <p:nvPr/>
        </p:nvSpPr>
        <p:spPr>
          <a:xfrm>
            <a:off x="6446520" y="2962656"/>
            <a:ext cx="5166360" cy="301752"/>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6" name="TextBox 45"/>
          <p:cNvSpPr txBox="1"/>
          <p:nvPr/>
        </p:nvSpPr>
        <p:spPr>
          <a:xfrm>
            <a:off x="6446520" y="2962656"/>
            <a:ext cx="5166360" cy="301752"/>
          </a:xfrm>
          <a:prstGeom prst="rect">
            <a:avLst/>
          </a:prstGeom>
          <a:noFill/>
        </p:spPr>
        <p:txBody>
          <a:bodyPr wrap="square" anchor="ctr" tIns="36576" bIns="36576" lIns="54864" rIns="54864">
            <a:spAutoFit/>
          </a:bodyPr>
          <a:lstStyle/>
          <a:p>
            <a:pPr algn="l"/>
            <a:r>
              <a:rPr sz="1050" b="0" i="0">
                <a:solidFill>
                  <a:srgbClr val="0B1929"/>
                </a:solidFill>
                <a:latin typeface="Calibri"/>
              </a:rPr>
              <a:t>Full anchor lifecycle, lazy probe</a:t>
            </a:r>
          </a:p>
        </p:txBody>
      </p:sp>
      <p:sp>
        <p:nvSpPr>
          <p:cNvPr id="47" name="Rectangle 46"/>
          <p:cNvSpPr/>
          <p:nvPr/>
        </p:nvSpPr>
        <p:spPr>
          <a:xfrm>
            <a:off x="548640" y="3264408"/>
            <a:ext cx="502920" cy="301752"/>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8" name="TextBox 47"/>
          <p:cNvSpPr txBox="1"/>
          <p:nvPr/>
        </p:nvSpPr>
        <p:spPr>
          <a:xfrm>
            <a:off x="548640" y="3264408"/>
            <a:ext cx="502920" cy="301752"/>
          </a:xfrm>
          <a:prstGeom prst="rect">
            <a:avLst/>
          </a:prstGeom>
          <a:noFill/>
        </p:spPr>
        <p:txBody>
          <a:bodyPr wrap="square" anchor="ctr" tIns="36576" bIns="36576" lIns="54864" rIns="54864">
            <a:spAutoFit/>
          </a:bodyPr>
          <a:lstStyle/>
          <a:p>
            <a:pPr algn="l"/>
            <a:r>
              <a:rPr sz="1050" b="0" i="0">
                <a:solidFill>
                  <a:srgbClr val="0B1929"/>
                </a:solidFill>
                <a:latin typeface="Calibri"/>
              </a:rPr>
              <a:t>5</a:t>
            </a:r>
          </a:p>
        </p:txBody>
      </p:sp>
      <p:sp>
        <p:nvSpPr>
          <p:cNvPr id="49" name="Rectangle 48"/>
          <p:cNvSpPr/>
          <p:nvPr/>
        </p:nvSpPr>
        <p:spPr>
          <a:xfrm>
            <a:off x="1051560" y="3264408"/>
            <a:ext cx="3474720" cy="301752"/>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0" name="TextBox 49"/>
          <p:cNvSpPr txBox="1"/>
          <p:nvPr/>
        </p:nvSpPr>
        <p:spPr>
          <a:xfrm>
            <a:off x="1051560" y="3264408"/>
            <a:ext cx="3474720" cy="301752"/>
          </a:xfrm>
          <a:prstGeom prst="rect">
            <a:avLst/>
          </a:prstGeom>
          <a:noFill/>
        </p:spPr>
        <p:txBody>
          <a:bodyPr wrap="square" anchor="ctr" tIns="36576" bIns="36576" lIns="54864" rIns="54864">
            <a:spAutoFit/>
          </a:bodyPr>
          <a:lstStyle/>
          <a:p>
            <a:pPr algn="l"/>
            <a:r>
              <a:rPr sz="1050" b="0" i="0">
                <a:solidFill>
                  <a:srgbClr val="0B1929"/>
                </a:solidFill>
                <a:latin typeface="Calibri"/>
              </a:rPr>
              <a:t>B2B invoice financing</a:t>
            </a:r>
          </a:p>
        </p:txBody>
      </p:sp>
      <p:sp>
        <p:nvSpPr>
          <p:cNvPr id="51" name="Rectangle 50"/>
          <p:cNvSpPr/>
          <p:nvPr/>
        </p:nvSpPr>
        <p:spPr>
          <a:xfrm>
            <a:off x="4526280" y="3264408"/>
            <a:ext cx="1920240" cy="301752"/>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2" name="TextBox 51"/>
          <p:cNvSpPr txBox="1"/>
          <p:nvPr/>
        </p:nvSpPr>
        <p:spPr>
          <a:xfrm>
            <a:off x="4526280" y="3264408"/>
            <a:ext cx="1920240" cy="301752"/>
          </a:xfrm>
          <a:prstGeom prst="rect">
            <a:avLst/>
          </a:prstGeom>
          <a:noFill/>
        </p:spPr>
        <p:txBody>
          <a:bodyPr wrap="square" anchor="ctr" tIns="36576" bIns="36576" lIns="54864" rIns="54864">
            <a:spAutoFit/>
          </a:bodyPr>
          <a:lstStyle/>
          <a:p>
            <a:pPr algn="l"/>
            <a:r>
              <a:rPr sz="1050" b="0" i="0">
                <a:solidFill>
                  <a:srgbClr val="0B1929"/>
                </a:solidFill>
                <a:latin typeface="Calibri"/>
              </a:rPr>
              <a:t>FinTech</a:t>
            </a:r>
          </a:p>
        </p:txBody>
      </p:sp>
      <p:sp>
        <p:nvSpPr>
          <p:cNvPr id="53" name="Rectangle 52"/>
          <p:cNvSpPr/>
          <p:nvPr/>
        </p:nvSpPr>
        <p:spPr>
          <a:xfrm>
            <a:off x="6446520" y="3264408"/>
            <a:ext cx="5166360" cy="301752"/>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4" name="TextBox 53"/>
          <p:cNvSpPr txBox="1"/>
          <p:nvPr/>
        </p:nvSpPr>
        <p:spPr>
          <a:xfrm>
            <a:off x="6446520" y="3264408"/>
            <a:ext cx="5166360" cy="301752"/>
          </a:xfrm>
          <a:prstGeom prst="rect">
            <a:avLst/>
          </a:prstGeom>
          <a:noFill/>
        </p:spPr>
        <p:txBody>
          <a:bodyPr wrap="square" anchor="ctr" tIns="36576" bIns="36576" lIns="54864" rIns="54864">
            <a:spAutoFit/>
          </a:bodyPr>
          <a:lstStyle/>
          <a:p>
            <a:pPr algn="l"/>
            <a:r>
              <a:rPr sz="1050" b="0" i="0">
                <a:solidFill>
                  <a:srgbClr val="0B1929"/>
                </a:solidFill>
                <a:latin typeface="Calibri"/>
              </a:rPr>
              <a:t>Titles, event streams, domains</a:t>
            </a:r>
          </a:p>
        </p:txBody>
      </p:sp>
      <p:sp>
        <p:nvSpPr>
          <p:cNvPr id="55" name="Rectangle 54"/>
          <p:cNvSpPr/>
          <p:nvPr/>
        </p:nvSpPr>
        <p:spPr>
          <a:xfrm>
            <a:off x="548640" y="3566160"/>
            <a:ext cx="502920" cy="301752"/>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6" name="TextBox 55"/>
          <p:cNvSpPr txBox="1"/>
          <p:nvPr/>
        </p:nvSpPr>
        <p:spPr>
          <a:xfrm>
            <a:off x="548640" y="3566160"/>
            <a:ext cx="502920" cy="301752"/>
          </a:xfrm>
          <a:prstGeom prst="rect">
            <a:avLst/>
          </a:prstGeom>
          <a:noFill/>
        </p:spPr>
        <p:txBody>
          <a:bodyPr wrap="square" anchor="ctr" tIns="36576" bIns="36576" lIns="54864" rIns="54864">
            <a:spAutoFit/>
          </a:bodyPr>
          <a:lstStyle/>
          <a:p>
            <a:pPr algn="l"/>
            <a:r>
              <a:rPr sz="1050" b="0" i="0">
                <a:solidFill>
                  <a:srgbClr val="0B1929"/>
                </a:solidFill>
                <a:latin typeface="Calibri"/>
              </a:rPr>
              <a:t>6</a:t>
            </a:r>
          </a:p>
        </p:txBody>
      </p:sp>
      <p:sp>
        <p:nvSpPr>
          <p:cNvPr id="57" name="Rectangle 56"/>
          <p:cNvSpPr/>
          <p:nvPr/>
        </p:nvSpPr>
        <p:spPr>
          <a:xfrm>
            <a:off x="1051560" y="3566160"/>
            <a:ext cx="3474720" cy="301752"/>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8" name="TextBox 57"/>
          <p:cNvSpPr txBox="1"/>
          <p:nvPr/>
        </p:nvSpPr>
        <p:spPr>
          <a:xfrm>
            <a:off x="1051560" y="3566160"/>
            <a:ext cx="3474720" cy="301752"/>
          </a:xfrm>
          <a:prstGeom prst="rect">
            <a:avLst/>
          </a:prstGeom>
          <a:noFill/>
        </p:spPr>
        <p:txBody>
          <a:bodyPr wrap="square" anchor="ctr" tIns="36576" bIns="36576" lIns="54864" rIns="54864">
            <a:spAutoFit/>
          </a:bodyPr>
          <a:lstStyle/>
          <a:p>
            <a:pPr algn="l"/>
            <a:r>
              <a:rPr sz="1050" b="0" i="0">
                <a:solidFill>
                  <a:srgbClr val="0B1929"/>
                </a:solidFill>
                <a:latin typeface="Calibri"/>
              </a:rPr>
              <a:t>AI model provenance</a:t>
            </a:r>
          </a:p>
        </p:txBody>
      </p:sp>
      <p:sp>
        <p:nvSpPr>
          <p:cNvPr id="59" name="Rectangle 58"/>
          <p:cNvSpPr/>
          <p:nvPr/>
        </p:nvSpPr>
        <p:spPr>
          <a:xfrm>
            <a:off x="4526280" y="3566160"/>
            <a:ext cx="1920240" cy="301752"/>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0" name="TextBox 59"/>
          <p:cNvSpPr txBox="1"/>
          <p:nvPr/>
        </p:nvSpPr>
        <p:spPr>
          <a:xfrm>
            <a:off x="4526280" y="3566160"/>
            <a:ext cx="1920240" cy="301752"/>
          </a:xfrm>
          <a:prstGeom prst="rect">
            <a:avLst/>
          </a:prstGeom>
          <a:noFill/>
        </p:spPr>
        <p:txBody>
          <a:bodyPr wrap="square" anchor="ctr" tIns="36576" bIns="36576" lIns="54864" rIns="54864">
            <a:spAutoFit/>
          </a:bodyPr>
          <a:lstStyle/>
          <a:p>
            <a:pPr algn="l"/>
            <a:r>
              <a:rPr sz="1050" b="0" i="0">
                <a:solidFill>
                  <a:srgbClr val="0B1929"/>
                </a:solidFill>
                <a:latin typeface="Calibri"/>
              </a:rPr>
              <a:t>AI</a:t>
            </a:r>
          </a:p>
        </p:txBody>
      </p:sp>
      <p:sp>
        <p:nvSpPr>
          <p:cNvPr id="61" name="Rectangle 60"/>
          <p:cNvSpPr/>
          <p:nvPr/>
        </p:nvSpPr>
        <p:spPr>
          <a:xfrm>
            <a:off x="6446520" y="3566160"/>
            <a:ext cx="5166360" cy="301752"/>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2" name="TextBox 61"/>
          <p:cNvSpPr txBox="1"/>
          <p:nvPr/>
        </p:nvSpPr>
        <p:spPr>
          <a:xfrm>
            <a:off x="6446520" y="3566160"/>
            <a:ext cx="5166360" cy="301752"/>
          </a:xfrm>
          <a:prstGeom prst="rect">
            <a:avLst/>
          </a:prstGeom>
          <a:noFill/>
        </p:spPr>
        <p:txBody>
          <a:bodyPr wrap="square" anchor="ctr" tIns="36576" bIns="36576" lIns="54864" rIns="54864">
            <a:spAutoFit/>
          </a:bodyPr>
          <a:lstStyle/>
          <a:p>
            <a:pPr algn="l"/>
            <a:r>
              <a:rPr sz="1050" b="0" i="0">
                <a:solidFill>
                  <a:srgbClr val="0B1929"/>
                </a:solidFill>
                <a:latin typeface="Calibri"/>
              </a:rPr>
              <a:t>Title chain, attester trust</a:t>
            </a:r>
          </a:p>
        </p:txBody>
      </p:sp>
      <p:sp>
        <p:nvSpPr>
          <p:cNvPr id="63" name="Rectangle 62"/>
          <p:cNvSpPr/>
          <p:nvPr/>
        </p:nvSpPr>
        <p:spPr>
          <a:xfrm>
            <a:off x="548640" y="3867912"/>
            <a:ext cx="502920" cy="301752"/>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4" name="TextBox 63"/>
          <p:cNvSpPr txBox="1"/>
          <p:nvPr/>
        </p:nvSpPr>
        <p:spPr>
          <a:xfrm>
            <a:off x="548640" y="3867912"/>
            <a:ext cx="502920" cy="301752"/>
          </a:xfrm>
          <a:prstGeom prst="rect">
            <a:avLst/>
          </a:prstGeom>
          <a:noFill/>
        </p:spPr>
        <p:txBody>
          <a:bodyPr wrap="square" anchor="ctr" tIns="36576" bIns="36576" lIns="54864" rIns="54864">
            <a:spAutoFit/>
          </a:bodyPr>
          <a:lstStyle/>
          <a:p>
            <a:pPr algn="l"/>
            <a:r>
              <a:rPr sz="1050" b="0" i="0">
                <a:solidFill>
                  <a:srgbClr val="0B1929"/>
                </a:solidFill>
                <a:latin typeface="Calibri"/>
              </a:rPr>
              <a:t>7</a:t>
            </a:r>
          </a:p>
        </p:txBody>
      </p:sp>
      <p:sp>
        <p:nvSpPr>
          <p:cNvPr id="65" name="Rectangle 64"/>
          <p:cNvSpPr/>
          <p:nvPr/>
        </p:nvSpPr>
        <p:spPr>
          <a:xfrm>
            <a:off x="1051560" y="3867912"/>
            <a:ext cx="3474720" cy="301752"/>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6" name="TextBox 65"/>
          <p:cNvSpPr txBox="1"/>
          <p:nvPr/>
        </p:nvSpPr>
        <p:spPr>
          <a:xfrm>
            <a:off x="1051560" y="3867912"/>
            <a:ext cx="3474720" cy="301752"/>
          </a:xfrm>
          <a:prstGeom prst="rect">
            <a:avLst/>
          </a:prstGeom>
          <a:noFill/>
        </p:spPr>
        <p:txBody>
          <a:bodyPr wrap="square" anchor="ctr" tIns="36576" bIns="36576" lIns="54864" rIns="54864">
            <a:spAutoFit/>
          </a:bodyPr>
          <a:lstStyle/>
          <a:p>
            <a:pPr algn="l"/>
            <a:r>
              <a:rPr sz="1050" b="0" i="0">
                <a:solidFill>
                  <a:srgbClr val="0B1929"/>
                </a:solidFill>
                <a:latin typeface="Calibri"/>
              </a:rPr>
              <a:t>AI agent authorization</a:t>
            </a:r>
          </a:p>
        </p:txBody>
      </p:sp>
      <p:sp>
        <p:nvSpPr>
          <p:cNvPr id="67" name="Rectangle 66"/>
          <p:cNvSpPr/>
          <p:nvPr/>
        </p:nvSpPr>
        <p:spPr>
          <a:xfrm>
            <a:off x="4526280" y="3867912"/>
            <a:ext cx="1920240" cy="301752"/>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8" name="TextBox 67"/>
          <p:cNvSpPr txBox="1"/>
          <p:nvPr/>
        </p:nvSpPr>
        <p:spPr>
          <a:xfrm>
            <a:off x="4526280" y="3867912"/>
            <a:ext cx="1920240" cy="301752"/>
          </a:xfrm>
          <a:prstGeom prst="rect">
            <a:avLst/>
          </a:prstGeom>
          <a:noFill/>
        </p:spPr>
        <p:txBody>
          <a:bodyPr wrap="square" anchor="ctr" tIns="36576" bIns="36576" lIns="54864" rIns="54864">
            <a:spAutoFit/>
          </a:bodyPr>
          <a:lstStyle/>
          <a:p>
            <a:pPr algn="l"/>
            <a:r>
              <a:rPr sz="1050" b="0" i="0">
                <a:solidFill>
                  <a:srgbClr val="0B1929"/>
                </a:solidFill>
                <a:latin typeface="Calibri"/>
              </a:rPr>
              <a:t>AI</a:t>
            </a:r>
          </a:p>
        </p:txBody>
      </p:sp>
      <p:sp>
        <p:nvSpPr>
          <p:cNvPr id="69" name="Rectangle 68"/>
          <p:cNvSpPr/>
          <p:nvPr/>
        </p:nvSpPr>
        <p:spPr>
          <a:xfrm>
            <a:off x="6446520" y="3867912"/>
            <a:ext cx="5166360" cy="301752"/>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0" name="TextBox 69"/>
          <p:cNvSpPr txBox="1"/>
          <p:nvPr/>
        </p:nvSpPr>
        <p:spPr>
          <a:xfrm>
            <a:off x="6446520" y="3867912"/>
            <a:ext cx="5166360" cy="301752"/>
          </a:xfrm>
          <a:prstGeom prst="rect">
            <a:avLst/>
          </a:prstGeom>
          <a:noFill/>
        </p:spPr>
        <p:txBody>
          <a:bodyPr wrap="square" anchor="ctr" tIns="36576" bIns="36576" lIns="54864" rIns="54864">
            <a:spAutoFit/>
          </a:bodyPr>
          <a:lstStyle/>
          <a:p>
            <a:pPr algn="l"/>
            <a:r>
              <a:rPr sz="1050" b="0" i="0">
                <a:solidFill>
                  <a:srgbClr val="0B1929"/>
                </a:solidFill>
                <a:latin typeface="Calibri"/>
              </a:rPr>
              <a:t>Guardian-as-capability, time-lock</a:t>
            </a:r>
          </a:p>
        </p:txBody>
      </p:sp>
      <p:sp>
        <p:nvSpPr>
          <p:cNvPr id="71" name="Rectangle 70"/>
          <p:cNvSpPr/>
          <p:nvPr/>
        </p:nvSpPr>
        <p:spPr>
          <a:xfrm>
            <a:off x="548640" y="4169664"/>
            <a:ext cx="502920" cy="301752"/>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2" name="TextBox 71"/>
          <p:cNvSpPr txBox="1"/>
          <p:nvPr/>
        </p:nvSpPr>
        <p:spPr>
          <a:xfrm>
            <a:off x="548640" y="4169664"/>
            <a:ext cx="502920" cy="301752"/>
          </a:xfrm>
          <a:prstGeom prst="rect">
            <a:avLst/>
          </a:prstGeom>
          <a:noFill/>
        </p:spPr>
        <p:txBody>
          <a:bodyPr wrap="square" anchor="ctr" tIns="36576" bIns="36576" lIns="54864" rIns="54864">
            <a:spAutoFit/>
          </a:bodyPr>
          <a:lstStyle/>
          <a:p>
            <a:pPr algn="l"/>
            <a:r>
              <a:rPr sz="1050" b="0" i="0">
                <a:solidFill>
                  <a:srgbClr val="0B1929"/>
                </a:solidFill>
                <a:latin typeface="Calibri"/>
              </a:rPr>
              <a:t>8</a:t>
            </a:r>
          </a:p>
        </p:txBody>
      </p:sp>
      <p:sp>
        <p:nvSpPr>
          <p:cNvPr id="73" name="Rectangle 72"/>
          <p:cNvSpPr/>
          <p:nvPr/>
        </p:nvSpPr>
        <p:spPr>
          <a:xfrm>
            <a:off x="1051560" y="4169664"/>
            <a:ext cx="3474720" cy="301752"/>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4" name="TextBox 73"/>
          <p:cNvSpPr txBox="1"/>
          <p:nvPr/>
        </p:nvSpPr>
        <p:spPr>
          <a:xfrm>
            <a:off x="1051560" y="4169664"/>
            <a:ext cx="3474720" cy="301752"/>
          </a:xfrm>
          <a:prstGeom prst="rect">
            <a:avLst/>
          </a:prstGeom>
          <a:noFill/>
        </p:spPr>
        <p:txBody>
          <a:bodyPr wrap="square" anchor="ctr" tIns="36576" bIns="36576" lIns="54864" rIns="54864">
            <a:spAutoFit/>
          </a:bodyPr>
          <a:lstStyle/>
          <a:p>
            <a:pPr algn="l"/>
            <a:r>
              <a:rPr sz="1050" b="0" i="0">
                <a:solidFill>
                  <a:srgbClr val="0B1929"/>
                </a:solidFill>
                <a:latin typeface="Calibri"/>
              </a:rPr>
              <a:t>Federated learning attestation</a:t>
            </a:r>
          </a:p>
        </p:txBody>
      </p:sp>
      <p:sp>
        <p:nvSpPr>
          <p:cNvPr id="75" name="Rectangle 74"/>
          <p:cNvSpPr/>
          <p:nvPr/>
        </p:nvSpPr>
        <p:spPr>
          <a:xfrm>
            <a:off x="4526280" y="4169664"/>
            <a:ext cx="1920240" cy="301752"/>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6" name="TextBox 75"/>
          <p:cNvSpPr txBox="1"/>
          <p:nvPr/>
        </p:nvSpPr>
        <p:spPr>
          <a:xfrm>
            <a:off x="4526280" y="4169664"/>
            <a:ext cx="1920240" cy="301752"/>
          </a:xfrm>
          <a:prstGeom prst="rect">
            <a:avLst/>
          </a:prstGeom>
          <a:noFill/>
        </p:spPr>
        <p:txBody>
          <a:bodyPr wrap="square" anchor="ctr" tIns="36576" bIns="36576" lIns="54864" rIns="54864">
            <a:spAutoFit/>
          </a:bodyPr>
          <a:lstStyle/>
          <a:p>
            <a:pPr algn="l"/>
            <a:r>
              <a:rPr sz="1050" b="0" i="0">
                <a:solidFill>
                  <a:srgbClr val="0B1929"/>
                </a:solidFill>
                <a:latin typeface="Calibri"/>
              </a:rPr>
              <a:t>AI</a:t>
            </a:r>
          </a:p>
        </p:txBody>
      </p:sp>
      <p:sp>
        <p:nvSpPr>
          <p:cNvPr id="77" name="Rectangle 76"/>
          <p:cNvSpPr/>
          <p:nvPr/>
        </p:nvSpPr>
        <p:spPr>
          <a:xfrm>
            <a:off x="6446520" y="4169664"/>
            <a:ext cx="5166360" cy="301752"/>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8" name="TextBox 77"/>
          <p:cNvSpPr txBox="1"/>
          <p:nvPr/>
        </p:nvSpPr>
        <p:spPr>
          <a:xfrm>
            <a:off x="6446520" y="4169664"/>
            <a:ext cx="5166360" cy="301752"/>
          </a:xfrm>
          <a:prstGeom prst="rect">
            <a:avLst/>
          </a:prstGeom>
          <a:noFill/>
        </p:spPr>
        <p:txBody>
          <a:bodyPr wrap="square" anchor="ctr" tIns="36576" bIns="36576" lIns="54864" rIns="54864">
            <a:spAutoFit/>
          </a:bodyPr>
          <a:lstStyle/>
          <a:p>
            <a:pPr algn="l"/>
            <a:r>
              <a:rPr sz="1050" b="0" i="0">
                <a:solidFill>
                  <a:srgbClr val="0B1929"/>
                </a:solidFill>
                <a:latin typeface="Calibri"/>
              </a:rPr>
              <a:t>Event streams, coordinator accountability</a:t>
            </a:r>
          </a:p>
        </p:txBody>
      </p:sp>
      <p:sp>
        <p:nvSpPr>
          <p:cNvPr id="79" name="Rectangle 78"/>
          <p:cNvSpPr/>
          <p:nvPr/>
        </p:nvSpPr>
        <p:spPr>
          <a:xfrm>
            <a:off x="548640" y="4471416"/>
            <a:ext cx="502920" cy="301752"/>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0" name="TextBox 79"/>
          <p:cNvSpPr txBox="1"/>
          <p:nvPr/>
        </p:nvSpPr>
        <p:spPr>
          <a:xfrm>
            <a:off x="548640" y="4471416"/>
            <a:ext cx="502920" cy="301752"/>
          </a:xfrm>
          <a:prstGeom prst="rect">
            <a:avLst/>
          </a:prstGeom>
          <a:noFill/>
        </p:spPr>
        <p:txBody>
          <a:bodyPr wrap="square" anchor="ctr" tIns="36576" bIns="36576" lIns="54864" rIns="54864">
            <a:spAutoFit/>
          </a:bodyPr>
          <a:lstStyle/>
          <a:p>
            <a:pPr algn="l"/>
            <a:r>
              <a:rPr sz="1050" b="0" i="0">
                <a:solidFill>
                  <a:srgbClr val="0B1929"/>
                </a:solidFill>
                <a:latin typeface="Calibri"/>
              </a:rPr>
              <a:t>9</a:t>
            </a:r>
          </a:p>
        </p:txBody>
      </p:sp>
      <p:sp>
        <p:nvSpPr>
          <p:cNvPr id="81" name="Rectangle 80"/>
          <p:cNvSpPr/>
          <p:nvPr/>
        </p:nvSpPr>
        <p:spPr>
          <a:xfrm>
            <a:off x="1051560" y="4471416"/>
            <a:ext cx="3474720" cy="301752"/>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2" name="TextBox 81"/>
          <p:cNvSpPr txBox="1"/>
          <p:nvPr/>
        </p:nvSpPr>
        <p:spPr>
          <a:xfrm>
            <a:off x="1051560" y="4471416"/>
            <a:ext cx="3474720" cy="301752"/>
          </a:xfrm>
          <a:prstGeom prst="rect">
            <a:avLst/>
          </a:prstGeom>
          <a:noFill/>
        </p:spPr>
        <p:txBody>
          <a:bodyPr wrap="square" anchor="ctr" tIns="36576" bIns="36576" lIns="54864" rIns="54864">
            <a:spAutoFit/>
          </a:bodyPr>
          <a:lstStyle/>
          <a:p>
            <a:pPr algn="l"/>
            <a:r>
              <a:rPr sz="1050" b="0" i="0">
                <a:solidFill>
                  <a:srgbClr val="0B1929"/>
                </a:solidFill>
                <a:latin typeface="Calibri"/>
              </a:rPr>
              <a:t>AI content authenticity</a:t>
            </a:r>
          </a:p>
        </p:txBody>
      </p:sp>
      <p:sp>
        <p:nvSpPr>
          <p:cNvPr id="83" name="Rectangle 82"/>
          <p:cNvSpPr/>
          <p:nvPr/>
        </p:nvSpPr>
        <p:spPr>
          <a:xfrm>
            <a:off x="4526280" y="4471416"/>
            <a:ext cx="1920240" cy="301752"/>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4" name="TextBox 83"/>
          <p:cNvSpPr txBox="1"/>
          <p:nvPr/>
        </p:nvSpPr>
        <p:spPr>
          <a:xfrm>
            <a:off x="4526280" y="4471416"/>
            <a:ext cx="1920240" cy="301752"/>
          </a:xfrm>
          <a:prstGeom prst="rect">
            <a:avLst/>
          </a:prstGeom>
          <a:noFill/>
        </p:spPr>
        <p:txBody>
          <a:bodyPr wrap="square" anchor="ctr" tIns="36576" bIns="36576" lIns="54864" rIns="54864">
            <a:spAutoFit/>
          </a:bodyPr>
          <a:lstStyle/>
          <a:p>
            <a:pPr algn="l"/>
            <a:r>
              <a:rPr sz="1050" b="0" i="0">
                <a:solidFill>
                  <a:srgbClr val="0B1929"/>
                </a:solidFill>
                <a:latin typeface="Calibri"/>
              </a:rPr>
              <a:t>AI</a:t>
            </a:r>
          </a:p>
        </p:txBody>
      </p:sp>
      <p:sp>
        <p:nvSpPr>
          <p:cNvPr id="85" name="Rectangle 84"/>
          <p:cNvSpPr/>
          <p:nvPr/>
        </p:nvSpPr>
        <p:spPr>
          <a:xfrm>
            <a:off x="6446520" y="4471416"/>
            <a:ext cx="5166360" cy="301752"/>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6" name="TextBox 85"/>
          <p:cNvSpPr txBox="1"/>
          <p:nvPr/>
        </p:nvSpPr>
        <p:spPr>
          <a:xfrm>
            <a:off x="6446520" y="4471416"/>
            <a:ext cx="5166360" cy="301752"/>
          </a:xfrm>
          <a:prstGeom prst="rect">
            <a:avLst/>
          </a:prstGeom>
          <a:noFill/>
        </p:spPr>
        <p:txBody>
          <a:bodyPr wrap="square" anchor="ctr" tIns="36576" bIns="36576" lIns="54864" rIns="54864">
            <a:spAutoFit/>
          </a:bodyPr>
          <a:lstStyle/>
          <a:p>
            <a:pPr algn="l"/>
            <a:r>
              <a:rPr sz="1050" b="0" i="0">
                <a:solidFill>
                  <a:srgbClr val="0B1929"/>
                </a:solidFill>
                <a:latin typeface="Calibri"/>
              </a:rPr>
              <a:t>Per-asset event chain, transitive trust</a:t>
            </a:r>
          </a:p>
        </p:txBody>
      </p:sp>
      <p:sp>
        <p:nvSpPr>
          <p:cNvPr id="87" name="Rectangle 86"/>
          <p:cNvSpPr/>
          <p:nvPr/>
        </p:nvSpPr>
        <p:spPr>
          <a:xfrm>
            <a:off x="548640" y="4773168"/>
            <a:ext cx="502920" cy="301752"/>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8" name="TextBox 87"/>
          <p:cNvSpPr txBox="1"/>
          <p:nvPr/>
        </p:nvSpPr>
        <p:spPr>
          <a:xfrm>
            <a:off x="548640" y="4773168"/>
            <a:ext cx="502920" cy="301752"/>
          </a:xfrm>
          <a:prstGeom prst="rect">
            <a:avLst/>
          </a:prstGeom>
          <a:noFill/>
        </p:spPr>
        <p:txBody>
          <a:bodyPr wrap="square" anchor="ctr" tIns="36576" bIns="36576" lIns="54864" rIns="54864">
            <a:spAutoFit/>
          </a:bodyPr>
          <a:lstStyle/>
          <a:p>
            <a:pPr algn="l"/>
            <a:r>
              <a:rPr sz="1050" b="0" i="0">
                <a:solidFill>
                  <a:srgbClr val="0B1929"/>
                </a:solidFill>
                <a:latin typeface="Calibri"/>
              </a:rPr>
              <a:t>10</a:t>
            </a:r>
          </a:p>
        </p:txBody>
      </p:sp>
      <p:sp>
        <p:nvSpPr>
          <p:cNvPr id="89" name="Rectangle 88"/>
          <p:cNvSpPr/>
          <p:nvPr/>
        </p:nvSpPr>
        <p:spPr>
          <a:xfrm>
            <a:off x="1051560" y="4773168"/>
            <a:ext cx="3474720" cy="301752"/>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0" name="TextBox 89"/>
          <p:cNvSpPr txBox="1"/>
          <p:nvPr/>
        </p:nvSpPr>
        <p:spPr>
          <a:xfrm>
            <a:off x="1051560" y="4773168"/>
            <a:ext cx="3474720" cy="301752"/>
          </a:xfrm>
          <a:prstGeom prst="rect">
            <a:avLst/>
          </a:prstGeom>
          <a:noFill/>
        </p:spPr>
        <p:txBody>
          <a:bodyPr wrap="square" anchor="ctr" tIns="36576" bIns="36576" lIns="54864" rIns="54864">
            <a:spAutoFit/>
          </a:bodyPr>
          <a:lstStyle/>
          <a:p>
            <a:pPr algn="l"/>
            <a:r>
              <a:rPr sz="1050" b="0" i="0">
                <a:solidFill>
                  <a:srgbClr val="0B1929"/>
                </a:solidFill>
                <a:latin typeface="Calibri"/>
              </a:rPr>
              <a:t>Elections</a:t>
            </a:r>
          </a:p>
        </p:txBody>
      </p:sp>
      <p:sp>
        <p:nvSpPr>
          <p:cNvPr id="91" name="Rectangle 90"/>
          <p:cNvSpPr/>
          <p:nvPr/>
        </p:nvSpPr>
        <p:spPr>
          <a:xfrm>
            <a:off x="4526280" y="4773168"/>
            <a:ext cx="1920240" cy="301752"/>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2" name="TextBox 91"/>
          <p:cNvSpPr txBox="1"/>
          <p:nvPr/>
        </p:nvSpPr>
        <p:spPr>
          <a:xfrm>
            <a:off x="4526280" y="4773168"/>
            <a:ext cx="1920240" cy="301752"/>
          </a:xfrm>
          <a:prstGeom prst="rect">
            <a:avLst/>
          </a:prstGeom>
          <a:noFill/>
        </p:spPr>
        <p:txBody>
          <a:bodyPr wrap="square" anchor="ctr" tIns="36576" bIns="36576" lIns="54864" rIns="54864">
            <a:spAutoFit/>
          </a:bodyPr>
          <a:lstStyle/>
          <a:p>
            <a:pPr algn="l"/>
            <a:r>
              <a:rPr sz="1050" b="0" i="0">
                <a:solidFill>
                  <a:srgbClr val="0B1929"/>
                </a:solidFill>
                <a:latin typeface="Calibri"/>
              </a:rPr>
              <a:t>Government</a:t>
            </a:r>
          </a:p>
        </p:txBody>
      </p:sp>
      <p:sp>
        <p:nvSpPr>
          <p:cNvPr id="93" name="Rectangle 92"/>
          <p:cNvSpPr/>
          <p:nvPr/>
        </p:nvSpPr>
        <p:spPr>
          <a:xfrm>
            <a:off x="6446520" y="4773168"/>
            <a:ext cx="5166360" cy="301752"/>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4" name="TextBox 93"/>
          <p:cNvSpPr txBox="1"/>
          <p:nvPr/>
        </p:nvSpPr>
        <p:spPr>
          <a:xfrm>
            <a:off x="6446520" y="4773168"/>
            <a:ext cx="5166360" cy="301752"/>
          </a:xfrm>
          <a:prstGeom prst="rect">
            <a:avLst/>
          </a:prstGeom>
          <a:noFill/>
        </p:spPr>
        <p:txBody>
          <a:bodyPr wrap="square" anchor="ctr" tIns="36576" bIns="36576" lIns="54864" rIns="54864">
            <a:spAutoFit/>
          </a:bodyPr>
          <a:lstStyle/>
          <a:p>
            <a:pPr algn="l"/>
            <a:r>
              <a:rPr sz="1050" b="0" i="0">
                <a:solidFill>
                  <a:srgbClr val="0B1929"/>
                </a:solidFill>
                <a:latin typeface="Calibri"/>
              </a:rPr>
              <a:t>BYO-quid, blind-sig, universal recount</a:t>
            </a:r>
          </a:p>
        </p:txBody>
      </p:sp>
      <p:sp>
        <p:nvSpPr>
          <p:cNvPr id="95" name="Rectangle 94"/>
          <p:cNvSpPr/>
          <p:nvPr/>
        </p:nvSpPr>
        <p:spPr>
          <a:xfrm>
            <a:off x="548640" y="5074920"/>
            <a:ext cx="502920" cy="301752"/>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6" name="TextBox 95"/>
          <p:cNvSpPr txBox="1"/>
          <p:nvPr/>
        </p:nvSpPr>
        <p:spPr>
          <a:xfrm>
            <a:off x="548640" y="5074920"/>
            <a:ext cx="502920" cy="301752"/>
          </a:xfrm>
          <a:prstGeom prst="rect">
            <a:avLst/>
          </a:prstGeom>
          <a:noFill/>
        </p:spPr>
        <p:txBody>
          <a:bodyPr wrap="square" anchor="ctr" tIns="36576" bIns="36576" lIns="54864" rIns="54864">
            <a:spAutoFit/>
          </a:bodyPr>
          <a:lstStyle/>
          <a:p>
            <a:pPr algn="l"/>
            <a:r>
              <a:rPr sz="1050" b="0" i="0">
                <a:solidFill>
                  <a:srgbClr val="0B1929"/>
                </a:solidFill>
                <a:latin typeface="Calibri"/>
              </a:rPr>
              <a:t>11</a:t>
            </a:r>
          </a:p>
        </p:txBody>
      </p:sp>
      <p:sp>
        <p:nvSpPr>
          <p:cNvPr id="97" name="Rectangle 96"/>
          <p:cNvSpPr/>
          <p:nvPr/>
        </p:nvSpPr>
        <p:spPr>
          <a:xfrm>
            <a:off x="1051560" y="5074920"/>
            <a:ext cx="3474720" cy="301752"/>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8" name="TextBox 97"/>
          <p:cNvSpPr txBox="1"/>
          <p:nvPr/>
        </p:nvSpPr>
        <p:spPr>
          <a:xfrm>
            <a:off x="1051560" y="5074920"/>
            <a:ext cx="3474720" cy="301752"/>
          </a:xfrm>
          <a:prstGeom prst="rect">
            <a:avLst/>
          </a:prstGeom>
          <a:noFill/>
        </p:spPr>
        <p:txBody>
          <a:bodyPr wrap="square" anchor="ctr" tIns="36576" bIns="36576" lIns="54864" rIns="54864">
            <a:spAutoFit/>
          </a:bodyPr>
          <a:lstStyle/>
          <a:p>
            <a:pPr algn="l"/>
            <a:r>
              <a:rPr sz="1050" b="0" i="0">
                <a:solidFill>
                  <a:srgbClr val="0B1929"/>
                </a:solidFill>
                <a:latin typeface="Calibri"/>
              </a:rPr>
              <a:t>Decentralized credit</a:t>
            </a:r>
          </a:p>
        </p:txBody>
      </p:sp>
      <p:sp>
        <p:nvSpPr>
          <p:cNvPr id="99" name="Rectangle 98"/>
          <p:cNvSpPr/>
          <p:nvPr/>
        </p:nvSpPr>
        <p:spPr>
          <a:xfrm>
            <a:off x="4526280" y="5074920"/>
            <a:ext cx="1920240" cy="301752"/>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0" name="TextBox 99"/>
          <p:cNvSpPr txBox="1"/>
          <p:nvPr/>
        </p:nvSpPr>
        <p:spPr>
          <a:xfrm>
            <a:off x="4526280" y="5074920"/>
            <a:ext cx="1920240" cy="301752"/>
          </a:xfrm>
          <a:prstGeom prst="rect">
            <a:avLst/>
          </a:prstGeom>
          <a:noFill/>
        </p:spPr>
        <p:txBody>
          <a:bodyPr wrap="square" anchor="ctr" tIns="36576" bIns="36576" lIns="54864" rIns="54864">
            <a:spAutoFit/>
          </a:bodyPr>
          <a:lstStyle/>
          <a:p>
            <a:pPr algn="l"/>
            <a:r>
              <a:rPr sz="1050" b="0" i="0">
                <a:solidFill>
                  <a:srgbClr val="0B1929"/>
                </a:solidFill>
                <a:latin typeface="Calibri"/>
              </a:rPr>
              <a:t>Consumer rights</a:t>
            </a:r>
          </a:p>
        </p:txBody>
      </p:sp>
      <p:sp>
        <p:nvSpPr>
          <p:cNvPr id="101" name="Rectangle 100"/>
          <p:cNvSpPr/>
          <p:nvPr/>
        </p:nvSpPr>
        <p:spPr>
          <a:xfrm>
            <a:off x="6446520" y="5074920"/>
            <a:ext cx="5166360" cy="301752"/>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2" name="TextBox 101"/>
          <p:cNvSpPr txBox="1"/>
          <p:nvPr/>
        </p:nvSpPr>
        <p:spPr>
          <a:xfrm>
            <a:off x="6446520" y="5074920"/>
            <a:ext cx="5166360" cy="301752"/>
          </a:xfrm>
          <a:prstGeom prst="rect">
            <a:avLst/>
          </a:prstGeom>
          <a:noFill/>
        </p:spPr>
        <p:txBody>
          <a:bodyPr wrap="square" anchor="ctr" tIns="36576" bIns="36576" lIns="54864" rIns="54864">
            <a:spAutoFit/>
          </a:bodyPr>
          <a:lstStyle/>
          <a:p>
            <a:pPr algn="l"/>
            <a:r>
              <a:rPr sz="1050" b="0" i="0">
                <a:solidFill>
                  <a:srgbClr val="0B1929"/>
                </a:solidFill>
                <a:latin typeface="Calibri"/>
              </a:rPr>
              <a:t>Per-lender relational trust, alt-data</a:t>
            </a:r>
          </a:p>
        </p:txBody>
      </p:sp>
      <p:sp>
        <p:nvSpPr>
          <p:cNvPr id="103" name="Rectangle 102"/>
          <p:cNvSpPr/>
          <p:nvPr/>
        </p:nvSpPr>
        <p:spPr>
          <a:xfrm>
            <a:off x="548640" y="5376672"/>
            <a:ext cx="502920" cy="301752"/>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4" name="TextBox 103"/>
          <p:cNvSpPr txBox="1"/>
          <p:nvPr/>
        </p:nvSpPr>
        <p:spPr>
          <a:xfrm>
            <a:off x="548640" y="5376672"/>
            <a:ext cx="502920" cy="301752"/>
          </a:xfrm>
          <a:prstGeom prst="rect">
            <a:avLst/>
          </a:prstGeom>
          <a:noFill/>
        </p:spPr>
        <p:txBody>
          <a:bodyPr wrap="square" anchor="ctr" tIns="36576" bIns="36576" lIns="54864" rIns="54864">
            <a:spAutoFit/>
          </a:bodyPr>
          <a:lstStyle/>
          <a:p>
            <a:pPr algn="l"/>
            <a:r>
              <a:rPr sz="1050" b="0" i="0">
                <a:solidFill>
                  <a:srgbClr val="0B1929"/>
                </a:solidFill>
                <a:latin typeface="Calibri"/>
              </a:rPr>
              <a:t>12</a:t>
            </a:r>
          </a:p>
        </p:txBody>
      </p:sp>
      <p:sp>
        <p:nvSpPr>
          <p:cNvPr id="105" name="Rectangle 104"/>
          <p:cNvSpPr/>
          <p:nvPr/>
        </p:nvSpPr>
        <p:spPr>
          <a:xfrm>
            <a:off x="1051560" y="5376672"/>
            <a:ext cx="3474720" cy="301752"/>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6" name="TextBox 105"/>
          <p:cNvSpPr txBox="1"/>
          <p:nvPr/>
        </p:nvSpPr>
        <p:spPr>
          <a:xfrm>
            <a:off x="1051560" y="5376672"/>
            <a:ext cx="3474720" cy="301752"/>
          </a:xfrm>
          <a:prstGeom prst="rect">
            <a:avLst/>
          </a:prstGeom>
          <a:noFill/>
        </p:spPr>
        <p:txBody>
          <a:bodyPr wrap="square" anchor="ctr" tIns="36576" bIns="36576" lIns="54864" rIns="54864">
            <a:spAutoFit/>
          </a:bodyPr>
          <a:lstStyle/>
          <a:p>
            <a:pPr algn="l"/>
            <a:r>
              <a:rPr sz="1050" b="0" i="0">
                <a:solidFill>
                  <a:srgbClr val="0B1929"/>
                </a:solidFill>
                <a:latin typeface="Calibri"/>
              </a:rPr>
              <a:t>Healthcare consent management</a:t>
            </a:r>
          </a:p>
        </p:txBody>
      </p:sp>
      <p:sp>
        <p:nvSpPr>
          <p:cNvPr id="107" name="Rectangle 106"/>
          <p:cNvSpPr/>
          <p:nvPr/>
        </p:nvSpPr>
        <p:spPr>
          <a:xfrm>
            <a:off x="4526280" y="5376672"/>
            <a:ext cx="1920240" cy="301752"/>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8" name="TextBox 107"/>
          <p:cNvSpPr txBox="1"/>
          <p:nvPr/>
        </p:nvSpPr>
        <p:spPr>
          <a:xfrm>
            <a:off x="4526280" y="5376672"/>
            <a:ext cx="1920240" cy="301752"/>
          </a:xfrm>
          <a:prstGeom prst="rect">
            <a:avLst/>
          </a:prstGeom>
          <a:noFill/>
        </p:spPr>
        <p:txBody>
          <a:bodyPr wrap="square" anchor="ctr" tIns="36576" bIns="36576" lIns="54864" rIns="54864">
            <a:spAutoFit/>
          </a:bodyPr>
          <a:lstStyle/>
          <a:p>
            <a:pPr algn="l"/>
            <a:r>
              <a:rPr sz="1050" b="0" i="0">
                <a:solidFill>
                  <a:srgbClr val="0B1929"/>
                </a:solidFill>
                <a:latin typeface="Calibri"/>
              </a:rPr>
              <a:t>Cross-industry</a:t>
            </a:r>
          </a:p>
        </p:txBody>
      </p:sp>
      <p:sp>
        <p:nvSpPr>
          <p:cNvPr id="109" name="Rectangle 108"/>
          <p:cNvSpPr/>
          <p:nvPr/>
        </p:nvSpPr>
        <p:spPr>
          <a:xfrm>
            <a:off x="6446520" y="5376672"/>
            <a:ext cx="5166360" cy="301752"/>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0" name="TextBox 109"/>
          <p:cNvSpPr txBox="1"/>
          <p:nvPr/>
        </p:nvSpPr>
        <p:spPr>
          <a:xfrm>
            <a:off x="6446520" y="5376672"/>
            <a:ext cx="5166360" cy="301752"/>
          </a:xfrm>
          <a:prstGeom prst="rect">
            <a:avLst/>
          </a:prstGeom>
          <a:noFill/>
        </p:spPr>
        <p:txBody>
          <a:bodyPr wrap="square" anchor="ctr" tIns="36576" bIns="36576" lIns="54864" rIns="54864">
            <a:spAutoFit/>
          </a:bodyPr>
          <a:lstStyle/>
          <a:p>
            <a:pPr algn="l"/>
            <a:r>
              <a:rPr sz="1050" b="0" i="0">
                <a:solidFill>
                  <a:srgbClr val="0B1929"/>
                </a:solidFill>
                <a:latin typeface="Calibri"/>
              </a:rPr>
              <a:t>Sub-domain consent, guardian override</a:t>
            </a:r>
          </a:p>
        </p:txBody>
      </p:sp>
      <p:sp>
        <p:nvSpPr>
          <p:cNvPr id="111" name="Rectangle 110"/>
          <p:cNvSpPr/>
          <p:nvPr/>
        </p:nvSpPr>
        <p:spPr>
          <a:xfrm>
            <a:off x="548640" y="5678424"/>
            <a:ext cx="502920" cy="301752"/>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2" name="TextBox 111"/>
          <p:cNvSpPr txBox="1"/>
          <p:nvPr/>
        </p:nvSpPr>
        <p:spPr>
          <a:xfrm>
            <a:off x="548640" y="5678424"/>
            <a:ext cx="502920" cy="301752"/>
          </a:xfrm>
          <a:prstGeom prst="rect">
            <a:avLst/>
          </a:prstGeom>
          <a:noFill/>
        </p:spPr>
        <p:txBody>
          <a:bodyPr wrap="square" anchor="ctr" tIns="36576" bIns="36576" lIns="54864" rIns="54864">
            <a:spAutoFit/>
          </a:bodyPr>
          <a:lstStyle/>
          <a:p>
            <a:pPr algn="l"/>
            <a:r>
              <a:rPr sz="1050" b="0" i="0">
                <a:solidFill>
                  <a:srgbClr val="0B1929"/>
                </a:solidFill>
                <a:latin typeface="Calibri"/>
              </a:rPr>
              <a:t>13</a:t>
            </a:r>
          </a:p>
        </p:txBody>
      </p:sp>
      <p:sp>
        <p:nvSpPr>
          <p:cNvPr id="113" name="Rectangle 112"/>
          <p:cNvSpPr/>
          <p:nvPr/>
        </p:nvSpPr>
        <p:spPr>
          <a:xfrm>
            <a:off x="1051560" y="5678424"/>
            <a:ext cx="3474720" cy="301752"/>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4" name="TextBox 113"/>
          <p:cNvSpPr txBox="1"/>
          <p:nvPr/>
        </p:nvSpPr>
        <p:spPr>
          <a:xfrm>
            <a:off x="1051560" y="5678424"/>
            <a:ext cx="3474720" cy="301752"/>
          </a:xfrm>
          <a:prstGeom prst="rect">
            <a:avLst/>
          </a:prstGeom>
          <a:noFill/>
        </p:spPr>
        <p:txBody>
          <a:bodyPr wrap="square" anchor="ctr" tIns="36576" bIns="36576" lIns="54864" rIns="54864">
            <a:spAutoFit/>
          </a:bodyPr>
          <a:lstStyle/>
          <a:p>
            <a:pPr algn="l"/>
            <a:r>
              <a:rPr sz="1050" b="0" i="0">
                <a:solidFill>
                  <a:srgbClr val="0B1929"/>
                </a:solidFill>
                <a:latin typeface="Calibri"/>
              </a:rPr>
              <a:t>Credential verification</a:t>
            </a:r>
          </a:p>
        </p:txBody>
      </p:sp>
      <p:sp>
        <p:nvSpPr>
          <p:cNvPr id="115" name="Rectangle 114"/>
          <p:cNvSpPr/>
          <p:nvPr/>
        </p:nvSpPr>
        <p:spPr>
          <a:xfrm>
            <a:off x="4526280" y="5678424"/>
            <a:ext cx="1920240" cy="301752"/>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6" name="TextBox 115"/>
          <p:cNvSpPr txBox="1"/>
          <p:nvPr/>
        </p:nvSpPr>
        <p:spPr>
          <a:xfrm>
            <a:off x="4526280" y="5678424"/>
            <a:ext cx="1920240" cy="301752"/>
          </a:xfrm>
          <a:prstGeom prst="rect">
            <a:avLst/>
          </a:prstGeom>
          <a:noFill/>
        </p:spPr>
        <p:txBody>
          <a:bodyPr wrap="square" anchor="ctr" tIns="36576" bIns="36576" lIns="54864" rIns="54864">
            <a:spAutoFit/>
          </a:bodyPr>
          <a:lstStyle/>
          <a:p>
            <a:pPr algn="l"/>
            <a:r>
              <a:rPr sz="1050" b="0" i="0">
                <a:solidFill>
                  <a:srgbClr val="0B1929"/>
                </a:solidFill>
                <a:latin typeface="Calibri"/>
              </a:rPr>
              <a:t>Cross-industry</a:t>
            </a:r>
          </a:p>
        </p:txBody>
      </p:sp>
      <p:sp>
        <p:nvSpPr>
          <p:cNvPr id="117" name="Rectangle 116"/>
          <p:cNvSpPr/>
          <p:nvPr/>
        </p:nvSpPr>
        <p:spPr>
          <a:xfrm>
            <a:off x="6446520" y="5678424"/>
            <a:ext cx="5166360" cy="301752"/>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8" name="TextBox 117"/>
          <p:cNvSpPr txBox="1"/>
          <p:nvPr/>
        </p:nvSpPr>
        <p:spPr>
          <a:xfrm>
            <a:off x="6446520" y="5678424"/>
            <a:ext cx="5166360" cy="301752"/>
          </a:xfrm>
          <a:prstGeom prst="rect">
            <a:avLst/>
          </a:prstGeom>
          <a:noFill/>
        </p:spPr>
        <p:txBody>
          <a:bodyPr wrap="square" anchor="ctr" tIns="36576" bIns="36576" lIns="54864" rIns="54864">
            <a:spAutoFit/>
          </a:bodyPr>
          <a:lstStyle/>
          <a:p>
            <a:pPr algn="l"/>
            <a:r>
              <a:rPr sz="1050" b="0" i="0">
                <a:solidFill>
                  <a:srgbClr val="0B1929"/>
                </a:solidFill>
                <a:latin typeface="Calibri"/>
              </a:rPr>
              <a:t>Accreditor hierarchy, revocation gossip</a:t>
            </a:r>
          </a:p>
        </p:txBody>
      </p:sp>
      <p:sp>
        <p:nvSpPr>
          <p:cNvPr id="119" name="Rectangle 118"/>
          <p:cNvSpPr/>
          <p:nvPr/>
        </p:nvSpPr>
        <p:spPr>
          <a:xfrm>
            <a:off x="548640" y="5980176"/>
            <a:ext cx="502920" cy="301752"/>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0" name="TextBox 119"/>
          <p:cNvSpPr txBox="1"/>
          <p:nvPr/>
        </p:nvSpPr>
        <p:spPr>
          <a:xfrm>
            <a:off x="548640" y="5980176"/>
            <a:ext cx="502920" cy="301752"/>
          </a:xfrm>
          <a:prstGeom prst="rect">
            <a:avLst/>
          </a:prstGeom>
          <a:noFill/>
        </p:spPr>
        <p:txBody>
          <a:bodyPr wrap="square" anchor="ctr" tIns="36576" bIns="36576" lIns="54864" rIns="54864">
            <a:spAutoFit/>
          </a:bodyPr>
          <a:lstStyle/>
          <a:p>
            <a:pPr algn="l"/>
            <a:r>
              <a:rPr sz="1050" b="0" i="0">
                <a:solidFill>
                  <a:srgbClr val="0B1929"/>
                </a:solidFill>
                <a:latin typeface="Calibri"/>
              </a:rPr>
              <a:t>14</a:t>
            </a:r>
          </a:p>
        </p:txBody>
      </p:sp>
      <p:sp>
        <p:nvSpPr>
          <p:cNvPr id="121" name="Rectangle 120"/>
          <p:cNvSpPr/>
          <p:nvPr/>
        </p:nvSpPr>
        <p:spPr>
          <a:xfrm>
            <a:off x="1051560" y="5980176"/>
            <a:ext cx="3474720" cy="301752"/>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2" name="TextBox 121"/>
          <p:cNvSpPr txBox="1"/>
          <p:nvPr/>
        </p:nvSpPr>
        <p:spPr>
          <a:xfrm>
            <a:off x="1051560" y="5980176"/>
            <a:ext cx="3474720" cy="301752"/>
          </a:xfrm>
          <a:prstGeom prst="rect">
            <a:avLst/>
          </a:prstGeom>
          <a:noFill/>
        </p:spPr>
        <p:txBody>
          <a:bodyPr wrap="square" anchor="ctr" tIns="36576" bIns="36576" lIns="54864" rIns="54864">
            <a:spAutoFit/>
          </a:bodyPr>
          <a:lstStyle/>
          <a:p>
            <a:pPr algn="l"/>
            <a:r>
              <a:rPr sz="1050" b="0" i="0">
                <a:solidFill>
                  <a:srgbClr val="0B1929"/>
                </a:solidFill>
                <a:latin typeface="Calibri"/>
              </a:rPr>
              <a:t>Developer artifact signing</a:t>
            </a:r>
          </a:p>
        </p:txBody>
      </p:sp>
      <p:sp>
        <p:nvSpPr>
          <p:cNvPr id="123" name="Rectangle 122"/>
          <p:cNvSpPr/>
          <p:nvPr/>
        </p:nvSpPr>
        <p:spPr>
          <a:xfrm>
            <a:off x="4526280" y="5980176"/>
            <a:ext cx="1920240" cy="301752"/>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4" name="TextBox 123"/>
          <p:cNvSpPr txBox="1"/>
          <p:nvPr/>
        </p:nvSpPr>
        <p:spPr>
          <a:xfrm>
            <a:off x="4526280" y="5980176"/>
            <a:ext cx="1920240" cy="301752"/>
          </a:xfrm>
          <a:prstGeom prst="rect">
            <a:avLst/>
          </a:prstGeom>
          <a:noFill/>
        </p:spPr>
        <p:txBody>
          <a:bodyPr wrap="square" anchor="ctr" tIns="36576" bIns="36576" lIns="54864" rIns="54864">
            <a:spAutoFit/>
          </a:bodyPr>
          <a:lstStyle/>
          <a:p>
            <a:pPr algn="l"/>
            <a:r>
              <a:rPr sz="1050" b="0" i="0">
                <a:solidFill>
                  <a:srgbClr val="0B1929"/>
                </a:solidFill>
                <a:latin typeface="Calibri"/>
              </a:rPr>
              <a:t>Cross-industry</a:t>
            </a:r>
          </a:p>
        </p:txBody>
      </p:sp>
      <p:sp>
        <p:nvSpPr>
          <p:cNvPr id="125" name="Rectangle 124"/>
          <p:cNvSpPr/>
          <p:nvPr/>
        </p:nvSpPr>
        <p:spPr>
          <a:xfrm>
            <a:off x="6446520" y="5980176"/>
            <a:ext cx="5166360" cy="301752"/>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6" name="TextBox 125"/>
          <p:cNvSpPr txBox="1"/>
          <p:nvPr/>
        </p:nvSpPr>
        <p:spPr>
          <a:xfrm>
            <a:off x="6446520" y="5980176"/>
            <a:ext cx="5166360" cy="301752"/>
          </a:xfrm>
          <a:prstGeom prst="rect">
            <a:avLst/>
          </a:prstGeom>
          <a:noFill/>
        </p:spPr>
        <p:txBody>
          <a:bodyPr wrap="square" anchor="ctr" tIns="36576" bIns="36576" lIns="54864" rIns="54864">
            <a:spAutoFit/>
          </a:bodyPr>
          <a:lstStyle/>
          <a:p>
            <a:pPr algn="l"/>
            <a:r>
              <a:rPr sz="1050" b="0" i="0">
                <a:solidFill>
                  <a:srgbClr val="0B1929"/>
                </a:solidFill>
                <a:latin typeface="Calibri"/>
              </a:rPr>
              <a:t>Guardian recovery, one-identity-many-registries</a:t>
            </a:r>
          </a:p>
        </p:txBody>
      </p:sp>
    </p:spTree>
  </p:cSld>
  <p:clrMapOvr>
    <a:masterClrMapping/>
  </p:clrMapOvr>
</p:sld>
</file>

<file path=ppt/slides/slide69.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ALTERNATIVES</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How Quidnug compares</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69 / 77</a:t>
            </a:r>
          </a:p>
        </p:txBody>
      </p:sp>
      <p:sp>
        <p:nvSpPr>
          <p:cNvPr id="7" name="Rectangle 6"/>
          <p:cNvSpPr/>
          <p:nvPr/>
        </p:nvSpPr>
        <p:spPr>
          <a:xfrm>
            <a:off x="548640" y="1691640"/>
            <a:ext cx="2011680" cy="411480"/>
          </a:xfrm>
          <a:prstGeom prst="rect">
            <a:avLst/>
          </a:prstGeom>
          <a:solidFill>
            <a:srgbClr val="1E3A5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548640" y="1691640"/>
            <a:ext cx="2011680" cy="411480"/>
          </a:xfrm>
          <a:prstGeom prst="rect">
            <a:avLst/>
          </a:prstGeom>
          <a:noFill/>
        </p:spPr>
        <p:txBody>
          <a:bodyPr wrap="square" anchor="ctr" tIns="36576" bIns="36576" lIns="54864" rIns="54864">
            <a:spAutoFit/>
          </a:bodyPr>
          <a:lstStyle/>
          <a:p>
            <a:pPr algn="l"/>
            <a:r>
              <a:rPr sz="1100" b="1" i="0">
                <a:solidFill>
                  <a:srgbClr val="FFFFFF"/>
                </a:solidFill>
                <a:latin typeface="Calibri"/>
              </a:rPr>
              <a:t/>
            </a:r>
          </a:p>
        </p:txBody>
      </p:sp>
      <p:sp>
        <p:nvSpPr>
          <p:cNvPr id="9" name="Rectangle 8"/>
          <p:cNvSpPr/>
          <p:nvPr/>
        </p:nvSpPr>
        <p:spPr>
          <a:xfrm>
            <a:off x="2560320" y="1691640"/>
            <a:ext cx="2651760" cy="411480"/>
          </a:xfrm>
          <a:prstGeom prst="rect">
            <a:avLst/>
          </a:prstGeom>
          <a:solidFill>
            <a:srgbClr val="1E3A5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2560320" y="1691640"/>
            <a:ext cx="2651760" cy="411480"/>
          </a:xfrm>
          <a:prstGeom prst="rect">
            <a:avLst/>
          </a:prstGeom>
          <a:noFill/>
        </p:spPr>
        <p:txBody>
          <a:bodyPr wrap="square" anchor="ctr" tIns="36576" bIns="36576" lIns="54864" rIns="54864">
            <a:spAutoFit/>
          </a:bodyPr>
          <a:lstStyle/>
          <a:p>
            <a:pPr algn="l"/>
            <a:r>
              <a:rPr sz="1100" b="1" i="0">
                <a:solidFill>
                  <a:srgbClr val="FFFFFF"/>
                </a:solidFill>
                <a:latin typeface="Calibri"/>
              </a:rPr>
              <a:t>Quidnug</a:t>
            </a:r>
          </a:p>
        </p:txBody>
      </p:sp>
      <p:sp>
        <p:nvSpPr>
          <p:cNvPr id="11" name="Rectangle 10"/>
          <p:cNvSpPr/>
          <p:nvPr/>
        </p:nvSpPr>
        <p:spPr>
          <a:xfrm>
            <a:off x="5212080" y="1691640"/>
            <a:ext cx="2286000" cy="411480"/>
          </a:xfrm>
          <a:prstGeom prst="rect">
            <a:avLst/>
          </a:prstGeom>
          <a:solidFill>
            <a:srgbClr val="1E3A5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5212080" y="1691640"/>
            <a:ext cx="2286000" cy="411480"/>
          </a:xfrm>
          <a:prstGeom prst="rect">
            <a:avLst/>
          </a:prstGeom>
          <a:noFill/>
        </p:spPr>
        <p:txBody>
          <a:bodyPr wrap="square" anchor="ctr" tIns="36576" bIns="36576" lIns="54864" rIns="54864">
            <a:spAutoFit/>
          </a:bodyPr>
          <a:lstStyle/>
          <a:p>
            <a:pPr algn="l"/>
            <a:r>
              <a:rPr sz="1100" b="1" i="0">
                <a:solidFill>
                  <a:srgbClr val="FFFFFF"/>
                </a:solidFill>
                <a:latin typeface="Calibri"/>
              </a:rPr>
              <a:t>Bitcoin/Ethereum</a:t>
            </a:r>
          </a:p>
        </p:txBody>
      </p:sp>
      <p:sp>
        <p:nvSpPr>
          <p:cNvPr id="13" name="Rectangle 12"/>
          <p:cNvSpPr/>
          <p:nvPr/>
        </p:nvSpPr>
        <p:spPr>
          <a:xfrm>
            <a:off x="7498080" y="1691640"/>
            <a:ext cx="2148840" cy="411480"/>
          </a:xfrm>
          <a:prstGeom prst="rect">
            <a:avLst/>
          </a:prstGeom>
          <a:solidFill>
            <a:srgbClr val="1E3A5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7498080" y="1691640"/>
            <a:ext cx="2148840" cy="411480"/>
          </a:xfrm>
          <a:prstGeom prst="rect">
            <a:avLst/>
          </a:prstGeom>
          <a:noFill/>
        </p:spPr>
        <p:txBody>
          <a:bodyPr wrap="square" anchor="ctr" tIns="36576" bIns="36576" lIns="54864" rIns="54864">
            <a:spAutoFit/>
          </a:bodyPr>
          <a:lstStyle/>
          <a:p>
            <a:pPr algn="l"/>
            <a:r>
              <a:rPr sz="1100" b="1" i="0">
                <a:solidFill>
                  <a:srgbClr val="FFFFFF"/>
                </a:solidFill>
                <a:latin typeface="Calibri"/>
              </a:rPr>
              <a:t>Traditional DB</a:t>
            </a:r>
          </a:p>
        </p:txBody>
      </p:sp>
      <p:sp>
        <p:nvSpPr>
          <p:cNvPr id="15" name="Rectangle 14"/>
          <p:cNvSpPr/>
          <p:nvPr/>
        </p:nvSpPr>
        <p:spPr>
          <a:xfrm>
            <a:off x="9646920" y="1691640"/>
            <a:ext cx="1965960" cy="411480"/>
          </a:xfrm>
          <a:prstGeom prst="rect">
            <a:avLst/>
          </a:prstGeom>
          <a:solidFill>
            <a:srgbClr val="1E3A5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9646920" y="1691640"/>
            <a:ext cx="1965960" cy="411480"/>
          </a:xfrm>
          <a:prstGeom prst="rect">
            <a:avLst/>
          </a:prstGeom>
          <a:noFill/>
        </p:spPr>
        <p:txBody>
          <a:bodyPr wrap="square" anchor="ctr" tIns="36576" bIns="36576" lIns="54864" rIns="54864">
            <a:spAutoFit/>
          </a:bodyPr>
          <a:lstStyle/>
          <a:p>
            <a:pPr algn="l"/>
            <a:r>
              <a:rPr sz="1100" b="1" i="0">
                <a:solidFill>
                  <a:srgbClr val="FFFFFF"/>
                </a:solidFill>
                <a:latin typeface="Calibri"/>
              </a:rPr>
              <a:t>OAuth/OIDC</a:t>
            </a:r>
          </a:p>
        </p:txBody>
      </p:sp>
      <p:sp>
        <p:nvSpPr>
          <p:cNvPr id="17" name="Rectangle 16"/>
          <p:cNvSpPr/>
          <p:nvPr/>
        </p:nvSpPr>
        <p:spPr>
          <a:xfrm>
            <a:off x="548640" y="2103120"/>
            <a:ext cx="2011680" cy="402336"/>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548640" y="2103120"/>
            <a:ext cx="2011680" cy="402336"/>
          </a:xfrm>
          <a:prstGeom prst="rect">
            <a:avLst/>
          </a:prstGeom>
          <a:noFill/>
        </p:spPr>
        <p:txBody>
          <a:bodyPr wrap="square" anchor="ctr" tIns="36576" bIns="36576" lIns="54864" rIns="54864">
            <a:spAutoFit/>
          </a:bodyPr>
          <a:lstStyle/>
          <a:p>
            <a:pPr algn="l"/>
            <a:r>
              <a:rPr sz="1000" b="1" i="0">
                <a:solidFill>
                  <a:srgbClr val="0B1929"/>
                </a:solidFill>
                <a:latin typeface="Calibri"/>
              </a:rPr>
              <a:t>Trust model</a:t>
            </a:r>
          </a:p>
        </p:txBody>
      </p:sp>
      <p:sp>
        <p:nvSpPr>
          <p:cNvPr id="19" name="Rectangle 18"/>
          <p:cNvSpPr/>
          <p:nvPr/>
        </p:nvSpPr>
        <p:spPr>
          <a:xfrm>
            <a:off x="2560320" y="2103120"/>
            <a:ext cx="2651760" cy="402336"/>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2560320" y="2103120"/>
            <a:ext cx="2651760" cy="402336"/>
          </a:xfrm>
          <a:prstGeom prst="rect">
            <a:avLst/>
          </a:prstGeom>
          <a:noFill/>
        </p:spPr>
        <p:txBody>
          <a:bodyPr wrap="square" anchor="ctr" tIns="36576" bIns="36576" lIns="54864" rIns="54864">
            <a:spAutoFit/>
          </a:bodyPr>
          <a:lstStyle/>
          <a:p>
            <a:pPr algn="l"/>
            <a:r>
              <a:rPr sz="1000" b="0" i="0">
                <a:solidFill>
                  <a:srgbClr val="0B1929"/>
                </a:solidFill>
                <a:latin typeface="Calibri"/>
              </a:rPr>
              <a:t>Relational, per-observer</a:t>
            </a:r>
          </a:p>
        </p:txBody>
      </p:sp>
      <p:sp>
        <p:nvSpPr>
          <p:cNvPr id="21" name="Rectangle 20"/>
          <p:cNvSpPr/>
          <p:nvPr/>
        </p:nvSpPr>
        <p:spPr>
          <a:xfrm>
            <a:off x="5212080" y="2103120"/>
            <a:ext cx="2286000" cy="402336"/>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5212080" y="2103120"/>
            <a:ext cx="2286000" cy="402336"/>
          </a:xfrm>
          <a:prstGeom prst="rect">
            <a:avLst/>
          </a:prstGeom>
          <a:noFill/>
        </p:spPr>
        <p:txBody>
          <a:bodyPr wrap="square" anchor="ctr" tIns="36576" bIns="36576" lIns="54864" rIns="54864">
            <a:spAutoFit/>
          </a:bodyPr>
          <a:lstStyle/>
          <a:p>
            <a:pPr algn="l"/>
            <a:r>
              <a:rPr sz="1000" b="0" i="0">
                <a:solidFill>
                  <a:srgbClr val="0B1929"/>
                </a:solidFill>
                <a:latin typeface="Calibri"/>
              </a:rPr>
              <a:t>Universal consensus</a:t>
            </a:r>
          </a:p>
        </p:txBody>
      </p:sp>
      <p:sp>
        <p:nvSpPr>
          <p:cNvPr id="23" name="Rectangle 22"/>
          <p:cNvSpPr/>
          <p:nvPr/>
        </p:nvSpPr>
        <p:spPr>
          <a:xfrm>
            <a:off x="7498080" y="2103120"/>
            <a:ext cx="2148840" cy="402336"/>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7498080" y="2103120"/>
            <a:ext cx="2148840" cy="402336"/>
          </a:xfrm>
          <a:prstGeom prst="rect">
            <a:avLst/>
          </a:prstGeom>
          <a:noFill/>
        </p:spPr>
        <p:txBody>
          <a:bodyPr wrap="square" anchor="ctr" tIns="36576" bIns="36576" lIns="54864" rIns="54864">
            <a:spAutoFit/>
          </a:bodyPr>
          <a:lstStyle/>
          <a:p>
            <a:pPr algn="l"/>
            <a:r>
              <a:rPr sz="1000" b="0" i="0">
                <a:solidFill>
                  <a:srgbClr val="0B1929"/>
                </a:solidFill>
                <a:latin typeface="Calibri"/>
              </a:rPr>
              <a:t>Centralized</a:t>
            </a:r>
          </a:p>
        </p:txBody>
      </p:sp>
      <p:sp>
        <p:nvSpPr>
          <p:cNvPr id="25" name="Rectangle 24"/>
          <p:cNvSpPr/>
          <p:nvPr/>
        </p:nvSpPr>
        <p:spPr>
          <a:xfrm>
            <a:off x="9646920" y="2103120"/>
            <a:ext cx="1965960" cy="402336"/>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9646920" y="2103120"/>
            <a:ext cx="1965960" cy="402336"/>
          </a:xfrm>
          <a:prstGeom prst="rect">
            <a:avLst/>
          </a:prstGeom>
          <a:noFill/>
        </p:spPr>
        <p:txBody>
          <a:bodyPr wrap="square" anchor="ctr" tIns="36576" bIns="36576" lIns="54864" rIns="54864">
            <a:spAutoFit/>
          </a:bodyPr>
          <a:lstStyle/>
          <a:p>
            <a:pPr algn="l"/>
            <a:r>
              <a:rPr sz="1000" b="0" i="0">
                <a:solidFill>
                  <a:srgbClr val="0B1929"/>
                </a:solidFill>
                <a:latin typeface="Calibri"/>
              </a:rPr>
              <a:t>Federated central</a:t>
            </a:r>
          </a:p>
        </p:txBody>
      </p:sp>
      <p:sp>
        <p:nvSpPr>
          <p:cNvPr id="27" name="Rectangle 26"/>
          <p:cNvSpPr/>
          <p:nvPr/>
        </p:nvSpPr>
        <p:spPr>
          <a:xfrm>
            <a:off x="548640" y="2505456"/>
            <a:ext cx="2011680" cy="402336"/>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548640" y="2505456"/>
            <a:ext cx="2011680" cy="402336"/>
          </a:xfrm>
          <a:prstGeom prst="rect">
            <a:avLst/>
          </a:prstGeom>
          <a:noFill/>
        </p:spPr>
        <p:txBody>
          <a:bodyPr wrap="square" anchor="ctr" tIns="36576" bIns="36576" lIns="54864" rIns="54864">
            <a:spAutoFit/>
          </a:bodyPr>
          <a:lstStyle/>
          <a:p>
            <a:pPr algn="l"/>
            <a:r>
              <a:rPr sz="1000" b="1" i="0">
                <a:solidFill>
                  <a:srgbClr val="0B1929"/>
                </a:solidFill>
                <a:latin typeface="Calibri"/>
              </a:rPr>
              <a:t>Identity</a:t>
            </a:r>
          </a:p>
        </p:txBody>
      </p:sp>
      <p:sp>
        <p:nvSpPr>
          <p:cNvPr id="29" name="Rectangle 28"/>
          <p:cNvSpPr/>
          <p:nvPr/>
        </p:nvSpPr>
        <p:spPr>
          <a:xfrm>
            <a:off x="2560320" y="2505456"/>
            <a:ext cx="2651760" cy="402336"/>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2560320" y="2505456"/>
            <a:ext cx="2651760" cy="402336"/>
          </a:xfrm>
          <a:prstGeom prst="rect">
            <a:avLst/>
          </a:prstGeom>
          <a:noFill/>
        </p:spPr>
        <p:txBody>
          <a:bodyPr wrap="square" anchor="ctr" tIns="36576" bIns="36576" lIns="54864" rIns="54864">
            <a:spAutoFit/>
          </a:bodyPr>
          <a:lstStyle/>
          <a:p>
            <a:pPr algn="l"/>
            <a:r>
              <a:rPr sz="1000" b="0" i="0">
                <a:solidFill>
                  <a:srgbClr val="0B1929"/>
                </a:solidFill>
                <a:latin typeface="Calibri"/>
              </a:rPr>
              <a:t>Self-sovereign (quids)</a:t>
            </a:r>
          </a:p>
        </p:txBody>
      </p:sp>
      <p:sp>
        <p:nvSpPr>
          <p:cNvPr id="31" name="Rectangle 30"/>
          <p:cNvSpPr/>
          <p:nvPr/>
        </p:nvSpPr>
        <p:spPr>
          <a:xfrm>
            <a:off x="5212080" y="2505456"/>
            <a:ext cx="2286000" cy="402336"/>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5212080" y="2505456"/>
            <a:ext cx="2286000" cy="402336"/>
          </a:xfrm>
          <a:prstGeom prst="rect">
            <a:avLst/>
          </a:prstGeom>
          <a:noFill/>
        </p:spPr>
        <p:txBody>
          <a:bodyPr wrap="square" anchor="ctr" tIns="36576" bIns="36576" lIns="54864" rIns="54864">
            <a:spAutoFit/>
          </a:bodyPr>
          <a:lstStyle/>
          <a:p>
            <a:pPr algn="l"/>
            <a:r>
              <a:rPr sz="1000" b="0" i="0">
                <a:solidFill>
                  <a:srgbClr val="0B1929"/>
                </a:solidFill>
                <a:latin typeface="Calibri"/>
              </a:rPr>
              <a:t>Self-sovereign (addrs)</a:t>
            </a:r>
          </a:p>
        </p:txBody>
      </p:sp>
      <p:sp>
        <p:nvSpPr>
          <p:cNvPr id="33" name="Rectangle 32"/>
          <p:cNvSpPr/>
          <p:nvPr/>
        </p:nvSpPr>
        <p:spPr>
          <a:xfrm>
            <a:off x="7498080" y="2505456"/>
            <a:ext cx="2148840" cy="402336"/>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7498080" y="2505456"/>
            <a:ext cx="2148840" cy="402336"/>
          </a:xfrm>
          <a:prstGeom prst="rect">
            <a:avLst/>
          </a:prstGeom>
          <a:noFill/>
        </p:spPr>
        <p:txBody>
          <a:bodyPr wrap="square" anchor="ctr" tIns="36576" bIns="36576" lIns="54864" rIns="54864">
            <a:spAutoFit/>
          </a:bodyPr>
          <a:lstStyle/>
          <a:p>
            <a:pPr algn="l"/>
            <a:r>
              <a:rPr sz="1000" b="0" i="0">
                <a:solidFill>
                  <a:srgbClr val="0B1929"/>
                </a:solidFill>
                <a:latin typeface="Calibri"/>
              </a:rPr>
              <a:t>Platform-owned</a:t>
            </a:r>
          </a:p>
        </p:txBody>
      </p:sp>
      <p:sp>
        <p:nvSpPr>
          <p:cNvPr id="35" name="Rectangle 34"/>
          <p:cNvSpPr/>
          <p:nvPr/>
        </p:nvSpPr>
        <p:spPr>
          <a:xfrm>
            <a:off x="9646920" y="2505456"/>
            <a:ext cx="1965960" cy="402336"/>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TextBox 35"/>
          <p:cNvSpPr txBox="1"/>
          <p:nvPr/>
        </p:nvSpPr>
        <p:spPr>
          <a:xfrm>
            <a:off x="9646920" y="2505456"/>
            <a:ext cx="1965960" cy="402336"/>
          </a:xfrm>
          <a:prstGeom prst="rect">
            <a:avLst/>
          </a:prstGeom>
          <a:noFill/>
        </p:spPr>
        <p:txBody>
          <a:bodyPr wrap="square" anchor="ctr" tIns="36576" bIns="36576" lIns="54864" rIns="54864">
            <a:spAutoFit/>
          </a:bodyPr>
          <a:lstStyle/>
          <a:p>
            <a:pPr algn="l"/>
            <a:r>
              <a:rPr sz="1000" b="0" i="0">
                <a:solidFill>
                  <a:srgbClr val="0B1929"/>
                </a:solidFill>
                <a:latin typeface="Calibri"/>
              </a:rPr>
              <a:t>Provider-owned</a:t>
            </a:r>
          </a:p>
        </p:txBody>
      </p:sp>
      <p:sp>
        <p:nvSpPr>
          <p:cNvPr id="37" name="Rectangle 36"/>
          <p:cNvSpPr/>
          <p:nvPr/>
        </p:nvSpPr>
        <p:spPr>
          <a:xfrm>
            <a:off x="548640" y="2907792"/>
            <a:ext cx="2011680" cy="402336"/>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TextBox 37"/>
          <p:cNvSpPr txBox="1"/>
          <p:nvPr/>
        </p:nvSpPr>
        <p:spPr>
          <a:xfrm>
            <a:off x="548640" y="2907792"/>
            <a:ext cx="2011680" cy="402336"/>
          </a:xfrm>
          <a:prstGeom prst="rect">
            <a:avLst/>
          </a:prstGeom>
          <a:noFill/>
        </p:spPr>
        <p:txBody>
          <a:bodyPr wrap="square" anchor="ctr" tIns="36576" bIns="36576" lIns="54864" rIns="54864">
            <a:spAutoFit/>
          </a:bodyPr>
          <a:lstStyle/>
          <a:p>
            <a:pPr algn="l"/>
            <a:r>
              <a:rPr sz="1000" b="1" i="0">
                <a:solidFill>
                  <a:srgbClr val="0B1929"/>
                </a:solidFill>
                <a:latin typeface="Calibri"/>
              </a:rPr>
              <a:t>Key recovery</a:t>
            </a:r>
          </a:p>
        </p:txBody>
      </p:sp>
      <p:sp>
        <p:nvSpPr>
          <p:cNvPr id="39" name="Rectangle 38"/>
          <p:cNvSpPr/>
          <p:nvPr/>
        </p:nvSpPr>
        <p:spPr>
          <a:xfrm>
            <a:off x="2560320" y="2907792"/>
            <a:ext cx="2651760" cy="402336"/>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0" name="TextBox 39"/>
          <p:cNvSpPr txBox="1"/>
          <p:nvPr/>
        </p:nvSpPr>
        <p:spPr>
          <a:xfrm>
            <a:off x="2560320" y="2907792"/>
            <a:ext cx="2651760" cy="402336"/>
          </a:xfrm>
          <a:prstGeom prst="rect">
            <a:avLst/>
          </a:prstGeom>
          <a:noFill/>
        </p:spPr>
        <p:txBody>
          <a:bodyPr wrap="square" anchor="ctr" tIns="36576" bIns="36576" lIns="54864" rIns="54864">
            <a:spAutoFit/>
          </a:bodyPr>
          <a:lstStyle/>
          <a:p>
            <a:pPr algn="l"/>
            <a:r>
              <a:rPr sz="1000" b="0" i="0">
                <a:solidFill>
                  <a:srgbClr val="0B1929"/>
                </a:solidFill>
                <a:latin typeface="Calibri"/>
              </a:rPr>
              <a:t>Guardian M-of-N + time-lock</a:t>
            </a:r>
          </a:p>
        </p:txBody>
      </p:sp>
      <p:sp>
        <p:nvSpPr>
          <p:cNvPr id="41" name="Rectangle 40"/>
          <p:cNvSpPr/>
          <p:nvPr/>
        </p:nvSpPr>
        <p:spPr>
          <a:xfrm>
            <a:off x="5212080" y="2907792"/>
            <a:ext cx="2286000" cy="402336"/>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2" name="TextBox 41"/>
          <p:cNvSpPr txBox="1"/>
          <p:nvPr/>
        </p:nvSpPr>
        <p:spPr>
          <a:xfrm>
            <a:off x="5212080" y="2907792"/>
            <a:ext cx="2286000" cy="402336"/>
          </a:xfrm>
          <a:prstGeom prst="rect">
            <a:avLst/>
          </a:prstGeom>
          <a:noFill/>
        </p:spPr>
        <p:txBody>
          <a:bodyPr wrap="square" anchor="ctr" tIns="36576" bIns="36576" lIns="54864" rIns="54864">
            <a:spAutoFit/>
          </a:bodyPr>
          <a:lstStyle/>
          <a:p>
            <a:pPr algn="l"/>
            <a:r>
              <a:rPr sz="1000" b="0" i="0">
                <a:solidFill>
                  <a:srgbClr val="0B1929"/>
                </a:solidFill>
                <a:latin typeface="Calibri"/>
              </a:rPr>
              <a:t>Seed phrase</a:t>
            </a:r>
          </a:p>
        </p:txBody>
      </p:sp>
      <p:sp>
        <p:nvSpPr>
          <p:cNvPr id="43" name="Rectangle 42"/>
          <p:cNvSpPr/>
          <p:nvPr/>
        </p:nvSpPr>
        <p:spPr>
          <a:xfrm>
            <a:off x="7498080" y="2907792"/>
            <a:ext cx="2148840" cy="402336"/>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4" name="TextBox 43"/>
          <p:cNvSpPr txBox="1"/>
          <p:nvPr/>
        </p:nvSpPr>
        <p:spPr>
          <a:xfrm>
            <a:off x="7498080" y="2907792"/>
            <a:ext cx="2148840" cy="402336"/>
          </a:xfrm>
          <a:prstGeom prst="rect">
            <a:avLst/>
          </a:prstGeom>
          <a:noFill/>
        </p:spPr>
        <p:txBody>
          <a:bodyPr wrap="square" anchor="ctr" tIns="36576" bIns="36576" lIns="54864" rIns="54864">
            <a:spAutoFit/>
          </a:bodyPr>
          <a:lstStyle/>
          <a:p>
            <a:pPr algn="l"/>
            <a:r>
              <a:rPr sz="1000" b="0" i="0">
                <a:solidFill>
                  <a:srgbClr val="0B1929"/>
                </a:solidFill>
                <a:latin typeface="Calibri"/>
              </a:rPr>
              <a:t>Email reset</a:t>
            </a:r>
          </a:p>
        </p:txBody>
      </p:sp>
      <p:sp>
        <p:nvSpPr>
          <p:cNvPr id="45" name="Rectangle 44"/>
          <p:cNvSpPr/>
          <p:nvPr/>
        </p:nvSpPr>
        <p:spPr>
          <a:xfrm>
            <a:off x="9646920" y="2907792"/>
            <a:ext cx="1965960" cy="402336"/>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6" name="TextBox 45"/>
          <p:cNvSpPr txBox="1"/>
          <p:nvPr/>
        </p:nvSpPr>
        <p:spPr>
          <a:xfrm>
            <a:off x="9646920" y="2907792"/>
            <a:ext cx="1965960" cy="402336"/>
          </a:xfrm>
          <a:prstGeom prst="rect">
            <a:avLst/>
          </a:prstGeom>
          <a:noFill/>
        </p:spPr>
        <p:txBody>
          <a:bodyPr wrap="square" anchor="ctr" tIns="36576" bIns="36576" lIns="54864" rIns="54864">
            <a:spAutoFit/>
          </a:bodyPr>
          <a:lstStyle/>
          <a:p>
            <a:pPr algn="l"/>
            <a:r>
              <a:rPr sz="1000" b="0" i="0">
                <a:solidFill>
                  <a:srgbClr val="0B1929"/>
                </a:solidFill>
                <a:latin typeface="Calibri"/>
              </a:rPr>
              <a:t>Provider reset</a:t>
            </a:r>
          </a:p>
        </p:txBody>
      </p:sp>
      <p:sp>
        <p:nvSpPr>
          <p:cNvPr id="47" name="Rectangle 46"/>
          <p:cNvSpPr/>
          <p:nvPr/>
        </p:nvSpPr>
        <p:spPr>
          <a:xfrm>
            <a:off x="548640" y="3310128"/>
            <a:ext cx="2011680" cy="402336"/>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8" name="TextBox 47"/>
          <p:cNvSpPr txBox="1"/>
          <p:nvPr/>
        </p:nvSpPr>
        <p:spPr>
          <a:xfrm>
            <a:off x="548640" y="3310128"/>
            <a:ext cx="2011680" cy="402336"/>
          </a:xfrm>
          <a:prstGeom prst="rect">
            <a:avLst/>
          </a:prstGeom>
          <a:noFill/>
        </p:spPr>
        <p:txBody>
          <a:bodyPr wrap="square" anchor="ctr" tIns="36576" bIns="36576" lIns="54864" rIns="54864">
            <a:spAutoFit/>
          </a:bodyPr>
          <a:lstStyle/>
          <a:p>
            <a:pPr algn="l"/>
            <a:r>
              <a:rPr sz="1000" b="1" i="0">
                <a:solidFill>
                  <a:srgbClr val="0B1929"/>
                </a:solidFill>
                <a:latin typeface="Calibri"/>
              </a:rPr>
              <a:t>Throughput</a:t>
            </a:r>
          </a:p>
        </p:txBody>
      </p:sp>
      <p:sp>
        <p:nvSpPr>
          <p:cNvPr id="49" name="Rectangle 48"/>
          <p:cNvSpPr/>
          <p:nvPr/>
        </p:nvSpPr>
        <p:spPr>
          <a:xfrm>
            <a:off x="2560320" y="3310128"/>
            <a:ext cx="2651760" cy="402336"/>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0" name="TextBox 49"/>
          <p:cNvSpPr txBox="1"/>
          <p:nvPr/>
        </p:nvSpPr>
        <p:spPr>
          <a:xfrm>
            <a:off x="2560320" y="3310128"/>
            <a:ext cx="2651760" cy="402336"/>
          </a:xfrm>
          <a:prstGeom prst="rect">
            <a:avLst/>
          </a:prstGeom>
          <a:noFill/>
        </p:spPr>
        <p:txBody>
          <a:bodyPr wrap="square" anchor="ctr" tIns="36576" bIns="36576" lIns="54864" rIns="54864">
            <a:spAutoFit/>
          </a:bodyPr>
          <a:lstStyle/>
          <a:p>
            <a:pPr algn="l"/>
            <a:r>
              <a:rPr sz="1000" b="0" i="0">
                <a:solidFill>
                  <a:srgbClr val="0B1929"/>
                </a:solidFill>
                <a:latin typeface="Calibri"/>
              </a:rPr>
              <a:t>Moderate (consortium)</a:t>
            </a:r>
          </a:p>
        </p:txBody>
      </p:sp>
      <p:sp>
        <p:nvSpPr>
          <p:cNvPr id="51" name="Rectangle 50"/>
          <p:cNvSpPr/>
          <p:nvPr/>
        </p:nvSpPr>
        <p:spPr>
          <a:xfrm>
            <a:off x="5212080" y="3310128"/>
            <a:ext cx="2286000" cy="402336"/>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2" name="TextBox 51"/>
          <p:cNvSpPr txBox="1"/>
          <p:nvPr/>
        </p:nvSpPr>
        <p:spPr>
          <a:xfrm>
            <a:off x="5212080" y="3310128"/>
            <a:ext cx="2286000" cy="402336"/>
          </a:xfrm>
          <a:prstGeom prst="rect">
            <a:avLst/>
          </a:prstGeom>
          <a:noFill/>
        </p:spPr>
        <p:txBody>
          <a:bodyPr wrap="square" anchor="ctr" tIns="36576" bIns="36576" lIns="54864" rIns="54864">
            <a:spAutoFit/>
          </a:bodyPr>
          <a:lstStyle/>
          <a:p>
            <a:pPr algn="l"/>
            <a:r>
              <a:rPr sz="1000" b="0" i="0">
                <a:solidFill>
                  <a:srgbClr val="0B1929"/>
                </a:solidFill>
                <a:latin typeface="Calibri"/>
              </a:rPr>
              <a:t>Low (mainnet)</a:t>
            </a:r>
          </a:p>
        </p:txBody>
      </p:sp>
      <p:sp>
        <p:nvSpPr>
          <p:cNvPr id="53" name="Rectangle 52"/>
          <p:cNvSpPr/>
          <p:nvPr/>
        </p:nvSpPr>
        <p:spPr>
          <a:xfrm>
            <a:off x="7498080" y="3310128"/>
            <a:ext cx="2148840" cy="402336"/>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4" name="TextBox 53"/>
          <p:cNvSpPr txBox="1"/>
          <p:nvPr/>
        </p:nvSpPr>
        <p:spPr>
          <a:xfrm>
            <a:off x="7498080" y="3310128"/>
            <a:ext cx="2148840" cy="402336"/>
          </a:xfrm>
          <a:prstGeom prst="rect">
            <a:avLst/>
          </a:prstGeom>
          <a:noFill/>
        </p:spPr>
        <p:txBody>
          <a:bodyPr wrap="square" anchor="ctr" tIns="36576" bIns="36576" lIns="54864" rIns="54864">
            <a:spAutoFit/>
          </a:bodyPr>
          <a:lstStyle/>
          <a:p>
            <a:pPr algn="l"/>
            <a:r>
              <a:rPr sz="1000" b="0" i="0">
                <a:solidFill>
                  <a:srgbClr val="0B1929"/>
                </a:solidFill>
                <a:latin typeface="Calibri"/>
              </a:rPr>
              <a:t>Very high</a:t>
            </a:r>
          </a:p>
        </p:txBody>
      </p:sp>
      <p:sp>
        <p:nvSpPr>
          <p:cNvPr id="55" name="Rectangle 54"/>
          <p:cNvSpPr/>
          <p:nvPr/>
        </p:nvSpPr>
        <p:spPr>
          <a:xfrm>
            <a:off x="9646920" y="3310128"/>
            <a:ext cx="1965960" cy="402336"/>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6" name="TextBox 55"/>
          <p:cNvSpPr txBox="1"/>
          <p:nvPr/>
        </p:nvSpPr>
        <p:spPr>
          <a:xfrm>
            <a:off x="9646920" y="3310128"/>
            <a:ext cx="1965960" cy="402336"/>
          </a:xfrm>
          <a:prstGeom prst="rect">
            <a:avLst/>
          </a:prstGeom>
          <a:noFill/>
        </p:spPr>
        <p:txBody>
          <a:bodyPr wrap="square" anchor="ctr" tIns="36576" bIns="36576" lIns="54864" rIns="54864">
            <a:spAutoFit/>
          </a:bodyPr>
          <a:lstStyle/>
          <a:p>
            <a:pPr algn="l"/>
            <a:r>
              <a:rPr sz="1000" b="0" i="0">
                <a:solidFill>
                  <a:srgbClr val="0B1929"/>
                </a:solidFill>
                <a:latin typeface="Calibri"/>
              </a:rPr>
              <a:t>Very high</a:t>
            </a:r>
          </a:p>
        </p:txBody>
      </p:sp>
      <p:sp>
        <p:nvSpPr>
          <p:cNvPr id="57" name="Rectangle 56"/>
          <p:cNvSpPr/>
          <p:nvPr/>
        </p:nvSpPr>
        <p:spPr>
          <a:xfrm>
            <a:off x="548640" y="3712464"/>
            <a:ext cx="2011680" cy="402336"/>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8" name="TextBox 57"/>
          <p:cNvSpPr txBox="1"/>
          <p:nvPr/>
        </p:nvSpPr>
        <p:spPr>
          <a:xfrm>
            <a:off x="548640" y="3712464"/>
            <a:ext cx="2011680" cy="402336"/>
          </a:xfrm>
          <a:prstGeom prst="rect">
            <a:avLst/>
          </a:prstGeom>
          <a:noFill/>
        </p:spPr>
        <p:txBody>
          <a:bodyPr wrap="square" anchor="ctr" tIns="36576" bIns="36576" lIns="54864" rIns="54864">
            <a:spAutoFit/>
          </a:bodyPr>
          <a:lstStyle/>
          <a:p>
            <a:pPr algn="l"/>
            <a:r>
              <a:rPr sz="1000" b="1" i="0">
                <a:solidFill>
                  <a:srgbClr val="0B1929"/>
                </a:solidFill>
                <a:latin typeface="Calibri"/>
              </a:rPr>
              <a:t>Replay protection</a:t>
            </a:r>
          </a:p>
        </p:txBody>
      </p:sp>
      <p:sp>
        <p:nvSpPr>
          <p:cNvPr id="59" name="Rectangle 58"/>
          <p:cNvSpPr/>
          <p:nvPr/>
        </p:nvSpPr>
        <p:spPr>
          <a:xfrm>
            <a:off x="2560320" y="3712464"/>
            <a:ext cx="2651760" cy="402336"/>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0" name="TextBox 59"/>
          <p:cNvSpPr txBox="1"/>
          <p:nvPr/>
        </p:nvSpPr>
        <p:spPr>
          <a:xfrm>
            <a:off x="2560320" y="3712464"/>
            <a:ext cx="2651760" cy="402336"/>
          </a:xfrm>
          <a:prstGeom prst="rect">
            <a:avLst/>
          </a:prstGeom>
          <a:noFill/>
        </p:spPr>
        <p:txBody>
          <a:bodyPr wrap="square" anchor="ctr" tIns="36576" bIns="36576" lIns="54864" rIns="54864">
            <a:spAutoFit/>
          </a:bodyPr>
          <a:lstStyle/>
          <a:p>
            <a:pPr algn="l"/>
            <a:r>
              <a:rPr sz="1000" b="0" i="0">
                <a:solidFill>
                  <a:srgbClr val="0B1929"/>
                </a:solidFill>
                <a:latin typeface="Calibri"/>
              </a:rPr>
              <a:t>Per-signer nonce</a:t>
            </a:r>
          </a:p>
        </p:txBody>
      </p:sp>
      <p:sp>
        <p:nvSpPr>
          <p:cNvPr id="61" name="Rectangle 60"/>
          <p:cNvSpPr/>
          <p:nvPr/>
        </p:nvSpPr>
        <p:spPr>
          <a:xfrm>
            <a:off x="5212080" y="3712464"/>
            <a:ext cx="2286000" cy="402336"/>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2" name="TextBox 61"/>
          <p:cNvSpPr txBox="1"/>
          <p:nvPr/>
        </p:nvSpPr>
        <p:spPr>
          <a:xfrm>
            <a:off x="5212080" y="3712464"/>
            <a:ext cx="2286000" cy="402336"/>
          </a:xfrm>
          <a:prstGeom prst="rect">
            <a:avLst/>
          </a:prstGeom>
          <a:noFill/>
        </p:spPr>
        <p:txBody>
          <a:bodyPr wrap="square" anchor="ctr" tIns="36576" bIns="36576" lIns="54864" rIns="54864">
            <a:spAutoFit/>
          </a:bodyPr>
          <a:lstStyle/>
          <a:p>
            <a:pPr algn="l"/>
            <a:r>
              <a:rPr sz="1000" b="0" i="0">
                <a:solidFill>
                  <a:srgbClr val="0B1929"/>
                </a:solidFill>
                <a:latin typeface="Calibri"/>
              </a:rPr>
              <a:t>TX-hash uniqueness</a:t>
            </a:r>
          </a:p>
        </p:txBody>
      </p:sp>
      <p:sp>
        <p:nvSpPr>
          <p:cNvPr id="63" name="Rectangle 62"/>
          <p:cNvSpPr/>
          <p:nvPr/>
        </p:nvSpPr>
        <p:spPr>
          <a:xfrm>
            <a:off x="7498080" y="3712464"/>
            <a:ext cx="2148840" cy="402336"/>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4" name="TextBox 63"/>
          <p:cNvSpPr txBox="1"/>
          <p:nvPr/>
        </p:nvSpPr>
        <p:spPr>
          <a:xfrm>
            <a:off x="7498080" y="3712464"/>
            <a:ext cx="2148840" cy="402336"/>
          </a:xfrm>
          <a:prstGeom prst="rect">
            <a:avLst/>
          </a:prstGeom>
          <a:noFill/>
        </p:spPr>
        <p:txBody>
          <a:bodyPr wrap="square" anchor="ctr" tIns="36576" bIns="36576" lIns="54864" rIns="54864">
            <a:spAutoFit/>
          </a:bodyPr>
          <a:lstStyle/>
          <a:p>
            <a:pPr algn="l"/>
            <a:r>
              <a:rPr sz="1000" b="0" i="0">
                <a:solidFill>
                  <a:srgbClr val="0B1929"/>
                </a:solidFill>
                <a:latin typeface="Calibri"/>
              </a:rPr>
              <a:t>App-level</a:t>
            </a:r>
          </a:p>
        </p:txBody>
      </p:sp>
      <p:sp>
        <p:nvSpPr>
          <p:cNvPr id="65" name="Rectangle 64"/>
          <p:cNvSpPr/>
          <p:nvPr/>
        </p:nvSpPr>
        <p:spPr>
          <a:xfrm>
            <a:off x="9646920" y="3712464"/>
            <a:ext cx="1965960" cy="402336"/>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6" name="TextBox 65"/>
          <p:cNvSpPr txBox="1"/>
          <p:nvPr/>
        </p:nvSpPr>
        <p:spPr>
          <a:xfrm>
            <a:off x="9646920" y="3712464"/>
            <a:ext cx="1965960" cy="402336"/>
          </a:xfrm>
          <a:prstGeom prst="rect">
            <a:avLst/>
          </a:prstGeom>
          <a:noFill/>
        </p:spPr>
        <p:txBody>
          <a:bodyPr wrap="square" anchor="ctr" tIns="36576" bIns="36576" lIns="54864" rIns="54864">
            <a:spAutoFit/>
          </a:bodyPr>
          <a:lstStyle/>
          <a:p>
            <a:pPr algn="l"/>
            <a:r>
              <a:rPr sz="1000" b="0" i="0">
                <a:solidFill>
                  <a:srgbClr val="0B1929"/>
                </a:solidFill>
                <a:latin typeface="Calibri"/>
              </a:rPr>
              <a:t>JWT jti</a:t>
            </a:r>
          </a:p>
        </p:txBody>
      </p:sp>
      <p:sp>
        <p:nvSpPr>
          <p:cNvPr id="67" name="Rectangle 66"/>
          <p:cNvSpPr/>
          <p:nvPr/>
        </p:nvSpPr>
        <p:spPr>
          <a:xfrm>
            <a:off x="548640" y="4114800"/>
            <a:ext cx="2011680" cy="402336"/>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8" name="TextBox 67"/>
          <p:cNvSpPr txBox="1"/>
          <p:nvPr/>
        </p:nvSpPr>
        <p:spPr>
          <a:xfrm>
            <a:off x="548640" y="4114800"/>
            <a:ext cx="2011680" cy="402336"/>
          </a:xfrm>
          <a:prstGeom prst="rect">
            <a:avLst/>
          </a:prstGeom>
          <a:noFill/>
        </p:spPr>
        <p:txBody>
          <a:bodyPr wrap="square" anchor="ctr" tIns="36576" bIns="36576" lIns="54864" rIns="54864">
            <a:spAutoFit/>
          </a:bodyPr>
          <a:lstStyle/>
          <a:p>
            <a:pPr algn="l"/>
            <a:r>
              <a:rPr sz="1000" b="1" i="0">
                <a:solidFill>
                  <a:srgbClr val="0B1929"/>
                </a:solidFill>
                <a:latin typeface="Calibri"/>
              </a:rPr>
              <a:t>Multi-party approval</a:t>
            </a:r>
          </a:p>
        </p:txBody>
      </p:sp>
      <p:sp>
        <p:nvSpPr>
          <p:cNvPr id="69" name="Rectangle 68"/>
          <p:cNvSpPr/>
          <p:nvPr/>
        </p:nvSpPr>
        <p:spPr>
          <a:xfrm>
            <a:off x="2560320" y="4114800"/>
            <a:ext cx="2651760" cy="402336"/>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0" name="TextBox 69"/>
          <p:cNvSpPr txBox="1"/>
          <p:nvPr/>
        </p:nvSpPr>
        <p:spPr>
          <a:xfrm>
            <a:off x="2560320" y="4114800"/>
            <a:ext cx="2651760" cy="402336"/>
          </a:xfrm>
          <a:prstGeom prst="rect">
            <a:avLst/>
          </a:prstGeom>
          <a:noFill/>
        </p:spPr>
        <p:txBody>
          <a:bodyPr wrap="square" anchor="ctr" tIns="36576" bIns="36576" lIns="54864" rIns="54864">
            <a:spAutoFit/>
          </a:bodyPr>
          <a:lstStyle/>
          <a:p>
            <a:pPr algn="l"/>
            <a:r>
              <a:rPr sz="1000" b="0" i="0">
                <a:solidFill>
                  <a:srgbClr val="0B1929"/>
                </a:solidFill>
                <a:latin typeface="Calibri"/>
              </a:rPr>
              <a:t>First-class (guardians)</a:t>
            </a:r>
          </a:p>
        </p:txBody>
      </p:sp>
      <p:sp>
        <p:nvSpPr>
          <p:cNvPr id="71" name="Rectangle 70"/>
          <p:cNvSpPr/>
          <p:nvPr/>
        </p:nvSpPr>
        <p:spPr>
          <a:xfrm>
            <a:off x="5212080" y="4114800"/>
            <a:ext cx="2286000" cy="402336"/>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2" name="TextBox 71"/>
          <p:cNvSpPr txBox="1"/>
          <p:nvPr/>
        </p:nvSpPr>
        <p:spPr>
          <a:xfrm>
            <a:off x="5212080" y="4114800"/>
            <a:ext cx="2286000" cy="402336"/>
          </a:xfrm>
          <a:prstGeom prst="rect">
            <a:avLst/>
          </a:prstGeom>
          <a:noFill/>
        </p:spPr>
        <p:txBody>
          <a:bodyPr wrap="square" anchor="ctr" tIns="36576" bIns="36576" lIns="54864" rIns="54864">
            <a:spAutoFit/>
          </a:bodyPr>
          <a:lstStyle/>
          <a:p>
            <a:pPr algn="l"/>
            <a:r>
              <a:rPr sz="1000" b="0" i="0">
                <a:solidFill>
                  <a:srgbClr val="0B1929"/>
                </a:solidFill>
                <a:latin typeface="Calibri"/>
              </a:rPr>
              <a:t>Smart contract</a:t>
            </a:r>
          </a:p>
        </p:txBody>
      </p:sp>
      <p:sp>
        <p:nvSpPr>
          <p:cNvPr id="73" name="Rectangle 72"/>
          <p:cNvSpPr/>
          <p:nvPr/>
        </p:nvSpPr>
        <p:spPr>
          <a:xfrm>
            <a:off x="7498080" y="4114800"/>
            <a:ext cx="2148840" cy="402336"/>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4" name="TextBox 73"/>
          <p:cNvSpPr txBox="1"/>
          <p:nvPr/>
        </p:nvSpPr>
        <p:spPr>
          <a:xfrm>
            <a:off x="7498080" y="4114800"/>
            <a:ext cx="2148840" cy="402336"/>
          </a:xfrm>
          <a:prstGeom prst="rect">
            <a:avLst/>
          </a:prstGeom>
          <a:noFill/>
        </p:spPr>
        <p:txBody>
          <a:bodyPr wrap="square" anchor="ctr" tIns="36576" bIns="36576" lIns="54864" rIns="54864">
            <a:spAutoFit/>
          </a:bodyPr>
          <a:lstStyle/>
          <a:p>
            <a:pPr algn="l"/>
            <a:r>
              <a:rPr sz="1000" b="0" i="0">
                <a:solidFill>
                  <a:srgbClr val="0B1929"/>
                </a:solidFill>
                <a:latin typeface="Calibri"/>
              </a:rPr>
              <a:t>App-level</a:t>
            </a:r>
          </a:p>
        </p:txBody>
      </p:sp>
      <p:sp>
        <p:nvSpPr>
          <p:cNvPr id="75" name="Rectangle 74"/>
          <p:cNvSpPr/>
          <p:nvPr/>
        </p:nvSpPr>
        <p:spPr>
          <a:xfrm>
            <a:off x="9646920" y="4114800"/>
            <a:ext cx="1965960" cy="402336"/>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6" name="TextBox 75"/>
          <p:cNvSpPr txBox="1"/>
          <p:nvPr/>
        </p:nvSpPr>
        <p:spPr>
          <a:xfrm>
            <a:off x="9646920" y="4114800"/>
            <a:ext cx="1965960" cy="402336"/>
          </a:xfrm>
          <a:prstGeom prst="rect">
            <a:avLst/>
          </a:prstGeom>
          <a:noFill/>
        </p:spPr>
        <p:txBody>
          <a:bodyPr wrap="square" anchor="ctr" tIns="36576" bIns="36576" lIns="54864" rIns="54864">
            <a:spAutoFit/>
          </a:bodyPr>
          <a:lstStyle/>
          <a:p>
            <a:pPr algn="l"/>
            <a:r>
              <a:rPr sz="1000" b="0" i="0">
                <a:solidFill>
                  <a:srgbClr val="0B1929"/>
                </a:solidFill>
                <a:latin typeface="Calibri"/>
              </a:rPr>
              <a:t>Not native</a:t>
            </a:r>
          </a:p>
        </p:txBody>
      </p:sp>
      <p:sp>
        <p:nvSpPr>
          <p:cNvPr id="77" name="Rectangle 76"/>
          <p:cNvSpPr/>
          <p:nvPr/>
        </p:nvSpPr>
        <p:spPr>
          <a:xfrm>
            <a:off x="548640" y="4517136"/>
            <a:ext cx="2011680" cy="402336"/>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8" name="TextBox 77"/>
          <p:cNvSpPr txBox="1"/>
          <p:nvPr/>
        </p:nvSpPr>
        <p:spPr>
          <a:xfrm>
            <a:off x="548640" y="4517136"/>
            <a:ext cx="2011680" cy="402336"/>
          </a:xfrm>
          <a:prstGeom prst="rect">
            <a:avLst/>
          </a:prstGeom>
          <a:noFill/>
        </p:spPr>
        <p:txBody>
          <a:bodyPr wrap="square" anchor="ctr" tIns="36576" bIns="36576" lIns="54864" rIns="54864">
            <a:spAutoFit/>
          </a:bodyPr>
          <a:lstStyle/>
          <a:p>
            <a:pPr algn="l"/>
            <a:r>
              <a:rPr sz="1000" b="1" i="0">
                <a:solidFill>
                  <a:srgbClr val="0B1929"/>
                </a:solidFill>
                <a:latin typeface="Calibri"/>
              </a:rPr>
              <a:t>Auditability</a:t>
            </a:r>
          </a:p>
        </p:txBody>
      </p:sp>
      <p:sp>
        <p:nvSpPr>
          <p:cNvPr id="79" name="Rectangle 78"/>
          <p:cNvSpPr/>
          <p:nvPr/>
        </p:nvSpPr>
        <p:spPr>
          <a:xfrm>
            <a:off x="2560320" y="4517136"/>
            <a:ext cx="2651760" cy="402336"/>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0" name="TextBox 79"/>
          <p:cNvSpPr txBox="1"/>
          <p:nvPr/>
        </p:nvSpPr>
        <p:spPr>
          <a:xfrm>
            <a:off x="2560320" y="4517136"/>
            <a:ext cx="2651760" cy="402336"/>
          </a:xfrm>
          <a:prstGeom prst="rect">
            <a:avLst/>
          </a:prstGeom>
          <a:noFill/>
        </p:spPr>
        <p:txBody>
          <a:bodyPr wrap="square" anchor="ctr" tIns="36576" bIns="36576" lIns="54864" rIns="54864">
            <a:spAutoFit/>
          </a:bodyPr>
          <a:lstStyle/>
          <a:p>
            <a:pPr algn="l"/>
            <a:r>
              <a:rPr sz="1000" b="0" i="0">
                <a:solidFill>
                  <a:srgbClr val="0B1929"/>
                </a:solidFill>
                <a:latin typeface="Calibri"/>
              </a:rPr>
              <a:t>Full chain replay</a:t>
            </a:r>
          </a:p>
        </p:txBody>
      </p:sp>
      <p:sp>
        <p:nvSpPr>
          <p:cNvPr id="81" name="Rectangle 80"/>
          <p:cNvSpPr/>
          <p:nvPr/>
        </p:nvSpPr>
        <p:spPr>
          <a:xfrm>
            <a:off x="5212080" y="4517136"/>
            <a:ext cx="2286000" cy="402336"/>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2" name="TextBox 81"/>
          <p:cNvSpPr txBox="1"/>
          <p:nvPr/>
        </p:nvSpPr>
        <p:spPr>
          <a:xfrm>
            <a:off x="5212080" y="4517136"/>
            <a:ext cx="2286000" cy="402336"/>
          </a:xfrm>
          <a:prstGeom prst="rect">
            <a:avLst/>
          </a:prstGeom>
          <a:noFill/>
        </p:spPr>
        <p:txBody>
          <a:bodyPr wrap="square" anchor="ctr" tIns="36576" bIns="36576" lIns="54864" rIns="54864">
            <a:spAutoFit/>
          </a:bodyPr>
          <a:lstStyle/>
          <a:p>
            <a:pPr algn="l"/>
            <a:r>
              <a:rPr sz="1000" b="0" i="0">
                <a:solidFill>
                  <a:srgbClr val="0B1929"/>
                </a:solidFill>
                <a:latin typeface="Calibri"/>
              </a:rPr>
              <a:t>Full chain replay</a:t>
            </a:r>
          </a:p>
        </p:txBody>
      </p:sp>
      <p:sp>
        <p:nvSpPr>
          <p:cNvPr id="83" name="Rectangle 82"/>
          <p:cNvSpPr/>
          <p:nvPr/>
        </p:nvSpPr>
        <p:spPr>
          <a:xfrm>
            <a:off x="7498080" y="4517136"/>
            <a:ext cx="2148840" cy="402336"/>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4" name="TextBox 83"/>
          <p:cNvSpPr txBox="1"/>
          <p:nvPr/>
        </p:nvSpPr>
        <p:spPr>
          <a:xfrm>
            <a:off x="7498080" y="4517136"/>
            <a:ext cx="2148840" cy="402336"/>
          </a:xfrm>
          <a:prstGeom prst="rect">
            <a:avLst/>
          </a:prstGeom>
          <a:noFill/>
        </p:spPr>
        <p:txBody>
          <a:bodyPr wrap="square" anchor="ctr" tIns="36576" bIns="36576" lIns="54864" rIns="54864">
            <a:spAutoFit/>
          </a:bodyPr>
          <a:lstStyle/>
          <a:p>
            <a:pPr algn="l"/>
            <a:r>
              <a:rPr sz="1000" b="0" i="0">
                <a:solidFill>
                  <a:srgbClr val="0B1929"/>
                </a:solidFill>
                <a:latin typeface="Calibri"/>
              </a:rPr>
              <a:t>DB logs (trust them)</a:t>
            </a:r>
          </a:p>
        </p:txBody>
      </p:sp>
      <p:sp>
        <p:nvSpPr>
          <p:cNvPr id="85" name="Rectangle 84"/>
          <p:cNvSpPr/>
          <p:nvPr/>
        </p:nvSpPr>
        <p:spPr>
          <a:xfrm>
            <a:off x="9646920" y="4517136"/>
            <a:ext cx="1965960" cy="402336"/>
          </a:xfrm>
          <a:prstGeom prst="rect">
            <a:avLst/>
          </a:prstGeom>
          <a:solidFill>
            <a:srgbClr val="F1F5F9"/>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6" name="TextBox 85"/>
          <p:cNvSpPr txBox="1"/>
          <p:nvPr/>
        </p:nvSpPr>
        <p:spPr>
          <a:xfrm>
            <a:off x="9646920" y="4517136"/>
            <a:ext cx="1965960" cy="402336"/>
          </a:xfrm>
          <a:prstGeom prst="rect">
            <a:avLst/>
          </a:prstGeom>
          <a:noFill/>
        </p:spPr>
        <p:txBody>
          <a:bodyPr wrap="square" anchor="ctr" tIns="36576" bIns="36576" lIns="54864" rIns="54864">
            <a:spAutoFit/>
          </a:bodyPr>
          <a:lstStyle/>
          <a:p>
            <a:pPr algn="l"/>
            <a:r>
              <a:rPr sz="1000" b="0" i="0">
                <a:solidFill>
                  <a:srgbClr val="0B1929"/>
                </a:solidFill>
                <a:latin typeface="Calibri"/>
              </a:rPr>
              <a:t>Provider logs</a:t>
            </a:r>
          </a:p>
        </p:txBody>
      </p:sp>
      <p:sp>
        <p:nvSpPr>
          <p:cNvPr id="87" name="Rectangle 86"/>
          <p:cNvSpPr/>
          <p:nvPr/>
        </p:nvSpPr>
        <p:spPr>
          <a:xfrm>
            <a:off x="548640" y="4919472"/>
            <a:ext cx="2011680" cy="402336"/>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8" name="TextBox 87"/>
          <p:cNvSpPr txBox="1"/>
          <p:nvPr/>
        </p:nvSpPr>
        <p:spPr>
          <a:xfrm>
            <a:off x="548640" y="4919472"/>
            <a:ext cx="2011680" cy="402336"/>
          </a:xfrm>
          <a:prstGeom prst="rect">
            <a:avLst/>
          </a:prstGeom>
          <a:noFill/>
        </p:spPr>
        <p:txBody>
          <a:bodyPr wrap="square" anchor="ctr" tIns="36576" bIns="36576" lIns="54864" rIns="54864">
            <a:spAutoFit/>
          </a:bodyPr>
          <a:lstStyle/>
          <a:p>
            <a:pPr algn="l"/>
            <a:r>
              <a:rPr sz="1000" b="1" i="0">
                <a:solidFill>
                  <a:srgbClr val="0B1929"/>
                </a:solidFill>
                <a:latin typeface="Calibri"/>
              </a:rPr>
              <a:t>Best for</a:t>
            </a:r>
          </a:p>
        </p:txBody>
      </p:sp>
      <p:sp>
        <p:nvSpPr>
          <p:cNvPr id="89" name="Rectangle 88"/>
          <p:cNvSpPr/>
          <p:nvPr/>
        </p:nvSpPr>
        <p:spPr>
          <a:xfrm>
            <a:off x="2560320" y="4919472"/>
            <a:ext cx="2651760" cy="402336"/>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0" name="TextBox 89"/>
          <p:cNvSpPr txBox="1"/>
          <p:nvPr/>
        </p:nvSpPr>
        <p:spPr>
          <a:xfrm>
            <a:off x="2560320" y="4919472"/>
            <a:ext cx="2651760" cy="402336"/>
          </a:xfrm>
          <a:prstGeom prst="rect">
            <a:avLst/>
          </a:prstGeom>
          <a:noFill/>
        </p:spPr>
        <p:txBody>
          <a:bodyPr wrap="square" anchor="ctr" tIns="36576" bIns="36576" lIns="54864" rIns="54864">
            <a:spAutoFit/>
          </a:bodyPr>
          <a:lstStyle/>
          <a:p>
            <a:pPr algn="l"/>
            <a:r>
              <a:rPr sz="1000" b="0" i="0">
                <a:solidFill>
                  <a:srgbClr val="0B1929"/>
                </a:solidFill>
                <a:latin typeface="Calibri"/>
              </a:rPr>
              <a:t>Cross-org trust, high-value</a:t>
            </a:r>
          </a:p>
        </p:txBody>
      </p:sp>
      <p:sp>
        <p:nvSpPr>
          <p:cNvPr id="91" name="Rectangle 90"/>
          <p:cNvSpPr/>
          <p:nvPr/>
        </p:nvSpPr>
        <p:spPr>
          <a:xfrm>
            <a:off x="5212080" y="4919472"/>
            <a:ext cx="2286000" cy="402336"/>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2" name="TextBox 91"/>
          <p:cNvSpPr txBox="1"/>
          <p:nvPr/>
        </p:nvSpPr>
        <p:spPr>
          <a:xfrm>
            <a:off x="5212080" y="4919472"/>
            <a:ext cx="2286000" cy="402336"/>
          </a:xfrm>
          <a:prstGeom prst="rect">
            <a:avLst/>
          </a:prstGeom>
          <a:noFill/>
        </p:spPr>
        <p:txBody>
          <a:bodyPr wrap="square" anchor="ctr" tIns="36576" bIns="36576" lIns="54864" rIns="54864">
            <a:spAutoFit/>
          </a:bodyPr>
          <a:lstStyle/>
          <a:p>
            <a:pPr algn="l"/>
            <a:r>
              <a:rPr sz="1000" b="0" i="0">
                <a:solidFill>
                  <a:srgbClr val="0B1929"/>
                </a:solidFill>
                <a:latin typeface="Calibri"/>
              </a:rPr>
              <a:t>Global money / dApps</a:t>
            </a:r>
          </a:p>
        </p:txBody>
      </p:sp>
      <p:sp>
        <p:nvSpPr>
          <p:cNvPr id="93" name="Rectangle 92"/>
          <p:cNvSpPr/>
          <p:nvPr/>
        </p:nvSpPr>
        <p:spPr>
          <a:xfrm>
            <a:off x="7498080" y="4919472"/>
            <a:ext cx="2148840" cy="402336"/>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4" name="TextBox 93"/>
          <p:cNvSpPr txBox="1"/>
          <p:nvPr/>
        </p:nvSpPr>
        <p:spPr>
          <a:xfrm>
            <a:off x="7498080" y="4919472"/>
            <a:ext cx="2148840" cy="402336"/>
          </a:xfrm>
          <a:prstGeom prst="rect">
            <a:avLst/>
          </a:prstGeom>
          <a:noFill/>
        </p:spPr>
        <p:txBody>
          <a:bodyPr wrap="square" anchor="ctr" tIns="36576" bIns="36576" lIns="54864" rIns="54864">
            <a:spAutoFit/>
          </a:bodyPr>
          <a:lstStyle/>
          <a:p>
            <a:pPr algn="l"/>
            <a:r>
              <a:rPr sz="1000" b="0" i="0">
                <a:solidFill>
                  <a:srgbClr val="0B1929"/>
                </a:solidFill>
                <a:latin typeface="Calibri"/>
              </a:rPr>
              <a:t>Single-org data</a:t>
            </a:r>
          </a:p>
        </p:txBody>
      </p:sp>
      <p:sp>
        <p:nvSpPr>
          <p:cNvPr id="95" name="Rectangle 94"/>
          <p:cNvSpPr/>
          <p:nvPr/>
        </p:nvSpPr>
        <p:spPr>
          <a:xfrm>
            <a:off x="9646920" y="4919472"/>
            <a:ext cx="1965960" cy="402336"/>
          </a:xfrm>
          <a:prstGeom prst="rect">
            <a:avLst/>
          </a:prstGeom>
          <a:solidFill>
            <a:srgbClr val="FFFFFF"/>
          </a:solidFill>
          <a:ln w="6350">
            <a:solidFill>
              <a:srgbClr val="E2E8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6" name="TextBox 95"/>
          <p:cNvSpPr txBox="1"/>
          <p:nvPr/>
        </p:nvSpPr>
        <p:spPr>
          <a:xfrm>
            <a:off x="9646920" y="4919472"/>
            <a:ext cx="1965960" cy="402336"/>
          </a:xfrm>
          <a:prstGeom prst="rect">
            <a:avLst/>
          </a:prstGeom>
          <a:noFill/>
        </p:spPr>
        <p:txBody>
          <a:bodyPr wrap="square" anchor="ctr" tIns="36576" bIns="36576" lIns="54864" rIns="54864">
            <a:spAutoFit/>
          </a:bodyPr>
          <a:lstStyle/>
          <a:p>
            <a:pPr algn="l"/>
            <a:r>
              <a:rPr sz="1000" b="0" i="0">
                <a:solidFill>
                  <a:srgbClr val="0B1929"/>
                </a:solidFill>
                <a:latin typeface="Calibri"/>
              </a:rPr>
              <a:t>Login federation</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STATUS QUO</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How trust systems work today</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7 / 77</a:t>
            </a:r>
          </a:p>
        </p:txBody>
      </p:sp>
      <p:sp>
        <p:nvSpPr>
          <p:cNvPr id="7" name="Rounded Rectangle 6"/>
          <p:cNvSpPr/>
          <p:nvPr/>
        </p:nvSpPr>
        <p:spPr>
          <a:xfrm>
            <a:off x="548640" y="1600200"/>
            <a:ext cx="5943600" cy="4389120"/>
          </a:xfrm>
          <a:prstGeom prst="roundRect">
            <a:avLst>
              <a:gd name="adj" fmla="val 4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548640" y="1691640"/>
            <a:ext cx="5943600" cy="365760"/>
          </a:xfrm>
          <a:prstGeom prst="rect">
            <a:avLst/>
          </a:prstGeom>
          <a:noFill/>
        </p:spPr>
        <p:txBody>
          <a:bodyPr wrap="square" anchor="t" tIns="36576" bIns="36576" lIns="54864" rIns="54864">
            <a:spAutoFit/>
          </a:bodyPr>
          <a:lstStyle/>
          <a:p>
            <a:pPr algn="ctr"/>
            <a:r>
              <a:rPr sz="1100" b="1" i="0">
                <a:solidFill>
                  <a:srgbClr val="64748B"/>
                </a:solidFill>
                <a:latin typeface="Calibri"/>
              </a:rPr>
              <a:t>THE CENTRAL DATABASE PATTERN</a:t>
            </a:r>
          </a:p>
        </p:txBody>
      </p:sp>
      <p:sp>
        <p:nvSpPr>
          <p:cNvPr id="9" name="Rounded Rectangle 8"/>
          <p:cNvSpPr/>
          <p:nvPr/>
        </p:nvSpPr>
        <p:spPr>
          <a:xfrm>
            <a:off x="2560320" y="3291840"/>
            <a:ext cx="1920240" cy="1051560"/>
          </a:xfrm>
          <a:prstGeom prst="roundRect">
            <a:avLst>
              <a:gd name="adj" fmla="val 10000"/>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2560320" y="3291840"/>
            <a:ext cx="1920240" cy="1051560"/>
          </a:xfrm>
          <a:prstGeom prst="rect">
            <a:avLst/>
          </a:prstGeom>
          <a:noFill/>
        </p:spPr>
        <p:txBody>
          <a:bodyPr wrap="square" anchor="ctr" tIns="36576" bIns="36576" lIns="54864" rIns="54864">
            <a:spAutoFit/>
          </a:bodyPr>
          <a:lstStyle/>
          <a:p>
            <a:pPr algn="ctr"/>
            <a:r>
              <a:rPr sz="1600" b="1" i="0">
                <a:solidFill>
                  <a:srgbClr val="FFFFFF"/>
                </a:solidFill>
                <a:latin typeface="Georgia"/>
              </a:rPr>
              <a:t>Central
Database</a:t>
            </a:r>
          </a:p>
        </p:txBody>
      </p:sp>
      <p:sp>
        <p:nvSpPr>
          <p:cNvPr id="11" name="Oval 10"/>
          <p:cNvSpPr/>
          <p:nvPr/>
        </p:nvSpPr>
        <p:spPr>
          <a:xfrm>
            <a:off x="1005840" y="2377440"/>
            <a:ext cx="868680" cy="64008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1005840" y="2377440"/>
            <a:ext cx="868680" cy="640080"/>
          </a:xfrm>
          <a:prstGeom prst="rect">
            <a:avLst/>
          </a:prstGeom>
          <a:noFill/>
        </p:spPr>
        <p:txBody>
          <a:bodyPr wrap="square" anchor="ctr" tIns="36576" bIns="36576" lIns="54864" rIns="54864">
            <a:spAutoFit/>
          </a:bodyPr>
          <a:lstStyle/>
          <a:p>
            <a:pPr algn="ctr"/>
            <a:r>
              <a:rPr sz="1100" b="1" i="0">
                <a:solidFill>
                  <a:srgbClr val="FFFFFF"/>
                </a:solidFill>
                <a:latin typeface="Calibri"/>
              </a:rPr>
              <a:t>User A</a:t>
            </a:r>
          </a:p>
        </p:txBody>
      </p:sp>
      <p:cxnSp>
        <p:nvCxnSpPr>
          <p:cNvPr id="13" name="Connector 12"/>
          <p:cNvCxnSpPr/>
          <p:nvPr/>
        </p:nvCxnSpPr>
        <p:spPr>
          <a:xfrm>
            <a:off x="1435608" y="2697480"/>
            <a:ext cx="2084832" cy="1124711"/>
          </a:xfrm>
          <a:prstGeom prst="line">
            <a:avLst/>
          </a:prstGeom>
          <a:ln w="1524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14" name="Oval 13"/>
          <p:cNvSpPr/>
          <p:nvPr/>
        </p:nvSpPr>
        <p:spPr>
          <a:xfrm>
            <a:off x="5212080" y="2377440"/>
            <a:ext cx="868680" cy="64008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5212080" y="2377440"/>
            <a:ext cx="868680" cy="640080"/>
          </a:xfrm>
          <a:prstGeom prst="rect">
            <a:avLst/>
          </a:prstGeom>
          <a:noFill/>
        </p:spPr>
        <p:txBody>
          <a:bodyPr wrap="square" anchor="ctr" tIns="36576" bIns="36576" lIns="54864" rIns="54864">
            <a:spAutoFit/>
          </a:bodyPr>
          <a:lstStyle/>
          <a:p>
            <a:pPr algn="ctr"/>
            <a:r>
              <a:rPr sz="1100" b="1" i="0">
                <a:solidFill>
                  <a:srgbClr val="FFFFFF"/>
                </a:solidFill>
                <a:latin typeface="Calibri"/>
              </a:rPr>
              <a:t>User B</a:t>
            </a:r>
          </a:p>
        </p:txBody>
      </p:sp>
      <p:cxnSp>
        <p:nvCxnSpPr>
          <p:cNvPr id="16" name="Connector 15"/>
          <p:cNvCxnSpPr/>
          <p:nvPr/>
        </p:nvCxnSpPr>
        <p:spPr>
          <a:xfrm flipH="1">
            <a:off x="3520440" y="2697480"/>
            <a:ext cx="2121408" cy="1124711"/>
          </a:xfrm>
          <a:prstGeom prst="line">
            <a:avLst/>
          </a:prstGeom>
          <a:ln w="1524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17" name="Oval 16"/>
          <p:cNvSpPr/>
          <p:nvPr/>
        </p:nvSpPr>
        <p:spPr>
          <a:xfrm>
            <a:off x="1005840" y="4663440"/>
            <a:ext cx="868680" cy="64008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1005840" y="4663440"/>
            <a:ext cx="868680" cy="640080"/>
          </a:xfrm>
          <a:prstGeom prst="rect">
            <a:avLst/>
          </a:prstGeom>
          <a:noFill/>
        </p:spPr>
        <p:txBody>
          <a:bodyPr wrap="square" anchor="ctr" tIns="36576" bIns="36576" lIns="54864" rIns="54864">
            <a:spAutoFit/>
          </a:bodyPr>
          <a:lstStyle/>
          <a:p>
            <a:pPr algn="ctr"/>
            <a:r>
              <a:rPr sz="1100" b="1" i="0">
                <a:solidFill>
                  <a:srgbClr val="FFFFFF"/>
                </a:solidFill>
                <a:latin typeface="Calibri"/>
              </a:rPr>
              <a:t>User C</a:t>
            </a:r>
          </a:p>
        </p:txBody>
      </p:sp>
      <p:cxnSp>
        <p:nvCxnSpPr>
          <p:cNvPr id="19" name="Connector 18"/>
          <p:cNvCxnSpPr/>
          <p:nvPr/>
        </p:nvCxnSpPr>
        <p:spPr>
          <a:xfrm flipV="1">
            <a:off x="1435608" y="3822191"/>
            <a:ext cx="2084832" cy="1161289"/>
          </a:xfrm>
          <a:prstGeom prst="line">
            <a:avLst/>
          </a:prstGeom>
          <a:ln w="1524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20" name="Oval 19"/>
          <p:cNvSpPr/>
          <p:nvPr/>
        </p:nvSpPr>
        <p:spPr>
          <a:xfrm>
            <a:off x="5212080" y="4663440"/>
            <a:ext cx="868680" cy="64008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5212080" y="4663440"/>
            <a:ext cx="868680" cy="640080"/>
          </a:xfrm>
          <a:prstGeom prst="rect">
            <a:avLst/>
          </a:prstGeom>
          <a:noFill/>
        </p:spPr>
        <p:txBody>
          <a:bodyPr wrap="square" anchor="ctr" tIns="36576" bIns="36576" lIns="54864" rIns="54864">
            <a:spAutoFit/>
          </a:bodyPr>
          <a:lstStyle/>
          <a:p>
            <a:pPr algn="ctr"/>
            <a:r>
              <a:rPr sz="1100" b="1" i="0">
                <a:solidFill>
                  <a:srgbClr val="FFFFFF"/>
                </a:solidFill>
                <a:latin typeface="Calibri"/>
              </a:rPr>
              <a:t>User D</a:t>
            </a:r>
          </a:p>
        </p:txBody>
      </p:sp>
      <p:cxnSp>
        <p:nvCxnSpPr>
          <p:cNvPr id="22" name="Connector 21"/>
          <p:cNvCxnSpPr/>
          <p:nvPr/>
        </p:nvCxnSpPr>
        <p:spPr>
          <a:xfrm flipH="1" flipV="1">
            <a:off x="3520440" y="3822191"/>
            <a:ext cx="2121408" cy="1161289"/>
          </a:xfrm>
          <a:prstGeom prst="line">
            <a:avLst/>
          </a:prstGeom>
          <a:ln w="1524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23" name="TextBox 22"/>
          <p:cNvSpPr txBox="1"/>
          <p:nvPr/>
        </p:nvSpPr>
        <p:spPr>
          <a:xfrm>
            <a:off x="548640" y="5532120"/>
            <a:ext cx="5943600" cy="457200"/>
          </a:xfrm>
          <a:prstGeom prst="rect">
            <a:avLst/>
          </a:prstGeom>
          <a:noFill/>
        </p:spPr>
        <p:txBody>
          <a:bodyPr wrap="square" anchor="t" tIns="36576" bIns="36576" lIns="54864" rIns="54864">
            <a:spAutoFit/>
          </a:bodyPr>
          <a:lstStyle/>
          <a:p>
            <a:pPr algn="ctr"/>
            <a:r>
              <a:rPr sz="1150" b="0" i="1">
                <a:solidFill>
                  <a:srgbClr val="64748B"/>
                </a:solidFill>
                <a:latin typeface="Calibri"/>
              </a:rPr>
              <a:t>All parties send data to one authority. Authority scores. Authority decides.</a:t>
            </a:r>
          </a:p>
        </p:txBody>
      </p:sp>
      <p:sp>
        <p:nvSpPr>
          <p:cNvPr id="24" name="TextBox 23"/>
          <p:cNvSpPr txBox="1"/>
          <p:nvPr/>
        </p:nvSpPr>
        <p:spPr>
          <a:xfrm>
            <a:off x="6858000" y="1737360"/>
            <a:ext cx="4937760" cy="4572000"/>
          </a:xfrm>
          <a:prstGeom prst="rect">
            <a:avLst/>
          </a:prstGeom>
          <a:noFill/>
        </p:spPr>
        <p:txBody>
          <a:bodyPr wrap="square" tIns="36576" bIns="36576" lIns="54864" rIns="54864">
            <a:spAutoFit/>
          </a:bodyPr>
          <a:lstStyle/>
          <a:p>
            <a:pPr algn="l">
              <a:spcAft>
                <a:spcPts val="400"/>
              </a:spcAft>
            </a:pPr>
            <a:r>
              <a:rPr sz="1400" b="1">
                <a:solidFill>
                  <a:srgbClr val="0B1929"/>
                </a:solidFill>
                <a:latin typeface="Calibri"/>
              </a:rPr>
              <a:t>•  Opaque</a:t>
            </a:r>
          </a:p>
          <a:p>
            <a:pPr algn="l">
              <a:spcAft>
                <a:spcPts val="400"/>
              </a:spcAft>
            </a:pPr>
            <a:r>
              <a:rPr sz="1400" b="0">
                <a:solidFill>
                  <a:srgbClr val="0B1929"/>
                </a:solidFill>
                <a:latin typeface="Calibri"/>
              </a:rPr>
              <a:t>•  You can't see the calculation.</a:t>
            </a:r>
          </a:p>
          <a:p>
            <a:pPr algn="l">
              <a:spcAft>
                <a:spcPts val="400"/>
              </a:spcAft>
            </a:pPr>
            <a:r>
              <a:rPr sz="1400" b="1">
                <a:solidFill>
                  <a:srgbClr val="0B1929"/>
                </a:solidFill>
                <a:latin typeface="Calibri"/>
              </a:rPr>
              <a:t>•  Single point of failure</a:t>
            </a:r>
          </a:p>
          <a:p>
            <a:pPr algn="l">
              <a:spcAft>
                <a:spcPts val="400"/>
              </a:spcAft>
            </a:pPr>
            <a:r>
              <a:rPr sz="1400" b="0">
                <a:solidFill>
                  <a:srgbClr val="0B1929"/>
                </a:solidFill>
                <a:latin typeface="Calibri"/>
              </a:rPr>
              <a:t>•  One breach = everyone's data compromised.</a:t>
            </a:r>
          </a:p>
          <a:p>
            <a:pPr algn="l">
              <a:spcAft>
                <a:spcPts val="400"/>
              </a:spcAft>
            </a:pPr>
            <a:r>
              <a:rPr sz="1400" b="1">
                <a:solidFill>
                  <a:srgbClr val="0B1929"/>
                </a:solidFill>
                <a:latin typeface="Calibri"/>
              </a:rPr>
              <a:t>•  Universal score</a:t>
            </a:r>
          </a:p>
          <a:p>
            <a:pPr algn="l">
              <a:spcAft>
                <a:spcPts val="400"/>
              </a:spcAft>
            </a:pPr>
            <a:r>
              <a:rPr sz="1400" b="0">
                <a:solidFill>
                  <a:srgbClr val="0B1929"/>
                </a:solidFill>
                <a:latin typeface="Calibri"/>
              </a:rPr>
              <a:t>•  Same number used for every context.</a:t>
            </a:r>
          </a:p>
          <a:p>
            <a:pPr algn="l">
              <a:spcAft>
                <a:spcPts val="400"/>
              </a:spcAft>
            </a:pPr>
            <a:r>
              <a:rPr sz="1400" b="1">
                <a:solidFill>
                  <a:srgbClr val="0B1929"/>
                </a:solidFill>
                <a:latin typeface="Calibri"/>
              </a:rPr>
              <a:t>•  No ownership</a:t>
            </a:r>
          </a:p>
          <a:p>
            <a:pPr algn="l">
              <a:spcAft>
                <a:spcPts val="400"/>
              </a:spcAft>
            </a:pPr>
            <a:r>
              <a:rPr sz="1400" b="0">
                <a:solidFill>
                  <a:srgbClr val="0B1929"/>
                </a:solidFill>
                <a:latin typeface="Calibri"/>
              </a:rPr>
              <a:t>•  The authority owns your history, not you.</a:t>
            </a:r>
          </a:p>
          <a:p>
            <a:pPr algn="l">
              <a:spcAft>
                <a:spcPts val="400"/>
              </a:spcAft>
            </a:pPr>
            <a:r>
              <a:rPr sz="1400" b="1">
                <a:solidFill>
                  <a:srgbClr val="0B1929"/>
                </a:solidFill>
                <a:latin typeface="Calibri"/>
              </a:rPr>
              <a:t>•  Slow to correct</a:t>
            </a:r>
          </a:p>
          <a:p>
            <a:pPr algn="l">
              <a:spcAft>
                <a:spcPts val="400"/>
              </a:spcAft>
            </a:pPr>
            <a:r>
              <a:rPr sz="1400" b="0">
                <a:solidFill>
                  <a:srgbClr val="0B1929"/>
                </a:solidFill>
                <a:latin typeface="Calibri"/>
              </a:rPr>
              <a:t>•  Errors take months to fix.</a:t>
            </a:r>
          </a:p>
          <a:p>
            <a:pPr algn="l">
              <a:spcAft>
                <a:spcPts val="400"/>
              </a:spcAft>
            </a:pPr>
            <a:r>
              <a:rPr sz="1400" b="1">
                <a:solidFill>
                  <a:srgbClr val="0B1929"/>
                </a:solidFill>
                <a:latin typeface="Calibri"/>
              </a:rPr>
              <a:t>•  Hard to appeal</a:t>
            </a:r>
          </a:p>
          <a:p>
            <a:pPr algn="l">
              <a:spcAft>
                <a:spcPts val="400"/>
              </a:spcAft>
            </a:pPr>
            <a:r>
              <a:rPr sz="1400" b="0">
                <a:solidFill>
                  <a:srgbClr val="0B1929"/>
                </a:solidFill>
                <a:latin typeface="Calibri"/>
              </a:rPr>
              <a:t>•  Disputes go through the same authority.</a:t>
            </a:r>
          </a:p>
        </p:txBody>
      </p:sp>
    </p:spTree>
  </p:cSld>
  <p:clrMapOvr>
    <a:masterClrMapping/>
  </p:clrMapOvr>
</p:sld>
</file>

<file path=ppt/slides/slide70.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STRONG FIT</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When to use Quidnug</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70 / 77</a:t>
            </a:r>
          </a:p>
        </p:txBody>
      </p:sp>
      <p:sp>
        <p:nvSpPr>
          <p:cNvPr id="7" name="Rounded Rectangle 6"/>
          <p:cNvSpPr/>
          <p:nvPr/>
        </p:nvSpPr>
        <p:spPr>
          <a:xfrm>
            <a:off x="548640" y="1691640"/>
            <a:ext cx="11064240" cy="64008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548640" y="1691640"/>
            <a:ext cx="82296" cy="640080"/>
          </a:xfrm>
          <a:prstGeom prst="rect">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Oval 8"/>
          <p:cNvSpPr/>
          <p:nvPr/>
        </p:nvSpPr>
        <p:spPr>
          <a:xfrm>
            <a:off x="777240" y="1856232"/>
            <a:ext cx="320040" cy="320040"/>
          </a:xfrm>
          <a:prstGeom prst="ellipse">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77240" y="1856232"/>
            <a:ext cx="320040" cy="320040"/>
          </a:xfrm>
          <a:prstGeom prst="rect">
            <a:avLst/>
          </a:prstGeom>
          <a:noFill/>
        </p:spPr>
        <p:txBody>
          <a:bodyPr wrap="square" anchor="ctr" tIns="36576" bIns="36576" lIns="54864" rIns="54864">
            <a:spAutoFit/>
          </a:bodyPr>
          <a:lstStyle/>
          <a:p>
            <a:pPr algn="ctr"/>
            <a:r>
              <a:rPr sz="1600" b="1" i="0">
                <a:solidFill>
                  <a:srgbClr val="FFFFFF"/>
                </a:solidFill>
                <a:latin typeface="Georgia"/>
              </a:rPr>
              <a:t>✓</a:t>
            </a:r>
          </a:p>
        </p:txBody>
      </p:sp>
      <p:sp>
        <p:nvSpPr>
          <p:cNvPr id="11" name="TextBox 10"/>
          <p:cNvSpPr txBox="1"/>
          <p:nvPr/>
        </p:nvSpPr>
        <p:spPr>
          <a:xfrm>
            <a:off x="1234440" y="1746504"/>
            <a:ext cx="10058400" cy="320040"/>
          </a:xfrm>
          <a:prstGeom prst="rect">
            <a:avLst/>
          </a:prstGeom>
          <a:noFill/>
        </p:spPr>
        <p:txBody>
          <a:bodyPr wrap="square" anchor="t" tIns="36576" bIns="36576" lIns="54864" rIns="54864">
            <a:spAutoFit/>
          </a:bodyPr>
          <a:lstStyle/>
          <a:p>
            <a:pPr algn="l"/>
            <a:r>
              <a:rPr sz="1300" b="1" i="0">
                <a:solidFill>
                  <a:srgbClr val="0B1929"/>
                </a:solidFill>
                <a:latin typeface="Georgia"/>
              </a:rPr>
              <a:t>Your data model has 'who trusts whom' as first-class</a:t>
            </a:r>
          </a:p>
        </p:txBody>
      </p:sp>
      <p:sp>
        <p:nvSpPr>
          <p:cNvPr id="12" name="TextBox 11"/>
          <p:cNvSpPr txBox="1"/>
          <p:nvPr/>
        </p:nvSpPr>
        <p:spPr>
          <a:xfrm>
            <a:off x="1234440" y="2057400"/>
            <a:ext cx="10058400" cy="274320"/>
          </a:xfrm>
          <a:prstGeom prst="rect">
            <a:avLst/>
          </a:prstGeom>
          <a:noFill/>
        </p:spPr>
        <p:txBody>
          <a:bodyPr wrap="square" anchor="t" tIns="36576" bIns="36576" lIns="54864" rIns="54864">
            <a:spAutoFit/>
          </a:bodyPr>
          <a:lstStyle/>
          <a:p>
            <a:pPr algn="l"/>
            <a:r>
              <a:rPr sz="1100" b="0" i="1">
                <a:solidFill>
                  <a:srgbClr val="64748B"/>
                </a:solidFill>
                <a:latin typeface="Calibri"/>
              </a:rPr>
              <a:t>Reputation, credentials, consortium fraud detection, cross-org approvals.</a:t>
            </a:r>
          </a:p>
        </p:txBody>
      </p:sp>
      <p:sp>
        <p:nvSpPr>
          <p:cNvPr id="13" name="Rounded Rectangle 12"/>
          <p:cNvSpPr/>
          <p:nvPr/>
        </p:nvSpPr>
        <p:spPr>
          <a:xfrm>
            <a:off x="548640" y="2423160"/>
            <a:ext cx="11064240" cy="64008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548640" y="2423160"/>
            <a:ext cx="82296" cy="640080"/>
          </a:xfrm>
          <a:prstGeom prst="rect">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Oval 14"/>
          <p:cNvSpPr/>
          <p:nvPr/>
        </p:nvSpPr>
        <p:spPr>
          <a:xfrm>
            <a:off x="777240" y="2587752"/>
            <a:ext cx="320040" cy="320040"/>
          </a:xfrm>
          <a:prstGeom prst="ellipse">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77240" y="2587752"/>
            <a:ext cx="320040" cy="320040"/>
          </a:xfrm>
          <a:prstGeom prst="rect">
            <a:avLst/>
          </a:prstGeom>
          <a:noFill/>
        </p:spPr>
        <p:txBody>
          <a:bodyPr wrap="square" anchor="ctr" tIns="36576" bIns="36576" lIns="54864" rIns="54864">
            <a:spAutoFit/>
          </a:bodyPr>
          <a:lstStyle/>
          <a:p>
            <a:pPr algn="ctr"/>
            <a:r>
              <a:rPr sz="1600" b="1" i="0">
                <a:solidFill>
                  <a:srgbClr val="FFFFFF"/>
                </a:solidFill>
                <a:latin typeface="Georgia"/>
              </a:rPr>
              <a:t>✓</a:t>
            </a:r>
          </a:p>
        </p:txBody>
      </p:sp>
      <p:sp>
        <p:nvSpPr>
          <p:cNvPr id="17" name="TextBox 16"/>
          <p:cNvSpPr txBox="1"/>
          <p:nvPr/>
        </p:nvSpPr>
        <p:spPr>
          <a:xfrm>
            <a:off x="1234440" y="2478024"/>
            <a:ext cx="10058400" cy="320040"/>
          </a:xfrm>
          <a:prstGeom prst="rect">
            <a:avLst/>
          </a:prstGeom>
          <a:noFill/>
        </p:spPr>
        <p:txBody>
          <a:bodyPr wrap="square" anchor="t" tIns="36576" bIns="36576" lIns="54864" rIns="54864">
            <a:spAutoFit/>
          </a:bodyPr>
          <a:lstStyle/>
          <a:p>
            <a:pPr algn="l"/>
            <a:r>
              <a:rPr sz="1300" b="1" i="0">
                <a:solidFill>
                  <a:srgbClr val="0B1929"/>
                </a:solidFill>
                <a:latin typeface="Georgia"/>
              </a:rPr>
              <a:t>You need recoverable keys without central escrow</a:t>
            </a:r>
          </a:p>
        </p:txBody>
      </p:sp>
      <p:sp>
        <p:nvSpPr>
          <p:cNvPr id="18" name="TextBox 17"/>
          <p:cNvSpPr txBox="1"/>
          <p:nvPr/>
        </p:nvSpPr>
        <p:spPr>
          <a:xfrm>
            <a:off x="1234440" y="2788920"/>
            <a:ext cx="10058400" cy="274320"/>
          </a:xfrm>
          <a:prstGeom prst="rect">
            <a:avLst/>
          </a:prstGeom>
          <a:noFill/>
        </p:spPr>
        <p:txBody>
          <a:bodyPr wrap="square" anchor="t" tIns="36576" bIns="36576" lIns="54864" rIns="54864">
            <a:spAutoFit/>
          </a:bodyPr>
          <a:lstStyle/>
          <a:p>
            <a:pPr algn="l"/>
            <a:r>
              <a:rPr sz="1100" b="0" i="1">
                <a:solidFill>
                  <a:srgbClr val="64748B"/>
                </a:solidFill>
                <a:latin typeface="Calibri"/>
              </a:rPr>
              <a:t>Custody, high-value signing, long-lived credentials.</a:t>
            </a:r>
          </a:p>
        </p:txBody>
      </p:sp>
      <p:sp>
        <p:nvSpPr>
          <p:cNvPr id="19" name="Rounded Rectangle 18"/>
          <p:cNvSpPr/>
          <p:nvPr/>
        </p:nvSpPr>
        <p:spPr>
          <a:xfrm>
            <a:off x="548640" y="3154680"/>
            <a:ext cx="11064240" cy="64008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Rectangle 19"/>
          <p:cNvSpPr/>
          <p:nvPr/>
        </p:nvSpPr>
        <p:spPr>
          <a:xfrm>
            <a:off x="548640" y="3154680"/>
            <a:ext cx="82296" cy="640080"/>
          </a:xfrm>
          <a:prstGeom prst="rect">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Oval 20"/>
          <p:cNvSpPr/>
          <p:nvPr/>
        </p:nvSpPr>
        <p:spPr>
          <a:xfrm>
            <a:off x="777240" y="3319272"/>
            <a:ext cx="320040" cy="320040"/>
          </a:xfrm>
          <a:prstGeom prst="ellipse">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777240" y="3319272"/>
            <a:ext cx="320040" cy="320040"/>
          </a:xfrm>
          <a:prstGeom prst="rect">
            <a:avLst/>
          </a:prstGeom>
          <a:noFill/>
        </p:spPr>
        <p:txBody>
          <a:bodyPr wrap="square" anchor="ctr" tIns="36576" bIns="36576" lIns="54864" rIns="54864">
            <a:spAutoFit/>
          </a:bodyPr>
          <a:lstStyle/>
          <a:p>
            <a:pPr algn="ctr"/>
            <a:r>
              <a:rPr sz="1600" b="1" i="0">
                <a:solidFill>
                  <a:srgbClr val="FFFFFF"/>
                </a:solidFill>
                <a:latin typeface="Georgia"/>
              </a:rPr>
              <a:t>✓</a:t>
            </a:r>
          </a:p>
        </p:txBody>
      </p:sp>
      <p:sp>
        <p:nvSpPr>
          <p:cNvPr id="23" name="TextBox 22"/>
          <p:cNvSpPr txBox="1"/>
          <p:nvPr/>
        </p:nvSpPr>
        <p:spPr>
          <a:xfrm>
            <a:off x="1234440" y="3209544"/>
            <a:ext cx="10058400" cy="320040"/>
          </a:xfrm>
          <a:prstGeom prst="rect">
            <a:avLst/>
          </a:prstGeom>
          <a:noFill/>
        </p:spPr>
        <p:txBody>
          <a:bodyPr wrap="square" anchor="t" tIns="36576" bIns="36576" lIns="54864" rIns="54864">
            <a:spAutoFit/>
          </a:bodyPr>
          <a:lstStyle/>
          <a:p>
            <a:pPr algn="l"/>
            <a:r>
              <a:rPr sz="1300" b="1" i="0">
                <a:solidFill>
                  <a:srgbClr val="0B1929"/>
                </a:solidFill>
                <a:latin typeface="Georgia"/>
              </a:rPr>
              <a:t>Replay-safe auditable state transitions — without global consensus</a:t>
            </a:r>
          </a:p>
        </p:txBody>
      </p:sp>
      <p:sp>
        <p:nvSpPr>
          <p:cNvPr id="24" name="TextBox 23"/>
          <p:cNvSpPr txBox="1"/>
          <p:nvPr/>
        </p:nvSpPr>
        <p:spPr>
          <a:xfrm>
            <a:off x="1234440" y="3520440"/>
            <a:ext cx="10058400" cy="274320"/>
          </a:xfrm>
          <a:prstGeom prst="rect">
            <a:avLst/>
          </a:prstGeom>
          <a:noFill/>
        </p:spPr>
        <p:txBody>
          <a:bodyPr wrap="square" anchor="t" tIns="36576" bIns="36576" lIns="54864" rIns="54864">
            <a:spAutoFit/>
          </a:bodyPr>
          <a:lstStyle/>
          <a:p>
            <a:pPr algn="l"/>
            <a:r>
              <a:rPr sz="1100" b="0" i="1">
                <a:solidFill>
                  <a:srgbClr val="64748B"/>
                </a:solidFill>
                <a:latin typeface="Calibri"/>
              </a:rPr>
              <a:t>Most internal and consortium systems — don't need 'one chain for everyone.'</a:t>
            </a:r>
          </a:p>
        </p:txBody>
      </p:sp>
      <p:sp>
        <p:nvSpPr>
          <p:cNvPr id="25" name="Rounded Rectangle 24"/>
          <p:cNvSpPr/>
          <p:nvPr/>
        </p:nvSpPr>
        <p:spPr>
          <a:xfrm>
            <a:off x="548640" y="3886200"/>
            <a:ext cx="11064240" cy="64008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Rectangle 25"/>
          <p:cNvSpPr/>
          <p:nvPr/>
        </p:nvSpPr>
        <p:spPr>
          <a:xfrm>
            <a:off x="548640" y="3886200"/>
            <a:ext cx="82296" cy="640080"/>
          </a:xfrm>
          <a:prstGeom prst="rect">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Oval 26"/>
          <p:cNvSpPr/>
          <p:nvPr/>
        </p:nvSpPr>
        <p:spPr>
          <a:xfrm>
            <a:off x="777240" y="4050792"/>
            <a:ext cx="320040" cy="320040"/>
          </a:xfrm>
          <a:prstGeom prst="ellipse">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777240" y="4050792"/>
            <a:ext cx="320040" cy="320040"/>
          </a:xfrm>
          <a:prstGeom prst="rect">
            <a:avLst/>
          </a:prstGeom>
          <a:noFill/>
        </p:spPr>
        <p:txBody>
          <a:bodyPr wrap="square" anchor="ctr" tIns="36576" bIns="36576" lIns="54864" rIns="54864">
            <a:spAutoFit/>
          </a:bodyPr>
          <a:lstStyle/>
          <a:p>
            <a:pPr algn="ctr"/>
            <a:r>
              <a:rPr sz="1600" b="1" i="0">
                <a:solidFill>
                  <a:srgbClr val="FFFFFF"/>
                </a:solidFill>
                <a:latin typeface="Georgia"/>
              </a:rPr>
              <a:t>✓</a:t>
            </a:r>
          </a:p>
        </p:txBody>
      </p:sp>
      <p:sp>
        <p:nvSpPr>
          <p:cNvPr id="29" name="TextBox 28"/>
          <p:cNvSpPr txBox="1"/>
          <p:nvPr/>
        </p:nvSpPr>
        <p:spPr>
          <a:xfrm>
            <a:off x="1234440" y="3941064"/>
            <a:ext cx="10058400" cy="320040"/>
          </a:xfrm>
          <a:prstGeom prst="rect">
            <a:avLst/>
          </a:prstGeom>
          <a:noFill/>
        </p:spPr>
        <p:txBody>
          <a:bodyPr wrap="square" anchor="t" tIns="36576" bIns="36576" lIns="54864" rIns="54864">
            <a:spAutoFit/>
          </a:bodyPr>
          <a:lstStyle/>
          <a:p>
            <a:pPr algn="l"/>
            <a:r>
              <a:rPr sz="1300" b="1" i="0">
                <a:solidFill>
                  <a:srgbClr val="0B1929"/>
                </a:solidFill>
                <a:latin typeface="Georgia"/>
              </a:rPr>
              <a:t>Coordinated federated protocol upgrades</a:t>
            </a:r>
          </a:p>
        </p:txBody>
      </p:sp>
      <p:sp>
        <p:nvSpPr>
          <p:cNvPr id="30" name="TextBox 29"/>
          <p:cNvSpPr txBox="1"/>
          <p:nvPr/>
        </p:nvSpPr>
        <p:spPr>
          <a:xfrm>
            <a:off x="1234440" y="4251960"/>
            <a:ext cx="10058400" cy="274320"/>
          </a:xfrm>
          <a:prstGeom prst="rect">
            <a:avLst/>
          </a:prstGeom>
          <a:noFill/>
        </p:spPr>
        <p:txBody>
          <a:bodyPr wrap="square" anchor="t" tIns="36576" bIns="36576" lIns="54864" rIns="54864">
            <a:spAutoFit/>
          </a:bodyPr>
          <a:lstStyle/>
          <a:p>
            <a:pPr algn="l"/>
            <a:r>
              <a:rPr sz="1100" b="0" i="1">
                <a:solidFill>
                  <a:srgbClr val="64748B"/>
                </a:solidFill>
                <a:latin typeface="Calibri"/>
              </a:rPr>
              <a:t>Fork-block gives you on-chain, operator-queryable activation boundaries.</a:t>
            </a:r>
          </a:p>
        </p:txBody>
      </p:sp>
      <p:sp>
        <p:nvSpPr>
          <p:cNvPr id="31" name="Rounded Rectangle 30"/>
          <p:cNvSpPr/>
          <p:nvPr/>
        </p:nvSpPr>
        <p:spPr>
          <a:xfrm>
            <a:off x="548640" y="4617720"/>
            <a:ext cx="11064240" cy="64008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Rectangle 31"/>
          <p:cNvSpPr/>
          <p:nvPr/>
        </p:nvSpPr>
        <p:spPr>
          <a:xfrm>
            <a:off x="548640" y="4617720"/>
            <a:ext cx="82296" cy="640080"/>
          </a:xfrm>
          <a:prstGeom prst="rect">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Oval 32"/>
          <p:cNvSpPr/>
          <p:nvPr/>
        </p:nvSpPr>
        <p:spPr>
          <a:xfrm>
            <a:off x="777240" y="4782312"/>
            <a:ext cx="320040" cy="320040"/>
          </a:xfrm>
          <a:prstGeom prst="ellipse">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777240" y="4782312"/>
            <a:ext cx="320040" cy="320040"/>
          </a:xfrm>
          <a:prstGeom prst="rect">
            <a:avLst/>
          </a:prstGeom>
          <a:noFill/>
        </p:spPr>
        <p:txBody>
          <a:bodyPr wrap="square" anchor="ctr" tIns="36576" bIns="36576" lIns="54864" rIns="54864">
            <a:spAutoFit/>
          </a:bodyPr>
          <a:lstStyle/>
          <a:p>
            <a:pPr algn="ctr"/>
            <a:r>
              <a:rPr sz="1600" b="1" i="0">
                <a:solidFill>
                  <a:srgbClr val="FFFFFF"/>
                </a:solidFill>
                <a:latin typeface="Georgia"/>
              </a:rPr>
              <a:t>✓</a:t>
            </a:r>
          </a:p>
        </p:txBody>
      </p:sp>
      <p:sp>
        <p:nvSpPr>
          <p:cNvPr id="35" name="TextBox 34"/>
          <p:cNvSpPr txBox="1"/>
          <p:nvPr/>
        </p:nvSpPr>
        <p:spPr>
          <a:xfrm>
            <a:off x="1234440" y="4672584"/>
            <a:ext cx="10058400" cy="320040"/>
          </a:xfrm>
          <a:prstGeom prst="rect">
            <a:avLst/>
          </a:prstGeom>
          <a:noFill/>
        </p:spPr>
        <p:txBody>
          <a:bodyPr wrap="square" anchor="t" tIns="36576" bIns="36576" lIns="54864" rIns="54864">
            <a:spAutoFit/>
          </a:bodyPr>
          <a:lstStyle/>
          <a:p>
            <a:pPr algn="l"/>
            <a:r>
              <a:rPr sz="1300" b="1" i="0">
                <a:solidFill>
                  <a:srgbClr val="0B1929"/>
                </a:solidFill>
                <a:latin typeface="Georgia"/>
              </a:rPr>
              <a:t>Per-observer scoring / evaluation is natural</a:t>
            </a:r>
          </a:p>
        </p:txBody>
      </p:sp>
      <p:sp>
        <p:nvSpPr>
          <p:cNvPr id="36" name="TextBox 35"/>
          <p:cNvSpPr txBox="1"/>
          <p:nvPr/>
        </p:nvSpPr>
        <p:spPr>
          <a:xfrm>
            <a:off x="1234440" y="4983480"/>
            <a:ext cx="10058400" cy="274320"/>
          </a:xfrm>
          <a:prstGeom prst="rect">
            <a:avLst/>
          </a:prstGeom>
          <a:noFill/>
        </p:spPr>
        <p:txBody>
          <a:bodyPr wrap="square" anchor="t" tIns="36576" bIns="36576" lIns="54864" rIns="54864">
            <a:spAutoFit/>
          </a:bodyPr>
          <a:lstStyle/>
          <a:p>
            <a:pPr algn="l"/>
            <a:r>
              <a:rPr sz="1100" b="0" i="1">
                <a:solidFill>
                  <a:srgbClr val="64748B"/>
                </a:solidFill>
                <a:latin typeface="Calibri"/>
              </a:rPr>
              <a:t>Credit, oracle networks, fraud consortiums — different evaluators, same data.</a:t>
            </a:r>
          </a:p>
        </p:txBody>
      </p:sp>
      <p:sp>
        <p:nvSpPr>
          <p:cNvPr id="37" name="Rounded Rectangle 36"/>
          <p:cNvSpPr/>
          <p:nvPr/>
        </p:nvSpPr>
        <p:spPr>
          <a:xfrm>
            <a:off x="548640" y="5349240"/>
            <a:ext cx="11064240" cy="64008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Rectangle 37"/>
          <p:cNvSpPr/>
          <p:nvPr/>
        </p:nvSpPr>
        <p:spPr>
          <a:xfrm>
            <a:off x="548640" y="5349240"/>
            <a:ext cx="82296" cy="640080"/>
          </a:xfrm>
          <a:prstGeom prst="rect">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9" name="Oval 38"/>
          <p:cNvSpPr/>
          <p:nvPr/>
        </p:nvSpPr>
        <p:spPr>
          <a:xfrm>
            <a:off x="777240" y="5513832"/>
            <a:ext cx="320040" cy="320040"/>
          </a:xfrm>
          <a:prstGeom prst="ellipse">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0" name="TextBox 39"/>
          <p:cNvSpPr txBox="1"/>
          <p:nvPr/>
        </p:nvSpPr>
        <p:spPr>
          <a:xfrm>
            <a:off x="777240" y="5513832"/>
            <a:ext cx="320040" cy="320040"/>
          </a:xfrm>
          <a:prstGeom prst="rect">
            <a:avLst/>
          </a:prstGeom>
          <a:noFill/>
        </p:spPr>
        <p:txBody>
          <a:bodyPr wrap="square" anchor="ctr" tIns="36576" bIns="36576" lIns="54864" rIns="54864">
            <a:spAutoFit/>
          </a:bodyPr>
          <a:lstStyle/>
          <a:p>
            <a:pPr algn="ctr"/>
            <a:r>
              <a:rPr sz="1600" b="1" i="0">
                <a:solidFill>
                  <a:srgbClr val="FFFFFF"/>
                </a:solidFill>
                <a:latin typeface="Georgia"/>
              </a:rPr>
              <a:t>✓</a:t>
            </a:r>
          </a:p>
        </p:txBody>
      </p:sp>
      <p:sp>
        <p:nvSpPr>
          <p:cNvPr id="41" name="TextBox 40"/>
          <p:cNvSpPr txBox="1"/>
          <p:nvPr/>
        </p:nvSpPr>
        <p:spPr>
          <a:xfrm>
            <a:off x="1234440" y="5404104"/>
            <a:ext cx="10058400" cy="320040"/>
          </a:xfrm>
          <a:prstGeom prst="rect">
            <a:avLst/>
          </a:prstGeom>
          <a:noFill/>
        </p:spPr>
        <p:txBody>
          <a:bodyPr wrap="square" anchor="t" tIns="36576" bIns="36576" lIns="54864" rIns="54864">
            <a:spAutoFit/>
          </a:bodyPr>
          <a:lstStyle/>
          <a:p>
            <a:pPr algn="l"/>
            <a:r>
              <a:rPr sz="1300" b="1" i="0">
                <a:solidFill>
                  <a:srgbClr val="0B1929"/>
                </a:solidFill>
                <a:latin typeface="Georgia"/>
              </a:rPr>
              <a:t>Multi-party approval is load-bearing</a:t>
            </a:r>
          </a:p>
        </p:txBody>
      </p:sp>
      <p:sp>
        <p:nvSpPr>
          <p:cNvPr id="42" name="TextBox 41"/>
          <p:cNvSpPr txBox="1"/>
          <p:nvPr/>
        </p:nvSpPr>
        <p:spPr>
          <a:xfrm>
            <a:off x="1234440" y="5715000"/>
            <a:ext cx="10058400" cy="274320"/>
          </a:xfrm>
          <a:prstGeom prst="rect">
            <a:avLst/>
          </a:prstGeom>
          <a:noFill/>
        </p:spPr>
        <p:txBody>
          <a:bodyPr wrap="square" anchor="t" tIns="36576" bIns="36576" lIns="54864" rIns="54864">
            <a:spAutoFit/>
          </a:bodyPr>
          <a:lstStyle/>
          <a:p>
            <a:pPr algn="l"/>
            <a:r>
              <a:rPr sz="1100" b="0" i="1">
                <a:solidFill>
                  <a:srgbClr val="64748B"/>
                </a:solidFill>
                <a:latin typeface="Calibri"/>
              </a:rPr>
              <a:t>Wires, governance, sensitive ops, agent authorization.</a:t>
            </a:r>
          </a:p>
        </p:txBody>
      </p:sp>
    </p:spTree>
  </p:cSld>
  <p:clrMapOvr>
    <a:masterClrMapping/>
  </p:clrMapOvr>
</p:sld>
</file>

<file path=ppt/slides/slide71.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WEAK FIT</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When NOT to use Quidnug</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71 / 77</a:t>
            </a:r>
          </a:p>
        </p:txBody>
      </p:sp>
      <p:sp>
        <p:nvSpPr>
          <p:cNvPr id="7" name="Rounded Rectangle 6"/>
          <p:cNvSpPr/>
          <p:nvPr/>
        </p:nvSpPr>
        <p:spPr>
          <a:xfrm>
            <a:off x="548640" y="1691640"/>
            <a:ext cx="11064240" cy="64008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548640" y="1691640"/>
            <a:ext cx="82296" cy="640080"/>
          </a:xfrm>
          <a:prstGeom prst="rect">
            <a:avLst/>
          </a:prstGeom>
          <a:solidFill>
            <a:srgbClr val="EF44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Oval 8"/>
          <p:cNvSpPr/>
          <p:nvPr/>
        </p:nvSpPr>
        <p:spPr>
          <a:xfrm>
            <a:off x="777240" y="1856232"/>
            <a:ext cx="320040" cy="320040"/>
          </a:xfrm>
          <a:prstGeom prst="ellipse">
            <a:avLst/>
          </a:prstGeom>
          <a:solidFill>
            <a:srgbClr val="EF44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77240" y="1856232"/>
            <a:ext cx="320040" cy="320040"/>
          </a:xfrm>
          <a:prstGeom prst="rect">
            <a:avLst/>
          </a:prstGeom>
          <a:noFill/>
        </p:spPr>
        <p:txBody>
          <a:bodyPr wrap="square" anchor="ctr" tIns="36576" bIns="36576" lIns="54864" rIns="54864">
            <a:spAutoFit/>
          </a:bodyPr>
          <a:lstStyle/>
          <a:p>
            <a:pPr algn="ctr"/>
            <a:r>
              <a:rPr sz="1600" b="1" i="0">
                <a:solidFill>
                  <a:srgbClr val="FFFFFF"/>
                </a:solidFill>
                <a:latin typeface="Georgia"/>
              </a:rPr>
              <a:t>✗</a:t>
            </a:r>
          </a:p>
        </p:txBody>
      </p:sp>
      <p:sp>
        <p:nvSpPr>
          <p:cNvPr id="11" name="TextBox 10"/>
          <p:cNvSpPr txBox="1"/>
          <p:nvPr/>
        </p:nvSpPr>
        <p:spPr>
          <a:xfrm>
            <a:off x="1234440" y="1746504"/>
            <a:ext cx="10058400" cy="320040"/>
          </a:xfrm>
          <a:prstGeom prst="rect">
            <a:avLst/>
          </a:prstGeom>
          <a:noFill/>
        </p:spPr>
        <p:txBody>
          <a:bodyPr wrap="square" anchor="t" tIns="36576" bIns="36576" lIns="54864" rIns="54864">
            <a:spAutoFit/>
          </a:bodyPr>
          <a:lstStyle/>
          <a:p>
            <a:pPr algn="l"/>
            <a:r>
              <a:rPr sz="1300" b="1" i="0">
                <a:solidFill>
                  <a:srgbClr val="0B1929"/>
                </a:solidFill>
                <a:latin typeface="Georgia"/>
              </a:rPr>
              <a:t>Millions of TPS payments</a:t>
            </a:r>
          </a:p>
        </p:txBody>
      </p:sp>
      <p:sp>
        <p:nvSpPr>
          <p:cNvPr id="12" name="TextBox 11"/>
          <p:cNvSpPr txBox="1"/>
          <p:nvPr/>
        </p:nvSpPr>
        <p:spPr>
          <a:xfrm>
            <a:off x="1234440" y="2057400"/>
            <a:ext cx="10058400" cy="274320"/>
          </a:xfrm>
          <a:prstGeom prst="rect">
            <a:avLst/>
          </a:prstGeom>
          <a:noFill/>
        </p:spPr>
        <p:txBody>
          <a:bodyPr wrap="square" anchor="t" tIns="36576" bIns="36576" lIns="54864" rIns="54864">
            <a:spAutoFit/>
          </a:bodyPr>
          <a:lstStyle/>
          <a:p>
            <a:pPr algn="l"/>
            <a:r>
              <a:rPr sz="1100" b="0" i="1">
                <a:solidFill>
                  <a:srgbClr val="64748B"/>
                </a:solidFill>
                <a:latin typeface="Calibri"/>
              </a:rPr>
              <a:t>Quidnug prioritizes auditability over raw throughput. Target: thousands of TPS per node.</a:t>
            </a:r>
          </a:p>
        </p:txBody>
      </p:sp>
      <p:sp>
        <p:nvSpPr>
          <p:cNvPr id="13" name="Rounded Rectangle 12"/>
          <p:cNvSpPr/>
          <p:nvPr/>
        </p:nvSpPr>
        <p:spPr>
          <a:xfrm>
            <a:off x="548640" y="2423160"/>
            <a:ext cx="11064240" cy="64008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548640" y="2423160"/>
            <a:ext cx="82296" cy="640080"/>
          </a:xfrm>
          <a:prstGeom prst="rect">
            <a:avLst/>
          </a:prstGeom>
          <a:solidFill>
            <a:srgbClr val="EF44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Oval 14"/>
          <p:cNvSpPr/>
          <p:nvPr/>
        </p:nvSpPr>
        <p:spPr>
          <a:xfrm>
            <a:off x="777240" y="2587752"/>
            <a:ext cx="320040" cy="320040"/>
          </a:xfrm>
          <a:prstGeom prst="ellipse">
            <a:avLst/>
          </a:prstGeom>
          <a:solidFill>
            <a:srgbClr val="EF44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77240" y="2587752"/>
            <a:ext cx="320040" cy="320040"/>
          </a:xfrm>
          <a:prstGeom prst="rect">
            <a:avLst/>
          </a:prstGeom>
          <a:noFill/>
        </p:spPr>
        <p:txBody>
          <a:bodyPr wrap="square" anchor="ctr" tIns="36576" bIns="36576" lIns="54864" rIns="54864">
            <a:spAutoFit/>
          </a:bodyPr>
          <a:lstStyle/>
          <a:p>
            <a:pPr algn="ctr"/>
            <a:r>
              <a:rPr sz="1600" b="1" i="0">
                <a:solidFill>
                  <a:srgbClr val="FFFFFF"/>
                </a:solidFill>
                <a:latin typeface="Georgia"/>
              </a:rPr>
              <a:t>✗</a:t>
            </a:r>
          </a:p>
        </p:txBody>
      </p:sp>
      <p:sp>
        <p:nvSpPr>
          <p:cNvPr id="17" name="TextBox 16"/>
          <p:cNvSpPr txBox="1"/>
          <p:nvPr/>
        </p:nvSpPr>
        <p:spPr>
          <a:xfrm>
            <a:off x="1234440" y="2478024"/>
            <a:ext cx="10058400" cy="320040"/>
          </a:xfrm>
          <a:prstGeom prst="rect">
            <a:avLst/>
          </a:prstGeom>
          <a:noFill/>
        </p:spPr>
        <p:txBody>
          <a:bodyPr wrap="square" anchor="t" tIns="36576" bIns="36576" lIns="54864" rIns="54864">
            <a:spAutoFit/>
          </a:bodyPr>
          <a:lstStyle/>
          <a:p>
            <a:pPr algn="l"/>
            <a:r>
              <a:rPr sz="1300" b="1" i="0">
                <a:solidFill>
                  <a:srgbClr val="0B1929"/>
                </a:solidFill>
                <a:latin typeface="Georgia"/>
              </a:rPr>
              <a:t>Fully public permissionless chains</a:t>
            </a:r>
          </a:p>
        </p:txBody>
      </p:sp>
      <p:sp>
        <p:nvSpPr>
          <p:cNvPr id="18" name="TextBox 17"/>
          <p:cNvSpPr txBox="1"/>
          <p:nvPr/>
        </p:nvSpPr>
        <p:spPr>
          <a:xfrm>
            <a:off x="1234440" y="2788920"/>
            <a:ext cx="10058400" cy="274320"/>
          </a:xfrm>
          <a:prstGeom prst="rect">
            <a:avLst/>
          </a:prstGeom>
          <a:noFill/>
        </p:spPr>
        <p:txBody>
          <a:bodyPr wrap="square" anchor="t" tIns="36576" bIns="36576" lIns="54864" rIns="54864">
            <a:spAutoFit/>
          </a:bodyPr>
          <a:lstStyle/>
          <a:p>
            <a:pPr algn="l"/>
            <a:r>
              <a:rPr sz="1100" b="0" i="1">
                <a:solidFill>
                  <a:srgbClr val="64748B"/>
                </a:solidFill>
                <a:latin typeface="Calibri"/>
              </a:rPr>
              <a:t>Proof-of-Trust needs initial trust seeding. A zero-trust-input network degrades to an untrusted gossip graph.</a:t>
            </a:r>
          </a:p>
        </p:txBody>
      </p:sp>
      <p:sp>
        <p:nvSpPr>
          <p:cNvPr id="19" name="Rounded Rectangle 18"/>
          <p:cNvSpPr/>
          <p:nvPr/>
        </p:nvSpPr>
        <p:spPr>
          <a:xfrm>
            <a:off x="548640" y="3154680"/>
            <a:ext cx="11064240" cy="64008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Rectangle 19"/>
          <p:cNvSpPr/>
          <p:nvPr/>
        </p:nvSpPr>
        <p:spPr>
          <a:xfrm>
            <a:off x="548640" y="3154680"/>
            <a:ext cx="82296" cy="640080"/>
          </a:xfrm>
          <a:prstGeom prst="rect">
            <a:avLst/>
          </a:prstGeom>
          <a:solidFill>
            <a:srgbClr val="EF44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Oval 20"/>
          <p:cNvSpPr/>
          <p:nvPr/>
        </p:nvSpPr>
        <p:spPr>
          <a:xfrm>
            <a:off x="777240" y="3319272"/>
            <a:ext cx="320040" cy="320040"/>
          </a:xfrm>
          <a:prstGeom prst="ellipse">
            <a:avLst/>
          </a:prstGeom>
          <a:solidFill>
            <a:srgbClr val="EF44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777240" y="3319272"/>
            <a:ext cx="320040" cy="320040"/>
          </a:xfrm>
          <a:prstGeom prst="rect">
            <a:avLst/>
          </a:prstGeom>
          <a:noFill/>
        </p:spPr>
        <p:txBody>
          <a:bodyPr wrap="square" anchor="ctr" tIns="36576" bIns="36576" lIns="54864" rIns="54864">
            <a:spAutoFit/>
          </a:bodyPr>
          <a:lstStyle/>
          <a:p>
            <a:pPr algn="ctr"/>
            <a:r>
              <a:rPr sz="1600" b="1" i="0">
                <a:solidFill>
                  <a:srgbClr val="FFFFFF"/>
                </a:solidFill>
                <a:latin typeface="Georgia"/>
              </a:rPr>
              <a:t>✗</a:t>
            </a:r>
          </a:p>
        </p:txBody>
      </p:sp>
      <p:sp>
        <p:nvSpPr>
          <p:cNvPr id="23" name="TextBox 22"/>
          <p:cNvSpPr txBox="1"/>
          <p:nvPr/>
        </p:nvSpPr>
        <p:spPr>
          <a:xfrm>
            <a:off x="1234440" y="3209544"/>
            <a:ext cx="10058400" cy="320040"/>
          </a:xfrm>
          <a:prstGeom prst="rect">
            <a:avLst/>
          </a:prstGeom>
          <a:noFill/>
        </p:spPr>
        <p:txBody>
          <a:bodyPr wrap="square" anchor="t" tIns="36576" bIns="36576" lIns="54864" rIns="54864">
            <a:spAutoFit/>
          </a:bodyPr>
          <a:lstStyle/>
          <a:p>
            <a:pPr algn="l"/>
            <a:r>
              <a:rPr sz="1300" b="1" i="0">
                <a:solidFill>
                  <a:srgbClr val="0B1929"/>
                </a:solidFill>
                <a:latin typeface="Georgia"/>
              </a:rPr>
              <a:t>You need a single universal score</a:t>
            </a:r>
          </a:p>
        </p:txBody>
      </p:sp>
      <p:sp>
        <p:nvSpPr>
          <p:cNvPr id="24" name="TextBox 23"/>
          <p:cNvSpPr txBox="1"/>
          <p:nvPr/>
        </p:nvSpPr>
        <p:spPr>
          <a:xfrm>
            <a:off x="1234440" y="3520440"/>
            <a:ext cx="10058400" cy="274320"/>
          </a:xfrm>
          <a:prstGeom prst="rect">
            <a:avLst/>
          </a:prstGeom>
          <a:noFill/>
        </p:spPr>
        <p:txBody>
          <a:bodyPr wrap="square" anchor="t" tIns="36576" bIns="36576" lIns="54864" rIns="54864">
            <a:spAutoFit/>
          </a:bodyPr>
          <a:lstStyle/>
          <a:p>
            <a:pPr algn="l"/>
            <a:r>
              <a:rPr sz="1100" b="0" i="1">
                <a:solidFill>
                  <a:srgbClr val="64748B"/>
                </a:solidFill>
                <a:latin typeface="Calibri"/>
              </a:rPr>
              <a:t>Quidnug deliberately refuses to produce one. You can build an aggregator on top, but not in the protocol.</a:t>
            </a:r>
          </a:p>
        </p:txBody>
      </p:sp>
      <p:sp>
        <p:nvSpPr>
          <p:cNvPr id="25" name="Rounded Rectangle 24"/>
          <p:cNvSpPr/>
          <p:nvPr/>
        </p:nvSpPr>
        <p:spPr>
          <a:xfrm>
            <a:off x="548640" y="3886200"/>
            <a:ext cx="11064240" cy="64008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Rectangle 25"/>
          <p:cNvSpPr/>
          <p:nvPr/>
        </p:nvSpPr>
        <p:spPr>
          <a:xfrm>
            <a:off x="548640" y="3886200"/>
            <a:ext cx="82296" cy="640080"/>
          </a:xfrm>
          <a:prstGeom prst="rect">
            <a:avLst/>
          </a:prstGeom>
          <a:solidFill>
            <a:srgbClr val="EF44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Oval 26"/>
          <p:cNvSpPr/>
          <p:nvPr/>
        </p:nvSpPr>
        <p:spPr>
          <a:xfrm>
            <a:off x="777240" y="4050792"/>
            <a:ext cx="320040" cy="320040"/>
          </a:xfrm>
          <a:prstGeom prst="ellipse">
            <a:avLst/>
          </a:prstGeom>
          <a:solidFill>
            <a:srgbClr val="EF44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777240" y="4050792"/>
            <a:ext cx="320040" cy="320040"/>
          </a:xfrm>
          <a:prstGeom prst="rect">
            <a:avLst/>
          </a:prstGeom>
          <a:noFill/>
        </p:spPr>
        <p:txBody>
          <a:bodyPr wrap="square" anchor="ctr" tIns="36576" bIns="36576" lIns="54864" rIns="54864">
            <a:spAutoFit/>
          </a:bodyPr>
          <a:lstStyle/>
          <a:p>
            <a:pPr algn="ctr"/>
            <a:r>
              <a:rPr sz="1600" b="1" i="0">
                <a:solidFill>
                  <a:srgbClr val="FFFFFF"/>
                </a:solidFill>
                <a:latin typeface="Georgia"/>
              </a:rPr>
              <a:t>✗</a:t>
            </a:r>
          </a:p>
        </p:txBody>
      </p:sp>
      <p:sp>
        <p:nvSpPr>
          <p:cNvPr id="29" name="TextBox 28"/>
          <p:cNvSpPr txBox="1"/>
          <p:nvPr/>
        </p:nvSpPr>
        <p:spPr>
          <a:xfrm>
            <a:off x="1234440" y="3941064"/>
            <a:ext cx="10058400" cy="320040"/>
          </a:xfrm>
          <a:prstGeom prst="rect">
            <a:avLst/>
          </a:prstGeom>
          <a:noFill/>
        </p:spPr>
        <p:txBody>
          <a:bodyPr wrap="square" anchor="t" tIns="36576" bIns="36576" lIns="54864" rIns="54864">
            <a:spAutoFit/>
          </a:bodyPr>
          <a:lstStyle/>
          <a:p>
            <a:pPr algn="l"/>
            <a:r>
              <a:rPr sz="1300" b="1" i="0">
                <a:solidFill>
                  <a:srgbClr val="0B1929"/>
                </a:solidFill>
                <a:latin typeface="Georgia"/>
              </a:rPr>
              <a:t>Single-org, single-database app</a:t>
            </a:r>
          </a:p>
        </p:txBody>
      </p:sp>
      <p:sp>
        <p:nvSpPr>
          <p:cNvPr id="30" name="TextBox 29"/>
          <p:cNvSpPr txBox="1"/>
          <p:nvPr/>
        </p:nvSpPr>
        <p:spPr>
          <a:xfrm>
            <a:off x="1234440" y="4251960"/>
            <a:ext cx="10058400" cy="274320"/>
          </a:xfrm>
          <a:prstGeom prst="rect">
            <a:avLst/>
          </a:prstGeom>
          <a:noFill/>
        </p:spPr>
        <p:txBody>
          <a:bodyPr wrap="square" anchor="t" tIns="36576" bIns="36576" lIns="54864" rIns="54864">
            <a:spAutoFit/>
          </a:bodyPr>
          <a:lstStyle/>
          <a:p>
            <a:pPr algn="l"/>
            <a:r>
              <a:rPr sz="1100" b="0" i="1">
                <a:solidFill>
                  <a:srgbClr val="64748B"/>
                </a:solidFill>
                <a:latin typeface="Calibri"/>
              </a:rPr>
              <a:t>If there's no cross-party trust question, a boring database is simpler and faster.</a:t>
            </a:r>
          </a:p>
        </p:txBody>
      </p:sp>
      <p:sp>
        <p:nvSpPr>
          <p:cNvPr id="31" name="Rounded Rectangle 30"/>
          <p:cNvSpPr/>
          <p:nvPr/>
        </p:nvSpPr>
        <p:spPr>
          <a:xfrm>
            <a:off x="548640" y="4617720"/>
            <a:ext cx="11064240" cy="64008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Rectangle 31"/>
          <p:cNvSpPr/>
          <p:nvPr/>
        </p:nvSpPr>
        <p:spPr>
          <a:xfrm>
            <a:off x="548640" y="4617720"/>
            <a:ext cx="82296" cy="640080"/>
          </a:xfrm>
          <a:prstGeom prst="rect">
            <a:avLst/>
          </a:prstGeom>
          <a:solidFill>
            <a:srgbClr val="EF44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Oval 32"/>
          <p:cNvSpPr/>
          <p:nvPr/>
        </p:nvSpPr>
        <p:spPr>
          <a:xfrm>
            <a:off x="777240" y="4782312"/>
            <a:ext cx="320040" cy="320040"/>
          </a:xfrm>
          <a:prstGeom prst="ellipse">
            <a:avLst/>
          </a:prstGeom>
          <a:solidFill>
            <a:srgbClr val="EF44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777240" y="4782312"/>
            <a:ext cx="320040" cy="320040"/>
          </a:xfrm>
          <a:prstGeom prst="rect">
            <a:avLst/>
          </a:prstGeom>
          <a:noFill/>
        </p:spPr>
        <p:txBody>
          <a:bodyPr wrap="square" anchor="ctr" tIns="36576" bIns="36576" lIns="54864" rIns="54864">
            <a:spAutoFit/>
          </a:bodyPr>
          <a:lstStyle/>
          <a:p>
            <a:pPr algn="ctr"/>
            <a:r>
              <a:rPr sz="1600" b="1" i="0">
                <a:solidFill>
                  <a:srgbClr val="FFFFFF"/>
                </a:solidFill>
                <a:latin typeface="Georgia"/>
              </a:rPr>
              <a:t>✗</a:t>
            </a:r>
          </a:p>
        </p:txBody>
      </p:sp>
      <p:sp>
        <p:nvSpPr>
          <p:cNvPr id="35" name="TextBox 34"/>
          <p:cNvSpPr txBox="1"/>
          <p:nvPr/>
        </p:nvSpPr>
        <p:spPr>
          <a:xfrm>
            <a:off x="1234440" y="4672584"/>
            <a:ext cx="10058400" cy="320040"/>
          </a:xfrm>
          <a:prstGeom prst="rect">
            <a:avLst/>
          </a:prstGeom>
          <a:noFill/>
        </p:spPr>
        <p:txBody>
          <a:bodyPr wrap="square" anchor="t" tIns="36576" bIns="36576" lIns="54864" rIns="54864">
            <a:spAutoFit/>
          </a:bodyPr>
          <a:lstStyle/>
          <a:p>
            <a:pPr algn="l"/>
            <a:r>
              <a:rPr sz="1300" b="1" i="0">
                <a:solidFill>
                  <a:srgbClr val="0B1929"/>
                </a:solidFill>
                <a:latin typeface="Georgia"/>
              </a:rPr>
              <a:t>Anonymous login / SSO replacement</a:t>
            </a:r>
          </a:p>
        </p:txBody>
      </p:sp>
      <p:sp>
        <p:nvSpPr>
          <p:cNvPr id="36" name="TextBox 35"/>
          <p:cNvSpPr txBox="1"/>
          <p:nvPr/>
        </p:nvSpPr>
        <p:spPr>
          <a:xfrm>
            <a:off x="1234440" y="4983480"/>
            <a:ext cx="10058400" cy="274320"/>
          </a:xfrm>
          <a:prstGeom prst="rect">
            <a:avLst/>
          </a:prstGeom>
          <a:noFill/>
        </p:spPr>
        <p:txBody>
          <a:bodyPr wrap="square" anchor="t" tIns="36576" bIns="36576" lIns="54864" rIns="54864">
            <a:spAutoFit/>
          </a:bodyPr>
          <a:lstStyle/>
          <a:p>
            <a:pPr algn="l"/>
            <a:r>
              <a:rPr sz="1100" b="0" i="1">
                <a:solidFill>
                  <a:srgbClr val="64748B"/>
                </a:solidFill>
                <a:latin typeface="Calibri"/>
              </a:rPr>
              <a:t>OAuth does this well. Quidnug isn't an identity provider for web apps.</a:t>
            </a:r>
          </a:p>
        </p:txBody>
      </p:sp>
      <p:sp>
        <p:nvSpPr>
          <p:cNvPr id="37" name="Rounded Rectangle 36"/>
          <p:cNvSpPr/>
          <p:nvPr/>
        </p:nvSpPr>
        <p:spPr>
          <a:xfrm>
            <a:off x="548640" y="5349240"/>
            <a:ext cx="11064240" cy="64008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Rectangle 37"/>
          <p:cNvSpPr/>
          <p:nvPr/>
        </p:nvSpPr>
        <p:spPr>
          <a:xfrm>
            <a:off x="548640" y="5349240"/>
            <a:ext cx="82296" cy="640080"/>
          </a:xfrm>
          <a:prstGeom prst="rect">
            <a:avLst/>
          </a:prstGeom>
          <a:solidFill>
            <a:srgbClr val="EF44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9" name="Oval 38"/>
          <p:cNvSpPr/>
          <p:nvPr/>
        </p:nvSpPr>
        <p:spPr>
          <a:xfrm>
            <a:off x="777240" y="5513832"/>
            <a:ext cx="320040" cy="320040"/>
          </a:xfrm>
          <a:prstGeom prst="ellipse">
            <a:avLst/>
          </a:prstGeom>
          <a:solidFill>
            <a:srgbClr val="EF44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0" name="TextBox 39"/>
          <p:cNvSpPr txBox="1"/>
          <p:nvPr/>
        </p:nvSpPr>
        <p:spPr>
          <a:xfrm>
            <a:off x="777240" y="5513832"/>
            <a:ext cx="320040" cy="320040"/>
          </a:xfrm>
          <a:prstGeom prst="rect">
            <a:avLst/>
          </a:prstGeom>
          <a:noFill/>
        </p:spPr>
        <p:txBody>
          <a:bodyPr wrap="square" anchor="ctr" tIns="36576" bIns="36576" lIns="54864" rIns="54864">
            <a:spAutoFit/>
          </a:bodyPr>
          <a:lstStyle/>
          <a:p>
            <a:pPr algn="ctr"/>
            <a:r>
              <a:rPr sz="1600" b="1" i="0">
                <a:solidFill>
                  <a:srgbClr val="FFFFFF"/>
                </a:solidFill>
                <a:latin typeface="Georgia"/>
              </a:rPr>
              <a:t>✗</a:t>
            </a:r>
          </a:p>
        </p:txBody>
      </p:sp>
      <p:sp>
        <p:nvSpPr>
          <p:cNvPr id="41" name="TextBox 40"/>
          <p:cNvSpPr txBox="1"/>
          <p:nvPr/>
        </p:nvSpPr>
        <p:spPr>
          <a:xfrm>
            <a:off x="1234440" y="5404104"/>
            <a:ext cx="10058400" cy="320040"/>
          </a:xfrm>
          <a:prstGeom prst="rect">
            <a:avLst/>
          </a:prstGeom>
          <a:noFill/>
        </p:spPr>
        <p:txBody>
          <a:bodyPr wrap="square" anchor="t" tIns="36576" bIns="36576" lIns="54864" rIns="54864">
            <a:spAutoFit/>
          </a:bodyPr>
          <a:lstStyle/>
          <a:p>
            <a:pPr algn="l"/>
            <a:r>
              <a:rPr sz="1300" b="1" i="0">
                <a:solidFill>
                  <a:srgbClr val="0B1929"/>
                </a:solidFill>
                <a:latin typeface="Georgia"/>
              </a:rPr>
              <a:t>Real-time streaming at 100k events/sec</a:t>
            </a:r>
          </a:p>
        </p:txBody>
      </p:sp>
      <p:sp>
        <p:nvSpPr>
          <p:cNvPr id="42" name="TextBox 41"/>
          <p:cNvSpPr txBox="1"/>
          <p:nvPr/>
        </p:nvSpPr>
        <p:spPr>
          <a:xfrm>
            <a:off x="1234440" y="5715000"/>
            <a:ext cx="10058400" cy="274320"/>
          </a:xfrm>
          <a:prstGeom prst="rect">
            <a:avLst/>
          </a:prstGeom>
          <a:noFill/>
        </p:spPr>
        <p:txBody>
          <a:bodyPr wrap="square" anchor="t" tIns="36576" bIns="36576" lIns="54864" rIns="54864">
            <a:spAutoFit/>
          </a:bodyPr>
          <a:lstStyle/>
          <a:p>
            <a:pPr algn="l"/>
            <a:r>
              <a:rPr sz="1100" b="0" i="1">
                <a:solidFill>
                  <a:srgbClr val="64748B"/>
                </a:solidFill>
                <a:latin typeface="Calibri"/>
              </a:rPr>
              <a:t>Protocol is designed for moderate-volume, high-value signed events, not firehose telemetry.</a:t>
            </a:r>
          </a:p>
        </p:txBody>
      </p:sp>
    </p:spTree>
  </p:cSld>
  <p:clrMapOvr>
    <a:masterClrMapping/>
  </p:clrMapOvr>
</p:sld>
</file>

<file path=ppt/slides/slide72.xml><?xml version="1.0" encoding="utf-8"?>
<p:sld xmlns:a="http://schemas.openxmlformats.org/drawingml/2006/main" xmlns:p="http://schemas.openxmlformats.org/presentationml/2006/main" xmlns:r="http://schemas.openxmlformats.org/officeDocument/2006/relationships">
  <p:cSld>
    <p:bg>
      <p:bgPr>
        <a:solidFill>
          <a:srgbClr val="0B1929"/>
        </a:solidFill>
        <a:effectLst/>
      </p:bgPr>
    </p:bg>
    <p:spTree>
      <p:nvGrpSpPr>
        <p:cNvPr id="1" name=""/>
        <p:cNvGrpSpPr/>
        <p:nvPr/>
      </p:nvGrpSpPr>
      <p:grpSpPr/>
      <p:sp>
        <p:nvSpPr>
          <p:cNvPr id="2" name="TextBox 1"/>
          <p:cNvSpPr txBox="1"/>
          <p:nvPr/>
        </p:nvSpPr>
        <p:spPr>
          <a:xfrm>
            <a:off x="548640" y="1645920"/>
            <a:ext cx="4114800" cy="3657600"/>
          </a:xfrm>
          <a:prstGeom prst="rect">
            <a:avLst/>
          </a:prstGeom>
          <a:noFill/>
        </p:spPr>
        <p:txBody>
          <a:bodyPr wrap="square" anchor="t" tIns="36576" bIns="36576" lIns="54864" rIns="54864">
            <a:spAutoFit/>
          </a:bodyPr>
          <a:lstStyle/>
          <a:p>
            <a:pPr algn="l"/>
            <a:r>
              <a:rPr sz="22000" b="1" i="0">
                <a:solidFill>
                  <a:srgbClr val="14B8A6"/>
                </a:solidFill>
                <a:latin typeface="Georgia"/>
              </a:rPr>
              <a:t>07</a:t>
            </a:r>
          </a:p>
        </p:txBody>
      </p:sp>
      <p:sp>
        <p:nvSpPr>
          <p:cNvPr id="3" name="Hexagon 2"/>
          <p:cNvSpPr/>
          <p:nvPr/>
        </p:nvSpPr>
        <p:spPr>
          <a:xfrm>
            <a:off x="4206240" y="2377440"/>
            <a:ext cx="548640" cy="475488"/>
          </a:xfrm>
          <a:prstGeom prst="hexagon">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Hexagon 3"/>
          <p:cNvSpPr/>
          <p:nvPr/>
        </p:nvSpPr>
        <p:spPr>
          <a:xfrm>
            <a:off x="4663440" y="2926080"/>
            <a:ext cx="411480" cy="365760"/>
          </a:xfrm>
          <a:prstGeom prst="hexagon">
            <a:avLst/>
          </a:prstGeom>
          <a:noFill/>
          <a:ln w="15875">
            <a:solidFill>
              <a:srgbClr val="F59E0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212080" y="2606040"/>
            <a:ext cx="6675120" cy="457200"/>
          </a:xfrm>
          <a:prstGeom prst="rect">
            <a:avLst/>
          </a:prstGeom>
          <a:noFill/>
        </p:spPr>
        <p:txBody>
          <a:bodyPr wrap="square" anchor="t" tIns="36576" bIns="36576" lIns="54864" rIns="54864">
            <a:spAutoFit/>
          </a:bodyPr>
          <a:lstStyle/>
          <a:p>
            <a:pPr algn="l"/>
            <a:r>
              <a:rPr sz="1600" b="1" i="0">
                <a:solidFill>
                  <a:srgbClr val="14B8A6"/>
                </a:solidFill>
                <a:latin typeface="Calibri"/>
              </a:rPr>
              <a:t>PART SEVEN</a:t>
            </a:r>
          </a:p>
        </p:txBody>
      </p:sp>
      <p:sp>
        <p:nvSpPr>
          <p:cNvPr id="6" name="TextBox 5"/>
          <p:cNvSpPr txBox="1"/>
          <p:nvPr/>
        </p:nvSpPr>
        <p:spPr>
          <a:xfrm>
            <a:off x="5212080" y="2926080"/>
            <a:ext cx="6675120" cy="2743200"/>
          </a:xfrm>
          <a:prstGeom prst="rect">
            <a:avLst/>
          </a:prstGeom>
          <a:noFill/>
        </p:spPr>
        <p:txBody>
          <a:bodyPr wrap="square" anchor="t" tIns="36576" bIns="36576" lIns="54864" rIns="54864">
            <a:spAutoFit/>
          </a:bodyPr>
          <a:lstStyle/>
          <a:p>
            <a:pPr algn="l"/>
            <a:r>
              <a:rPr sz="4400" b="1" i="0">
                <a:solidFill>
                  <a:srgbClr val="FFFFFF"/>
                </a:solidFill>
                <a:latin typeface="Georgia"/>
              </a:rPr>
              <a:t>Getting started</a:t>
            </a:r>
          </a:p>
        </p:txBody>
      </p:sp>
      <p:sp>
        <p:nvSpPr>
          <p:cNvPr id="7" name="Rectangle 6"/>
          <p:cNvSpPr/>
          <p:nvPr/>
        </p:nvSpPr>
        <p:spPr>
          <a:xfrm>
            <a:off x="5212080" y="4937760"/>
            <a:ext cx="2743200" cy="32004"/>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73.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HANDS-ON</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Quick start — 3 minutes</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73 / 77</a:t>
            </a:r>
          </a:p>
        </p:txBody>
      </p:sp>
      <p:sp>
        <p:nvSpPr>
          <p:cNvPr id="7" name="Rounded Rectangle 6"/>
          <p:cNvSpPr/>
          <p:nvPr/>
        </p:nvSpPr>
        <p:spPr>
          <a:xfrm>
            <a:off x="548640" y="1691640"/>
            <a:ext cx="11064240" cy="4663440"/>
          </a:xfrm>
          <a:prstGeom prst="roundRect">
            <a:avLst>
              <a:gd name="adj" fmla="val 5000"/>
            </a:avLst>
          </a:prstGeom>
          <a:solidFill>
            <a:srgbClr val="0B192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77240" y="1828800"/>
            <a:ext cx="10607040" cy="365760"/>
          </a:xfrm>
          <a:prstGeom prst="rect">
            <a:avLst/>
          </a:prstGeom>
          <a:noFill/>
        </p:spPr>
        <p:txBody>
          <a:bodyPr wrap="square" anchor="t" tIns="36576" bIns="36576" lIns="54864" rIns="54864">
            <a:spAutoFit/>
          </a:bodyPr>
          <a:lstStyle/>
          <a:p>
            <a:pPr algn="l"/>
            <a:r>
              <a:rPr sz="1100" b="1" i="0">
                <a:solidFill>
                  <a:srgbClr val="14B8A6"/>
                </a:solidFill>
                <a:latin typeface="Calibri"/>
              </a:rPr>
              <a:t>THREE TERMINAL COMMANDS, TWO CURL REQUESTS</a:t>
            </a:r>
          </a:p>
        </p:txBody>
      </p:sp>
      <p:sp>
        <p:nvSpPr>
          <p:cNvPr id="9" name="TextBox 8"/>
          <p:cNvSpPr txBox="1"/>
          <p:nvPr/>
        </p:nvSpPr>
        <p:spPr>
          <a:xfrm>
            <a:off x="777240" y="2286000"/>
            <a:ext cx="10607040" cy="320040"/>
          </a:xfrm>
          <a:prstGeom prst="rect">
            <a:avLst/>
          </a:prstGeom>
          <a:noFill/>
        </p:spPr>
        <p:txBody>
          <a:bodyPr wrap="square" anchor="t" tIns="36576" bIns="36576" lIns="54864" rIns="54864">
            <a:spAutoFit/>
          </a:bodyPr>
          <a:lstStyle/>
          <a:p>
            <a:pPr algn="l"/>
            <a:r>
              <a:rPr sz="1400" b="1" i="0">
                <a:solidFill>
                  <a:srgbClr val="FFFFFF"/>
                </a:solidFill>
                <a:latin typeface="Georgia"/>
              </a:rPr>
              <a:t>1.  Clone + build + run</a:t>
            </a:r>
          </a:p>
        </p:txBody>
      </p:sp>
      <p:sp>
        <p:nvSpPr>
          <p:cNvPr id="10" name="Rectangle 9"/>
          <p:cNvSpPr/>
          <p:nvPr/>
        </p:nvSpPr>
        <p:spPr>
          <a:xfrm>
            <a:off x="777240" y="2651760"/>
            <a:ext cx="10607040" cy="548640"/>
          </a:xfrm>
          <a:prstGeom prst="rect">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960120" y="2651760"/>
            <a:ext cx="10332720" cy="548640"/>
          </a:xfrm>
          <a:prstGeom prst="rect">
            <a:avLst/>
          </a:prstGeom>
          <a:noFill/>
        </p:spPr>
        <p:txBody>
          <a:bodyPr wrap="square" anchor="ctr" tIns="36576" bIns="36576" lIns="54864" rIns="54864">
            <a:spAutoFit/>
          </a:bodyPr>
          <a:lstStyle/>
          <a:p>
            <a:pPr algn="l"/>
            <a:r>
              <a:rPr sz="1200" b="1" i="0">
                <a:solidFill>
                  <a:srgbClr val="14B8A6"/>
                </a:solidFill>
                <a:latin typeface="Consolas"/>
              </a:rPr>
              <a:t>$ git clone github.com/bhmortim/quidnug &amp;&amp; cd quidnug &amp;&amp; make build &amp;&amp; ./bin/quidnug</a:t>
            </a:r>
          </a:p>
        </p:txBody>
      </p:sp>
      <p:sp>
        <p:nvSpPr>
          <p:cNvPr id="12" name="TextBox 11"/>
          <p:cNvSpPr txBox="1"/>
          <p:nvPr/>
        </p:nvSpPr>
        <p:spPr>
          <a:xfrm>
            <a:off x="777240" y="3337560"/>
            <a:ext cx="10607040" cy="320040"/>
          </a:xfrm>
          <a:prstGeom prst="rect">
            <a:avLst/>
          </a:prstGeom>
          <a:noFill/>
        </p:spPr>
        <p:txBody>
          <a:bodyPr wrap="square" anchor="t" tIns="36576" bIns="36576" lIns="54864" rIns="54864">
            <a:spAutoFit/>
          </a:bodyPr>
          <a:lstStyle/>
          <a:p>
            <a:pPr algn="l"/>
            <a:r>
              <a:rPr sz="1400" b="1" i="0">
                <a:solidFill>
                  <a:srgbClr val="FFFFFF"/>
                </a:solidFill>
                <a:latin typeface="Georgia"/>
              </a:rPr>
              <a:t>2.  Create an identity</a:t>
            </a:r>
          </a:p>
        </p:txBody>
      </p:sp>
      <p:sp>
        <p:nvSpPr>
          <p:cNvPr id="13" name="Rectangle 12"/>
          <p:cNvSpPr/>
          <p:nvPr/>
        </p:nvSpPr>
        <p:spPr>
          <a:xfrm>
            <a:off x="777240" y="3703320"/>
            <a:ext cx="10607040" cy="548640"/>
          </a:xfrm>
          <a:prstGeom prst="rect">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960120" y="3703320"/>
            <a:ext cx="10332720" cy="548640"/>
          </a:xfrm>
          <a:prstGeom prst="rect">
            <a:avLst/>
          </a:prstGeom>
          <a:noFill/>
        </p:spPr>
        <p:txBody>
          <a:bodyPr wrap="square" anchor="ctr" tIns="36576" bIns="36576" lIns="54864" rIns="54864">
            <a:spAutoFit/>
          </a:bodyPr>
          <a:lstStyle/>
          <a:p>
            <a:pPr algn="l"/>
            <a:r>
              <a:rPr sz="1050" b="1" i="0">
                <a:solidFill>
                  <a:srgbClr val="14B8A6"/>
                </a:solidFill>
                <a:latin typeface="Consolas"/>
              </a:rPr>
              <a:t>$ curl -X POST localhost:8080/api/identities -d '{"quidId":"alice","name":"Alice","creator":"alice","updateNonce":1}'</a:t>
            </a:r>
          </a:p>
        </p:txBody>
      </p:sp>
      <p:sp>
        <p:nvSpPr>
          <p:cNvPr id="15" name="TextBox 14"/>
          <p:cNvSpPr txBox="1"/>
          <p:nvPr/>
        </p:nvSpPr>
        <p:spPr>
          <a:xfrm>
            <a:off x="777240" y="4389120"/>
            <a:ext cx="10607040" cy="320040"/>
          </a:xfrm>
          <a:prstGeom prst="rect">
            <a:avLst/>
          </a:prstGeom>
          <a:noFill/>
        </p:spPr>
        <p:txBody>
          <a:bodyPr wrap="square" anchor="t" tIns="36576" bIns="36576" lIns="54864" rIns="54864">
            <a:spAutoFit/>
          </a:bodyPr>
          <a:lstStyle/>
          <a:p>
            <a:pPr algn="l"/>
            <a:r>
              <a:rPr sz="1400" b="1" i="0">
                <a:solidFill>
                  <a:srgbClr val="FFFFFF"/>
                </a:solidFill>
                <a:latin typeface="Georgia"/>
              </a:rPr>
              <a:t>3.  Declare trust from Alice to Bob</a:t>
            </a:r>
          </a:p>
        </p:txBody>
      </p:sp>
      <p:sp>
        <p:nvSpPr>
          <p:cNvPr id="16" name="Rectangle 15"/>
          <p:cNvSpPr/>
          <p:nvPr/>
        </p:nvSpPr>
        <p:spPr>
          <a:xfrm>
            <a:off x="777240" y="4754880"/>
            <a:ext cx="10607040" cy="548640"/>
          </a:xfrm>
          <a:prstGeom prst="rect">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960120" y="4754880"/>
            <a:ext cx="10332720" cy="548640"/>
          </a:xfrm>
          <a:prstGeom prst="rect">
            <a:avLst/>
          </a:prstGeom>
          <a:noFill/>
        </p:spPr>
        <p:txBody>
          <a:bodyPr wrap="square" anchor="ctr" tIns="36576" bIns="36576" lIns="54864" rIns="54864">
            <a:spAutoFit/>
          </a:bodyPr>
          <a:lstStyle/>
          <a:p>
            <a:pPr algn="l"/>
            <a:r>
              <a:rPr sz="1050" b="1" i="0">
                <a:solidFill>
                  <a:srgbClr val="14B8A6"/>
                </a:solidFill>
                <a:latin typeface="Consolas"/>
              </a:rPr>
              <a:t>$ curl -X POST localhost:8080/api/trust -d '{"truster":"alice","trustee":"bob","trustLevel":0.9,"domain":"contractors.home","nonce":1}'</a:t>
            </a:r>
          </a:p>
        </p:txBody>
      </p:sp>
      <p:sp>
        <p:nvSpPr>
          <p:cNvPr id="18" name="TextBox 17"/>
          <p:cNvSpPr txBox="1"/>
          <p:nvPr/>
        </p:nvSpPr>
        <p:spPr>
          <a:xfrm>
            <a:off x="777240" y="5440680"/>
            <a:ext cx="10607040" cy="320040"/>
          </a:xfrm>
          <a:prstGeom prst="rect">
            <a:avLst/>
          </a:prstGeom>
          <a:noFill/>
        </p:spPr>
        <p:txBody>
          <a:bodyPr wrap="square" anchor="t" tIns="36576" bIns="36576" lIns="54864" rIns="54864">
            <a:spAutoFit/>
          </a:bodyPr>
          <a:lstStyle/>
          <a:p>
            <a:pPr algn="l"/>
            <a:r>
              <a:rPr sz="1400" b="1" i="0">
                <a:solidFill>
                  <a:srgbClr val="FFFFFF"/>
                </a:solidFill>
                <a:latin typeface="Georgia"/>
              </a:rPr>
              <a:t>4.  Query trust — the payoff</a:t>
            </a:r>
          </a:p>
        </p:txBody>
      </p:sp>
      <p:sp>
        <p:nvSpPr>
          <p:cNvPr id="19" name="Rectangle 18"/>
          <p:cNvSpPr/>
          <p:nvPr/>
        </p:nvSpPr>
        <p:spPr>
          <a:xfrm>
            <a:off x="777240" y="5806440"/>
            <a:ext cx="10607040" cy="502920"/>
          </a:xfrm>
          <a:prstGeom prst="rect">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960120" y="5806440"/>
            <a:ext cx="10332720" cy="502920"/>
          </a:xfrm>
          <a:prstGeom prst="rect">
            <a:avLst/>
          </a:prstGeom>
          <a:noFill/>
        </p:spPr>
        <p:txBody>
          <a:bodyPr wrap="square" anchor="ctr" tIns="36576" bIns="36576" lIns="54864" rIns="54864">
            <a:spAutoFit/>
          </a:bodyPr>
          <a:lstStyle/>
          <a:p>
            <a:pPr algn="l"/>
            <a:r>
              <a:rPr sz="1100" b="1" i="0">
                <a:solidFill>
                  <a:srgbClr val="FFFFFF"/>
                </a:solidFill>
                <a:latin typeface="Consolas"/>
              </a:rPr>
              <a:t>$ curl "localhost:8080/api/trust/alice/bob?domain=contractors.home"  →  trustLevel: 0.9</a:t>
            </a:r>
          </a:p>
        </p:txBody>
      </p:sp>
    </p:spTree>
  </p:cSld>
  <p:clrMapOvr>
    <a:masterClrMapping/>
  </p:clrMapOvr>
</p:sld>
</file>

<file path=ppt/slides/slide74.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WHERE TO GO NEXT</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Resources</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74 / 77</a:t>
            </a:r>
          </a:p>
        </p:txBody>
      </p:sp>
      <p:sp>
        <p:nvSpPr>
          <p:cNvPr id="7" name="Rounded Rectangle 6"/>
          <p:cNvSpPr/>
          <p:nvPr/>
        </p:nvSpPr>
        <p:spPr>
          <a:xfrm>
            <a:off x="548640" y="1691640"/>
            <a:ext cx="5440680" cy="105156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548640" y="1691640"/>
            <a:ext cx="73152" cy="105156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749808" y="1783080"/>
            <a:ext cx="5120640" cy="347472"/>
          </a:xfrm>
          <a:prstGeom prst="rect">
            <a:avLst/>
          </a:prstGeom>
          <a:noFill/>
        </p:spPr>
        <p:txBody>
          <a:bodyPr wrap="square" anchor="t" tIns="36576" bIns="36576" lIns="54864" rIns="54864">
            <a:spAutoFit/>
          </a:bodyPr>
          <a:lstStyle/>
          <a:p>
            <a:pPr algn="l"/>
            <a:r>
              <a:rPr sz="1300" b="1" i="0">
                <a:solidFill>
                  <a:srgbClr val="0B1929"/>
                </a:solidFill>
                <a:latin typeface="Consolas"/>
              </a:rPr>
              <a:t>README.md</a:t>
            </a:r>
          </a:p>
        </p:txBody>
      </p:sp>
      <p:sp>
        <p:nvSpPr>
          <p:cNvPr id="10" name="TextBox 9"/>
          <p:cNvSpPr txBox="1"/>
          <p:nvPr/>
        </p:nvSpPr>
        <p:spPr>
          <a:xfrm>
            <a:off x="749808" y="2112264"/>
            <a:ext cx="5120640" cy="274320"/>
          </a:xfrm>
          <a:prstGeom prst="rect">
            <a:avLst/>
          </a:prstGeom>
          <a:noFill/>
        </p:spPr>
        <p:txBody>
          <a:bodyPr wrap="square" anchor="t" tIns="36576" bIns="36576" lIns="54864" rIns="54864">
            <a:spAutoFit/>
          </a:bodyPr>
          <a:lstStyle/>
          <a:p>
            <a:pPr algn="l"/>
            <a:r>
              <a:rPr sz="1100" b="0" i="1">
                <a:solidFill>
                  <a:srgbClr val="64748B"/>
                </a:solidFill>
                <a:latin typeface="Calibri"/>
              </a:rPr>
              <a:t>Top-level overview, capability table, TL;DR</a:t>
            </a:r>
          </a:p>
        </p:txBody>
      </p:sp>
      <p:sp>
        <p:nvSpPr>
          <p:cNvPr id="11" name="TextBox 10"/>
          <p:cNvSpPr txBox="1"/>
          <p:nvPr/>
        </p:nvSpPr>
        <p:spPr>
          <a:xfrm>
            <a:off x="749808" y="2404872"/>
            <a:ext cx="5120640" cy="274320"/>
          </a:xfrm>
          <a:prstGeom prst="rect">
            <a:avLst/>
          </a:prstGeom>
          <a:noFill/>
        </p:spPr>
        <p:txBody>
          <a:bodyPr wrap="square" anchor="t" tIns="36576" bIns="36576" lIns="54864" rIns="54864">
            <a:spAutoFit/>
          </a:bodyPr>
          <a:lstStyle/>
          <a:p>
            <a:pPr algn="l"/>
            <a:r>
              <a:rPr sz="1100" b="1" i="0">
                <a:solidFill>
                  <a:srgbClr val="14B8A6"/>
                </a:solidFill>
                <a:latin typeface="Calibri"/>
              </a:rPr>
              <a:t>Start here. 15-minute read.</a:t>
            </a:r>
          </a:p>
        </p:txBody>
      </p:sp>
      <p:sp>
        <p:nvSpPr>
          <p:cNvPr id="12" name="Rounded Rectangle 11"/>
          <p:cNvSpPr/>
          <p:nvPr/>
        </p:nvSpPr>
        <p:spPr>
          <a:xfrm>
            <a:off x="6126479" y="1691640"/>
            <a:ext cx="5440680" cy="105156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6126479" y="1691640"/>
            <a:ext cx="73152" cy="1051560"/>
          </a:xfrm>
          <a:prstGeom prst="rect">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6327647" y="1783080"/>
            <a:ext cx="5120640" cy="347472"/>
          </a:xfrm>
          <a:prstGeom prst="rect">
            <a:avLst/>
          </a:prstGeom>
          <a:noFill/>
        </p:spPr>
        <p:txBody>
          <a:bodyPr wrap="square" anchor="t" tIns="36576" bIns="36576" lIns="54864" rIns="54864">
            <a:spAutoFit/>
          </a:bodyPr>
          <a:lstStyle/>
          <a:p>
            <a:pPr algn="l"/>
            <a:r>
              <a:rPr sz="1300" b="1" i="0">
                <a:solidFill>
                  <a:srgbClr val="0B1929"/>
                </a:solidFill>
                <a:latin typeface="Consolas"/>
              </a:rPr>
              <a:t>docs/design/0001—0010</a:t>
            </a:r>
          </a:p>
        </p:txBody>
      </p:sp>
      <p:sp>
        <p:nvSpPr>
          <p:cNvPr id="15" name="TextBox 14"/>
          <p:cNvSpPr txBox="1"/>
          <p:nvPr/>
        </p:nvSpPr>
        <p:spPr>
          <a:xfrm>
            <a:off x="6327647" y="2112264"/>
            <a:ext cx="5120640" cy="274320"/>
          </a:xfrm>
          <a:prstGeom prst="rect">
            <a:avLst/>
          </a:prstGeom>
          <a:noFill/>
        </p:spPr>
        <p:txBody>
          <a:bodyPr wrap="square" anchor="t" tIns="36576" bIns="36576" lIns="54864" rIns="54864">
            <a:spAutoFit/>
          </a:bodyPr>
          <a:lstStyle/>
          <a:p>
            <a:pPr algn="l"/>
            <a:r>
              <a:rPr sz="1100" b="0" i="1">
                <a:solidFill>
                  <a:srgbClr val="64748B"/>
                </a:solidFill>
                <a:latin typeface="Calibri"/>
              </a:rPr>
              <a:t>Numbered Quidnug Design Proposals</a:t>
            </a:r>
          </a:p>
        </p:txBody>
      </p:sp>
      <p:sp>
        <p:nvSpPr>
          <p:cNvPr id="16" name="TextBox 15"/>
          <p:cNvSpPr txBox="1"/>
          <p:nvPr/>
        </p:nvSpPr>
        <p:spPr>
          <a:xfrm>
            <a:off x="6327647" y="2404872"/>
            <a:ext cx="5120640" cy="274320"/>
          </a:xfrm>
          <a:prstGeom prst="rect">
            <a:avLst/>
          </a:prstGeom>
          <a:noFill/>
        </p:spPr>
        <p:txBody>
          <a:bodyPr wrap="square" anchor="t" tIns="36576" bIns="36576" lIns="54864" rIns="54864">
            <a:spAutoFit/>
          </a:bodyPr>
          <a:lstStyle/>
          <a:p>
            <a:pPr algn="l"/>
            <a:r>
              <a:rPr sz="1100" b="1" i="0">
                <a:solidFill>
                  <a:srgbClr val="1E3A5F"/>
                </a:solidFill>
                <a:latin typeface="Calibri"/>
              </a:rPr>
              <a:t>Full technical details for every landed feature.</a:t>
            </a:r>
          </a:p>
        </p:txBody>
      </p:sp>
      <p:sp>
        <p:nvSpPr>
          <p:cNvPr id="17" name="Rounded Rectangle 16"/>
          <p:cNvSpPr/>
          <p:nvPr/>
        </p:nvSpPr>
        <p:spPr>
          <a:xfrm>
            <a:off x="548640" y="2880360"/>
            <a:ext cx="5440680" cy="105156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ectangle 17"/>
          <p:cNvSpPr/>
          <p:nvPr/>
        </p:nvSpPr>
        <p:spPr>
          <a:xfrm>
            <a:off x="548640" y="2880360"/>
            <a:ext cx="73152" cy="1051560"/>
          </a:xfrm>
          <a:prstGeom prst="rect">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749808" y="2971800"/>
            <a:ext cx="5120640" cy="347472"/>
          </a:xfrm>
          <a:prstGeom prst="rect">
            <a:avLst/>
          </a:prstGeom>
          <a:noFill/>
        </p:spPr>
        <p:txBody>
          <a:bodyPr wrap="square" anchor="t" tIns="36576" bIns="36576" lIns="54864" rIns="54864">
            <a:spAutoFit/>
          </a:bodyPr>
          <a:lstStyle/>
          <a:p>
            <a:pPr algn="l"/>
            <a:r>
              <a:rPr sz="1300" b="1" i="0">
                <a:solidFill>
                  <a:srgbClr val="0B1929"/>
                </a:solidFill>
                <a:latin typeface="Consolas"/>
              </a:rPr>
              <a:t>UseCases/ (14 folders)</a:t>
            </a:r>
          </a:p>
        </p:txBody>
      </p:sp>
      <p:sp>
        <p:nvSpPr>
          <p:cNvPr id="20" name="TextBox 19"/>
          <p:cNvSpPr txBox="1"/>
          <p:nvPr/>
        </p:nvSpPr>
        <p:spPr>
          <a:xfrm>
            <a:off x="749808" y="3300984"/>
            <a:ext cx="5120640" cy="274320"/>
          </a:xfrm>
          <a:prstGeom prst="rect">
            <a:avLst/>
          </a:prstGeom>
          <a:noFill/>
        </p:spPr>
        <p:txBody>
          <a:bodyPr wrap="square" anchor="t" tIns="36576" bIns="36576" lIns="54864" rIns="54864">
            <a:spAutoFit/>
          </a:bodyPr>
          <a:lstStyle/>
          <a:p>
            <a:pPr algn="l"/>
            <a:r>
              <a:rPr sz="1100" b="0" i="1">
                <a:solidFill>
                  <a:srgbClr val="64748B"/>
                </a:solidFill>
                <a:latin typeface="Calibri"/>
              </a:rPr>
              <a:t>README + architecture + implementation + threat-model</a:t>
            </a:r>
          </a:p>
        </p:txBody>
      </p:sp>
      <p:sp>
        <p:nvSpPr>
          <p:cNvPr id="21" name="TextBox 20"/>
          <p:cNvSpPr txBox="1"/>
          <p:nvPr/>
        </p:nvSpPr>
        <p:spPr>
          <a:xfrm>
            <a:off x="749808" y="3593592"/>
            <a:ext cx="5120640" cy="274320"/>
          </a:xfrm>
          <a:prstGeom prst="rect">
            <a:avLst/>
          </a:prstGeom>
          <a:noFill/>
        </p:spPr>
        <p:txBody>
          <a:bodyPr wrap="square" anchor="t" tIns="36576" bIns="36576" lIns="54864" rIns="54864">
            <a:spAutoFit/>
          </a:bodyPr>
          <a:lstStyle/>
          <a:p>
            <a:pPr algn="l"/>
            <a:r>
              <a:rPr sz="1100" b="1" i="0">
                <a:solidFill>
                  <a:srgbClr val="F59E0B"/>
                </a:solidFill>
                <a:latin typeface="Calibri"/>
              </a:rPr>
              <a:t>Production-grade design for each use case.</a:t>
            </a:r>
          </a:p>
        </p:txBody>
      </p:sp>
      <p:sp>
        <p:nvSpPr>
          <p:cNvPr id="22" name="Rounded Rectangle 21"/>
          <p:cNvSpPr/>
          <p:nvPr/>
        </p:nvSpPr>
        <p:spPr>
          <a:xfrm>
            <a:off x="6126479" y="2880360"/>
            <a:ext cx="5440680" cy="105156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Rectangle 22"/>
          <p:cNvSpPr/>
          <p:nvPr/>
        </p:nvSpPr>
        <p:spPr>
          <a:xfrm>
            <a:off x="6126479" y="2880360"/>
            <a:ext cx="73152" cy="105156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6327647" y="2971800"/>
            <a:ext cx="5120640" cy="347472"/>
          </a:xfrm>
          <a:prstGeom prst="rect">
            <a:avLst/>
          </a:prstGeom>
          <a:noFill/>
        </p:spPr>
        <p:txBody>
          <a:bodyPr wrap="square" anchor="t" tIns="36576" bIns="36576" lIns="54864" rIns="54864">
            <a:spAutoFit/>
          </a:bodyPr>
          <a:lstStyle/>
          <a:p>
            <a:pPr algn="l"/>
            <a:r>
              <a:rPr sz="1300" b="1" i="0">
                <a:solidFill>
                  <a:srgbClr val="0B1929"/>
                </a:solidFill>
                <a:latin typeface="Consolas"/>
              </a:rPr>
              <a:t>docs/architecture.md</a:t>
            </a:r>
          </a:p>
        </p:txBody>
      </p:sp>
      <p:sp>
        <p:nvSpPr>
          <p:cNvPr id="25" name="TextBox 24"/>
          <p:cNvSpPr txBox="1"/>
          <p:nvPr/>
        </p:nvSpPr>
        <p:spPr>
          <a:xfrm>
            <a:off x="6327647" y="3300984"/>
            <a:ext cx="5120640" cy="274320"/>
          </a:xfrm>
          <a:prstGeom prst="rect">
            <a:avLst/>
          </a:prstGeom>
          <a:noFill/>
        </p:spPr>
        <p:txBody>
          <a:bodyPr wrap="square" anchor="t" tIns="36576" bIns="36576" lIns="54864" rIns="54864">
            <a:spAutoFit/>
          </a:bodyPr>
          <a:lstStyle/>
          <a:p>
            <a:pPr algn="l"/>
            <a:r>
              <a:rPr sz="1100" b="0" i="1">
                <a:solidFill>
                  <a:srgbClr val="64748B"/>
                </a:solidFill>
                <a:latin typeface="Calibri"/>
              </a:rPr>
              <a:t>System design and internals</a:t>
            </a:r>
          </a:p>
        </p:txBody>
      </p:sp>
      <p:sp>
        <p:nvSpPr>
          <p:cNvPr id="26" name="TextBox 25"/>
          <p:cNvSpPr txBox="1"/>
          <p:nvPr/>
        </p:nvSpPr>
        <p:spPr>
          <a:xfrm>
            <a:off x="6327647" y="3593592"/>
            <a:ext cx="5120640" cy="274320"/>
          </a:xfrm>
          <a:prstGeom prst="rect">
            <a:avLst/>
          </a:prstGeom>
          <a:noFill/>
        </p:spPr>
        <p:txBody>
          <a:bodyPr wrap="square" anchor="t" tIns="36576" bIns="36576" lIns="54864" rIns="54864">
            <a:spAutoFit/>
          </a:bodyPr>
          <a:lstStyle/>
          <a:p>
            <a:pPr algn="l"/>
            <a:r>
              <a:rPr sz="1100" b="1" i="0">
                <a:solidFill>
                  <a:srgbClr val="14B8A6"/>
                </a:solidFill>
                <a:latin typeface="Calibri"/>
              </a:rPr>
              <a:t>For contributors and architects.</a:t>
            </a:r>
          </a:p>
        </p:txBody>
      </p:sp>
      <p:sp>
        <p:nvSpPr>
          <p:cNvPr id="27" name="Rounded Rectangle 26"/>
          <p:cNvSpPr/>
          <p:nvPr/>
        </p:nvSpPr>
        <p:spPr>
          <a:xfrm>
            <a:off x="548640" y="4069080"/>
            <a:ext cx="5440680" cy="105156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Rectangle 27"/>
          <p:cNvSpPr/>
          <p:nvPr/>
        </p:nvSpPr>
        <p:spPr>
          <a:xfrm>
            <a:off x="548640" y="4069080"/>
            <a:ext cx="73152" cy="1051560"/>
          </a:xfrm>
          <a:prstGeom prst="rect">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749808" y="4160520"/>
            <a:ext cx="5120640" cy="347472"/>
          </a:xfrm>
          <a:prstGeom prst="rect">
            <a:avLst/>
          </a:prstGeom>
          <a:noFill/>
        </p:spPr>
        <p:txBody>
          <a:bodyPr wrap="square" anchor="t" tIns="36576" bIns="36576" lIns="54864" rIns="54864">
            <a:spAutoFit/>
          </a:bodyPr>
          <a:lstStyle/>
          <a:p>
            <a:pPr algn="l"/>
            <a:r>
              <a:rPr sz="1300" b="1" i="0">
                <a:solidFill>
                  <a:srgbClr val="0B1929"/>
                </a:solidFill>
                <a:latin typeface="Consolas"/>
              </a:rPr>
              <a:t>docs/openapi.yaml</a:t>
            </a:r>
          </a:p>
        </p:txBody>
      </p:sp>
      <p:sp>
        <p:nvSpPr>
          <p:cNvPr id="30" name="TextBox 29"/>
          <p:cNvSpPr txBox="1"/>
          <p:nvPr/>
        </p:nvSpPr>
        <p:spPr>
          <a:xfrm>
            <a:off x="749808" y="4489704"/>
            <a:ext cx="5120640" cy="274320"/>
          </a:xfrm>
          <a:prstGeom prst="rect">
            <a:avLst/>
          </a:prstGeom>
          <a:noFill/>
        </p:spPr>
        <p:txBody>
          <a:bodyPr wrap="square" anchor="t" tIns="36576" bIns="36576" lIns="54864" rIns="54864">
            <a:spAutoFit/>
          </a:bodyPr>
          <a:lstStyle/>
          <a:p>
            <a:pPr algn="l"/>
            <a:r>
              <a:rPr sz="1100" b="0" i="1">
                <a:solidFill>
                  <a:srgbClr val="64748B"/>
                </a:solidFill>
                <a:latin typeface="Calibri"/>
              </a:rPr>
              <a:t>OpenAPI 3.0 spec for the REST API</a:t>
            </a:r>
          </a:p>
        </p:txBody>
      </p:sp>
      <p:sp>
        <p:nvSpPr>
          <p:cNvPr id="31" name="TextBox 30"/>
          <p:cNvSpPr txBox="1"/>
          <p:nvPr/>
        </p:nvSpPr>
        <p:spPr>
          <a:xfrm>
            <a:off x="749808" y="4782312"/>
            <a:ext cx="5120640" cy="274320"/>
          </a:xfrm>
          <a:prstGeom prst="rect">
            <a:avLst/>
          </a:prstGeom>
          <a:noFill/>
        </p:spPr>
        <p:txBody>
          <a:bodyPr wrap="square" anchor="t" tIns="36576" bIns="36576" lIns="54864" rIns="54864">
            <a:spAutoFit/>
          </a:bodyPr>
          <a:lstStyle/>
          <a:p>
            <a:pPr algn="l"/>
            <a:r>
              <a:rPr sz="1100" b="1" i="0">
                <a:solidFill>
                  <a:srgbClr val="1E3A5F"/>
                </a:solidFill>
                <a:latin typeface="Calibri"/>
              </a:rPr>
              <a:t>Auto-renders in Swagger UI.</a:t>
            </a:r>
          </a:p>
        </p:txBody>
      </p:sp>
      <p:sp>
        <p:nvSpPr>
          <p:cNvPr id="32" name="Rounded Rectangle 31"/>
          <p:cNvSpPr/>
          <p:nvPr/>
        </p:nvSpPr>
        <p:spPr>
          <a:xfrm>
            <a:off x="6126479" y="4069080"/>
            <a:ext cx="5440680" cy="105156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Rectangle 32"/>
          <p:cNvSpPr/>
          <p:nvPr/>
        </p:nvSpPr>
        <p:spPr>
          <a:xfrm>
            <a:off x="6126479" y="4069080"/>
            <a:ext cx="73152" cy="1051560"/>
          </a:xfrm>
          <a:prstGeom prst="rect">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6327647" y="4160520"/>
            <a:ext cx="5120640" cy="347472"/>
          </a:xfrm>
          <a:prstGeom prst="rect">
            <a:avLst/>
          </a:prstGeom>
          <a:noFill/>
        </p:spPr>
        <p:txBody>
          <a:bodyPr wrap="square" anchor="t" tIns="36576" bIns="36576" lIns="54864" rIns="54864">
            <a:spAutoFit/>
          </a:bodyPr>
          <a:lstStyle/>
          <a:p>
            <a:pPr algn="l"/>
            <a:r>
              <a:rPr sz="1300" b="1" i="0">
                <a:solidFill>
                  <a:srgbClr val="0B1929"/>
                </a:solidFill>
                <a:latin typeface="Consolas"/>
              </a:rPr>
              <a:t>clients/js/</a:t>
            </a:r>
          </a:p>
        </p:txBody>
      </p:sp>
      <p:sp>
        <p:nvSpPr>
          <p:cNvPr id="35" name="TextBox 34"/>
          <p:cNvSpPr txBox="1"/>
          <p:nvPr/>
        </p:nvSpPr>
        <p:spPr>
          <a:xfrm>
            <a:off x="6327647" y="4489704"/>
            <a:ext cx="5120640" cy="274320"/>
          </a:xfrm>
          <a:prstGeom prst="rect">
            <a:avLst/>
          </a:prstGeom>
          <a:noFill/>
        </p:spPr>
        <p:txBody>
          <a:bodyPr wrap="square" anchor="t" tIns="36576" bIns="36576" lIns="54864" rIns="54864">
            <a:spAutoFit/>
          </a:bodyPr>
          <a:lstStyle/>
          <a:p>
            <a:pPr algn="l"/>
            <a:r>
              <a:rPr sz="1100" b="0" i="1">
                <a:solidFill>
                  <a:srgbClr val="64748B"/>
                </a:solidFill>
                <a:latin typeface="Calibri"/>
              </a:rPr>
              <a:t>JavaScript/TypeScript client library</a:t>
            </a:r>
          </a:p>
        </p:txBody>
      </p:sp>
      <p:sp>
        <p:nvSpPr>
          <p:cNvPr id="36" name="TextBox 35"/>
          <p:cNvSpPr txBox="1"/>
          <p:nvPr/>
        </p:nvSpPr>
        <p:spPr>
          <a:xfrm>
            <a:off x="6327647" y="4782312"/>
            <a:ext cx="5120640" cy="274320"/>
          </a:xfrm>
          <a:prstGeom prst="rect">
            <a:avLst/>
          </a:prstGeom>
          <a:noFill/>
        </p:spPr>
        <p:txBody>
          <a:bodyPr wrap="square" anchor="t" tIns="36576" bIns="36576" lIns="54864" rIns="54864">
            <a:spAutoFit/>
          </a:bodyPr>
          <a:lstStyle/>
          <a:p>
            <a:pPr algn="l"/>
            <a:r>
              <a:rPr sz="1100" b="1" i="0">
                <a:solidFill>
                  <a:srgbClr val="F59E0B"/>
                </a:solidFill>
                <a:latin typeface="Calibri"/>
              </a:rPr>
              <a:t>npm install quidnug-client</a:t>
            </a:r>
          </a:p>
        </p:txBody>
      </p:sp>
      <p:sp>
        <p:nvSpPr>
          <p:cNvPr id="37" name="Rounded Rectangle 36"/>
          <p:cNvSpPr/>
          <p:nvPr/>
        </p:nvSpPr>
        <p:spPr>
          <a:xfrm>
            <a:off x="548640" y="5257800"/>
            <a:ext cx="5440680" cy="105156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Rectangle 37"/>
          <p:cNvSpPr/>
          <p:nvPr/>
        </p:nvSpPr>
        <p:spPr>
          <a:xfrm>
            <a:off x="548640" y="5257800"/>
            <a:ext cx="73152" cy="1051560"/>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9" name="TextBox 38"/>
          <p:cNvSpPr txBox="1"/>
          <p:nvPr/>
        </p:nvSpPr>
        <p:spPr>
          <a:xfrm>
            <a:off x="749808" y="5349240"/>
            <a:ext cx="5120640" cy="347472"/>
          </a:xfrm>
          <a:prstGeom prst="rect">
            <a:avLst/>
          </a:prstGeom>
          <a:noFill/>
        </p:spPr>
        <p:txBody>
          <a:bodyPr wrap="square" anchor="t" tIns="36576" bIns="36576" lIns="54864" rIns="54864">
            <a:spAutoFit/>
          </a:bodyPr>
          <a:lstStyle/>
          <a:p>
            <a:pPr algn="l"/>
            <a:r>
              <a:rPr sz="1300" b="1" i="0">
                <a:solidFill>
                  <a:srgbClr val="0B1929"/>
                </a:solidFill>
                <a:latin typeface="Consolas"/>
              </a:rPr>
              <a:t>CHANGELOG.md</a:t>
            </a:r>
          </a:p>
        </p:txBody>
      </p:sp>
      <p:sp>
        <p:nvSpPr>
          <p:cNvPr id="40" name="TextBox 39"/>
          <p:cNvSpPr txBox="1"/>
          <p:nvPr/>
        </p:nvSpPr>
        <p:spPr>
          <a:xfrm>
            <a:off x="749808" y="5678424"/>
            <a:ext cx="5120640" cy="274320"/>
          </a:xfrm>
          <a:prstGeom prst="rect">
            <a:avLst/>
          </a:prstGeom>
          <a:noFill/>
        </p:spPr>
        <p:txBody>
          <a:bodyPr wrap="square" anchor="t" tIns="36576" bIns="36576" lIns="54864" rIns="54864">
            <a:spAutoFit/>
          </a:bodyPr>
          <a:lstStyle/>
          <a:p>
            <a:pPr algn="l"/>
            <a:r>
              <a:rPr sz="1100" b="0" i="1">
                <a:solidFill>
                  <a:srgbClr val="64748B"/>
                </a:solidFill>
                <a:latin typeface="Calibri"/>
              </a:rPr>
              <a:t>Every QDP + what landed when</a:t>
            </a:r>
          </a:p>
        </p:txBody>
      </p:sp>
      <p:sp>
        <p:nvSpPr>
          <p:cNvPr id="41" name="TextBox 40"/>
          <p:cNvSpPr txBox="1"/>
          <p:nvPr/>
        </p:nvSpPr>
        <p:spPr>
          <a:xfrm>
            <a:off x="749808" y="5971032"/>
            <a:ext cx="5120640" cy="274320"/>
          </a:xfrm>
          <a:prstGeom prst="rect">
            <a:avLst/>
          </a:prstGeom>
          <a:noFill/>
        </p:spPr>
        <p:txBody>
          <a:bodyPr wrap="square" anchor="t" tIns="36576" bIns="36576" lIns="54864" rIns="54864">
            <a:spAutoFit/>
          </a:bodyPr>
          <a:lstStyle/>
          <a:p>
            <a:pPr algn="l"/>
            <a:r>
              <a:rPr sz="1100" b="1" i="0">
                <a:solidFill>
                  <a:srgbClr val="14B8A6"/>
                </a:solidFill>
                <a:latin typeface="Calibri"/>
              </a:rPr>
              <a:t>Keep-a-Changelog format, versioned.</a:t>
            </a:r>
          </a:p>
        </p:txBody>
      </p:sp>
      <p:sp>
        <p:nvSpPr>
          <p:cNvPr id="42" name="Rounded Rectangle 41"/>
          <p:cNvSpPr/>
          <p:nvPr/>
        </p:nvSpPr>
        <p:spPr>
          <a:xfrm>
            <a:off x="6126479" y="5257800"/>
            <a:ext cx="5440680" cy="1051560"/>
          </a:xfrm>
          <a:prstGeom prst="roundRect">
            <a:avLst>
              <a:gd name="adj" fmla="val 5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3" name="Rectangle 42"/>
          <p:cNvSpPr/>
          <p:nvPr/>
        </p:nvSpPr>
        <p:spPr>
          <a:xfrm>
            <a:off x="6126479" y="5257800"/>
            <a:ext cx="73152" cy="1051560"/>
          </a:xfrm>
          <a:prstGeom prst="rect">
            <a:avLst/>
          </a:prstGeom>
          <a:solidFill>
            <a:srgbClr val="EF44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4" name="TextBox 43"/>
          <p:cNvSpPr txBox="1"/>
          <p:nvPr/>
        </p:nvSpPr>
        <p:spPr>
          <a:xfrm>
            <a:off x="6327647" y="5349240"/>
            <a:ext cx="5120640" cy="347472"/>
          </a:xfrm>
          <a:prstGeom prst="rect">
            <a:avLst/>
          </a:prstGeom>
          <a:noFill/>
        </p:spPr>
        <p:txBody>
          <a:bodyPr wrap="square" anchor="t" tIns="36576" bIns="36576" lIns="54864" rIns="54864">
            <a:spAutoFit/>
          </a:bodyPr>
          <a:lstStyle/>
          <a:p>
            <a:pPr algn="l"/>
            <a:r>
              <a:rPr sz="1300" b="1" i="0">
                <a:solidFill>
                  <a:srgbClr val="0B1929"/>
                </a:solidFill>
                <a:latin typeface="Consolas"/>
              </a:rPr>
              <a:t>SECURITY.md</a:t>
            </a:r>
          </a:p>
        </p:txBody>
      </p:sp>
      <p:sp>
        <p:nvSpPr>
          <p:cNvPr id="45" name="TextBox 44"/>
          <p:cNvSpPr txBox="1"/>
          <p:nvPr/>
        </p:nvSpPr>
        <p:spPr>
          <a:xfrm>
            <a:off x="6327647" y="5678424"/>
            <a:ext cx="5120640" cy="274320"/>
          </a:xfrm>
          <a:prstGeom prst="rect">
            <a:avLst/>
          </a:prstGeom>
          <a:noFill/>
        </p:spPr>
        <p:txBody>
          <a:bodyPr wrap="square" anchor="t" tIns="36576" bIns="36576" lIns="54864" rIns="54864">
            <a:spAutoFit/>
          </a:bodyPr>
          <a:lstStyle/>
          <a:p>
            <a:pPr algn="l"/>
            <a:r>
              <a:rPr sz="1100" b="0" i="1">
                <a:solidFill>
                  <a:srgbClr val="64748B"/>
                </a:solidFill>
                <a:latin typeface="Calibri"/>
              </a:rPr>
              <a:t>How to report vulnerabilities</a:t>
            </a:r>
          </a:p>
        </p:txBody>
      </p:sp>
      <p:sp>
        <p:nvSpPr>
          <p:cNvPr id="46" name="TextBox 45"/>
          <p:cNvSpPr txBox="1"/>
          <p:nvPr/>
        </p:nvSpPr>
        <p:spPr>
          <a:xfrm>
            <a:off x="6327647" y="5971032"/>
            <a:ext cx="5120640" cy="274320"/>
          </a:xfrm>
          <a:prstGeom prst="rect">
            <a:avLst/>
          </a:prstGeom>
          <a:noFill/>
        </p:spPr>
        <p:txBody>
          <a:bodyPr wrap="square" anchor="t" tIns="36576" bIns="36576" lIns="54864" rIns="54864">
            <a:spAutoFit/>
          </a:bodyPr>
          <a:lstStyle/>
          <a:p>
            <a:pPr algn="l"/>
            <a:r>
              <a:rPr sz="1100" b="1" i="0">
                <a:solidFill>
                  <a:srgbClr val="EF4444"/>
                </a:solidFill>
                <a:latin typeface="Calibri"/>
              </a:rPr>
              <a:t>Don't open public issues for security.</a:t>
            </a:r>
          </a:p>
        </p:txBody>
      </p:sp>
    </p:spTree>
  </p:cSld>
  <p:clrMapOvr>
    <a:masterClrMapping/>
  </p:clrMapOvr>
</p:sld>
</file>

<file path=ppt/slides/slide75.xml><?xml version="1.0" encoding="utf-8"?>
<p:sld xmlns:a="http://schemas.openxmlformats.org/drawingml/2006/main" xmlns:p="http://schemas.openxmlformats.org/presentationml/2006/main" xmlns:r="http://schemas.openxmlformats.org/officeDocument/2006/relationships">
  <p:cSld>
    <p:bg>
      <p:bgPr>
        <a:solidFill>
          <a:srgbClr val="0B1929"/>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CLOSING</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FFFFFF"/>
                </a:solidFill>
                <a:latin typeface="Georgia"/>
              </a:rPr>
              <a:t>Three takeaways</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E2E8F0"/>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E2E8F0"/>
                </a:solidFill>
                <a:latin typeface="Calibri"/>
              </a:rPr>
              <a:t>75 / 77</a:t>
            </a:r>
          </a:p>
        </p:txBody>
      </p:sp>
      <p:sp>
        <p:nvSpPr>
          <p:cNvPr id="7" name="Rounded Rectangle 6"/>
          <p:cNvSpPr/>
          <p:nvPr/>
        </p:nvSpPr>
        <p:spPr>
          <a:xfrm>
            <a:off x="548640" y="1691640"/>
            <a:ext cx="11064240" cy="1188720"/>
          </a:xfrm>
          <a:prstGeom prst="roundRect">
            <a:avLst>
              <a:gd name="adj" fmla="val 6000"/>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Oval 7"/>
          <p:cNvSpPr/>
          <p:nvPr/>
        </p:nvSpPr>
        <p:spPr>
          <a:xfrm>
            <a:off x="777240" y="1965960"/>
            <a:ext cx="685800" cy="685800"/>
          </a:xfrm>
          <a:prstGeom prst="ellipse">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777240" y="1965960"/>
            <a:ext cx="685800" cy="685800"/>
          </a:xfrm>
          <a:prstGeom prst="rect">
            <a:avLst/>
          </a:prstGeom>
          <a:noFill/>
        </p:spPr>
        <p:txBody>
          <a:bodyPr wrap="square" anchor="ctr" tIns="36576" bIns="36576" lIns="54864" rIns="54864">
            <a:spAutoFit/>
          </a:bodyPr>
          <a:lstStyle/>
          <a:p>
            <a:pPr algn="ctr"/>
            <a:r>
              <a:rPr sz="3200" b="1" i="0">
                <a:solidFill>
                  <a:srgbClr val="0B1929"/>
                </a:solidFill>
                <a:latin typeface="Georgia"/>
              </a:rPr>
              <a:t>T</a:t>
            </a:r>
          </a:p>
        </p:txBody>
      </p:sp>
      <p:sp>
        <p:nvSpPr>
          <p:cNvPr id="10" name="TextBox 9"/>
          <p:cNvSpPr txBox="1"/>
          <p:nvPr/>
        </p:nvSpPr>
        <p:spPr>
          <a:xfrm>
            <a:off x="1737360" y="1828800"/>
            <a:ext cx="9601200" cy="457200"/>
          </a:xfrm>
          <a:prstGeom prst="rect">
            <a:avLst/>
          </a:prstGeom>
          <a:noFill/>
        </p:spPr>
        <p:txBody>
          <a:bodyPr wrap="square" anchor="t" tIns="36576" bIns="36576" lIns="54864" rIns="54864">
            <a:spAutoFit/>
          </a:bodyPr>
          <a:lstStyle/>
          <a:p>
            <a:pPr algn="l"/>
            <a:r>
              <a:rPr sz="2000" b="1" i="0">
                <a:solidFill>
                  <a:srgbClr val="FFFFFF"/>
                </a:solidFill>
                <a:latin typeface="Georgia"/>
              </a:rPr>
              <a:t>Trust is relational.</a:t>
            </a:r>
          </a:p>
        </p:txBody>
      </p:sp>
      <p:sp>
        <p:nvSpPr>
          <p:cNvPr id="11" name="TextBox 10"/>
          <p:cNvSpPr txBox="1"/>
          <p:nvPr/>
        </p:nvSpPr>
        <p:spPr>
          <a:xfrm>
            <a:off x="1737360" y="2286000"/>
            <a:ext cx="9601200" cy="594360"/>
          </a:xfrm>
          <a:prstGeom prst="rect">
            <a:avLst/>
          </a:prstGeom>
          <a:noFill/>
        </p:spPr>
        <p:txBody>
          <a:bodyPr wrap="square" anchor="t" tIns="36576" bIns="36576" lIns="54864" rIns="54864">
            <a:spAutoFit/>
          </a:bodyPr>
          <a:lstStyle/>
          <a:p>
            <a:pPr algn="l">
              <a:lnSpc>
                <a:spcPct val="130000"/>
              </a:lnSpc>
            </a:pPr>
            <a:r>
              <a:rPr sz="1300" b="0" i="1">
                <a:solidFill>
                  <a:srgbClr val="E2E8F0"/>
                </a:solidFill>
                <a:latin typeface="Calibri"/>
              </a:rPr>
              <a:t>Different observers answer 'how much do I trust Bob?' differently. The protocol refuses to produce a universal score. This is the fundamental shift.</a:t>
            </a:r>
          </a:p>
        </p:txBody>
      </p:sp>
      <p:sp>
        <p:nvSpPr>
          <p:cNvPr id="12" name="Rounded Rectangle 11"/>
          <p:cNvSpPr/>
          <p:nvPr/>
        </p:nvSpPr>
        <p:spPr>
          <a:xfrm>
            <a:off x="548640" y="3063240"/>
            <a:ext cx="11064240" cy="1188720"/>
          </a:xfrm>
          <a:prstGeom prst="roundRect">
            <a:avLst>
              <a:gd name="adj" fmla="val 6000"/>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Oval 12"/>
          <p:cNvSpPr/>
          <p:nvPr/>
        </p:nvSpPr>
        <p:spPr>
          <a:xfrm>
            <a:off x="777240" y="3337560"/>
            <a:ext cx="685800" cy="685800"/>
          </a:xfrm>
          <a:prstGeom prst="ellipse">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777240" y="3337560"/>
            <a:ext cx="685800" cy="685800"/>
          </a:xfrm>
          <a:prstGeom prst="rect">
            <a:avLst/>
          </a:prstGeom>
          <a:noFill/>
        </p:spPr>
        <p:txBody>
          <a:bodyPr wrap="square" anchor="ctr" tIns="36576" bIns="36576" lIns="54864" rIns="54864">
            <a:spAutoFit/>
          </a:bodyPr>
          <a:lstStyle/>
          <a:p>
            <a:pPr algn="ctr"/>
            <a:r>
              <a:rPr sz="3200" b="1" i="0">
                <a:solidFill>
                  <a:srgbClr val="0B1929"/>
                </a:solidFill>
                <a:latin typeface="Georgia"/>
              </a:rPr>
              <a:t>I</a:t>
            </a:r>
          </a:p>
        </p:txBody>
      </p:sp>
      <p:sp>
        <p:nvSpPr>
          <p:cNvPr id="15" name="TextBox 14"/>
          <p:cNvSpPr txBox="1"/>
          <p:nvPr/>
        </p:nvSpPr>
        <p:spPr>
          <a:xfrm>
            <a:off x="1737360" y="3200400"/>
            <a:ext cx="9601200" cy="457200"/>
          </a:xfrm>
          <a:prstGeom prst="rect">
            <a:avLst/>
          </a:prstGeom>
          <a:noFill/>
        </p:spPr>
        <p:txBody>
          <a:bodyPr wrap="square" anchor="t" tIns="36576" bIns="36576" lIns="54864" rIns="54864">
            <a:spAutoFit/>
          </a:bodyPr>
          <a:lstStyle/>
          <a:p>
            <a:pPr algn="l"/>
            <a:r>
              <a:rPr sz="2000" b="1" i="0">
                <a:solidFill>
                  <a:srgbClr val="FFFFFF"/>
                </a:solidFill>
                <a:latin typeface="Georgia"/>
              </a:rPr>
              <a:t>Identity is owned, keys are recoverable.</a:t>
            </a:r>
          </a:p>
        </p:txBody>
      </p:sp>
      <p:sp>
        <p:nvSpPr>
          <p:cNvPr id="16" name="TextBox 15"/>
          <p:cNvSpPr txBox="1"/>
          <p:nvPr/>
        </p:nvSpPr>
        <p:spPr>
          <a:xfrm>
            <a:off x="1737360" y="3657600"/>
            <a:ext cx="9601200" cy="594360"/>
          </a:xfrm>
          <a:prstGeom prst="rect">
            <a:avLst/>
          </a:prstGeom>
          <a:noFill/>
        </p:spPr>
        <p:txBody>
          <a:bodyPr wrap="square" anchor="t" tIns="36576" bIns="36576" lIns="54864" rIns="54864">
            <a:spAutoFit/>
          </a:bodyPr>
          <a:lstStyle/>
          <a:p>
            <a:pPr algn="l">
              <a:lnSpc>
                <a:spcPct val="130000"/>
              </a:lnSpc>
            </a:pPr>
            <a:r>
              <a:rPr sz="1300" b="0" i="1">
                <a:solidFill>
                  <a:srgbClr val="E2E8F0"/>
                </a:solidFill>
                <a:latin typeface="Calibri"/>
              </a:rPr>
              <a:t>Quids are generated by users. Lost keys recover via M-of-N guardian quorum with time-locked veto. No central escrow.</a:t>
            </a:r>
          </a:p>
        </p:txBody>
      </p:sp>
      <p:sp>
        <p:nvSpPr>
          <p:cNvPr id="17" name="Rounded Rectangle 16"/>
          <p:cNvSpPr/>
          <p:nvPr/>
        </p:nvSpPr>
        <p:spPr>
          <a:xfrm>
            <a:off x="548640" y="4434840"/>
            <a:ext cx="11064240" cy="1188720"/>
          </a:xfrm>
          <a:prstGeom prst="roundRect">
            <a:avLst>
              <a:gd name="adj" fmla="val 6000"/>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Oval 17"/>
          <p:cNvSpPr/>
          <p:nvPr/>
        </p:nvSpPr>
        <p:spPr>
          <a:xfrm>
            <a:off x="777240" y="4709160"/>
            <a:ext cx="685800" cy="685800"/>
          </a:xfrm>
          <a:prstGeom prst="ellipse">
            <a:avLst/>
          </a:prstGeom>
          <a:solidFill>
            <a:srgbClr val="10B98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777240" y="4709160"/>
            <a:ext cx="685800" cy="685800"/>
          </a:xfrm>
          <a:prstGeom prst="rect">
            <a:avLst/>
          </a:prstGeom>
          <a:noFill/>
        </p:spPr>
        <p:txBody>
          <a:bodyPr wrap="square" anchor="ctr" tIns="36576" bIns="36576" lIns="54864" rIns="54864">
            <a:spAutoFit/>
          </a:bodyPr>
          <a:lstStyle/>
          <a:p>
            <a:pPr algn="ctr"/>
            <a:r>
              <a:rPr sz="3200" b="1" i="0">
                <a:solidFill>
                  <a:srgbClr val="0B1929"/>
                </a:solidFill>
                <a:latin typeface="Georgia"/>
              </a:rPr>
              <a:t>A</a:t>
            </a:r>
          </a:p>
        </p:txBody>
      </p:sp>
      <p:sp>
        <p:nvSpPr>
          <p:cNvPr id="20" name="TextBox 19"/>
          <p:cNvSpPr txBox="1"/>
          <p:nvPr/>
        </p:nvSpPr>
        <p:spPr>
          <a:xfrm>
            <a:off x="1737360" y="4572000"/>
            <a:ext cx="9601200" cy="457200"/>
          </a:xfrm>
          <a:prstGeom prst="rect">
            <a:avLst/>
          </a:prstGeom>
          <a:noFill/>
        </p:spPr>
        <p:txBody>
          <a:bodyPr wrap="square" anchor="t" tIns="36576" bIns="36576" lIns="54864" rIns="54864">
            <a:spAutoFit/>
          </a:bodyPr>
          <a:lstStyle/>
          <a:p>
            <a:pPr algn="l"/>
            <a:r>
              <a:rPr sz="2000" b="1" i="0">
                <a:solidFill>
                  <a:srgbClr val="FFFFFF"/>
                </a:solidFill>
                <a:latin typeface="Georgia"/>
              </a:rPr>
              <a:t>State is cryptographically auditable — by anyone.</a:t>
            </a:r>
          </a:p>
        </p:txBody>
      </p:sp>
      <p:sp>
        <p:nvSpPr>
          <p:cNvPr id="21" name="TextBox 20"/>
          <p:cNvSpPr txBox="1"/>
          <p:nvPr/>
        </p:nvSpPr>
        <p:spPr>
          <a:xfrm>
            <a:off x="1737360" y="5029200"/>
            <a:ext cx="9601200" cy="594360"/>
          </a:xfrm>
          <a:prstGeom prst="rect">
            <a:avLst/>
          </a:prstGeom>
          <a:noFill/>
        </p:spPr>
        <p:txBody>
          <a:bodyPr wrap="square" anchor="t" tIns="36576" bIns="36576" lIns="54864" rIns="54864">
            <a:spAutoFit/>
          </a:bodyPr>
          <a:lstStyle/>
          <a:p>
            <a:pPr algn="l">
              <a:lnSpc>
                <a:spcPct val="130000"/>
              </a:lnSpc>
            </a:pPr>
            <a:r>
              <a:rPr sz="1300" b="0" i="1">
                <a:solidFill>
                  <a:srgbClr val="E2E8F0"/>
                </a:solidFill>
                <a:latin typeface="Calibri"/>
              </a:rPr>
              <a:t>Every transaction signed. Every event stream append-only. Anyone runs the tally query. No 'trust our vendor.'</a:t>
            </a:r>
          </a:p>
        </p:txBody>
      </p:sp>
      <p:sp>
        <p:nvSpPr>
          <p:cNvPr id="22" name="TextBox 21"/>
          <p:cNvSpPr txBox="1"/>
          <p:nvPr/>
        </p:nvSpPr>
        <p:spPr>
          <a:xfrm>
            <a:off x="548640" y="6126480"/>
            <a:ext cx="11064240" cy="320040"/>
          </a:xfrm>
          <a:prstGeom prst="rect">
            <a:avLst/>
          </a:prstGeom>
          <a:noFill/>
        </p:spPr>
        <p:txBody>
          <a:bodyPr wrap="square" anchor="t" tIns="36576" bIns="36576" lIns="54864" rIns="54864">
            <a:spAutoFit/>
          </a:bodyPr>
          <a:lstStyle/>
          <a:p>
            <a:pPr algn="ctr"/>
            <a:r>
              <a:rPr sz="1400" b="0" i="1">
                <a:solidFill>
                  <a:srgbClr val="14B8A6"/>
                </a:solidFill>
                <a:latin typeface="Georgia"/>
              </a:rPr>
              <a:t>If you take nothing else away, take these three.</a:t>
            </a:r>
          </a:p>
        </p:txBody>
      </p:sp>
    </p:spTree>
  </p:cSld>
  <p:clrMapOvr>
    <a:masterClrMapping/>
  </p:clrMapOvr>
</p:sld>
</file>

<file path=ppt/slides/slide76.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Hexagon 1"/>
          <p:cNvSpPr/>
          <p:nvPr/>
        </p:nvSpPr>
        <p:spPr>
          <a:xfrm>
            <a:off x="640080" y="640080"/>
            <a:ext cx="640080" cy="548640"/>
          </a:xfrm>
          <a:prstGeom prst="hexagon">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731520"/>
            <a:ext cx="640080" cy="548640"/>
          </a:xfrm>
          <a:prstGeom prst="rect">
            <a:avLst/>
          </a:prstGeom>
          <a:noFill/>
        </p:spPr>
        <p:txBody>
          <a:bodyPr wrap="square" anchor="ctr" tIns="36576" bIns="36576" lIns="54864" rIns="54864">
            <a:spAutoFit/>
          </a:bodyPr>
          <a:lstStyle/>
          <a:p>
            <a:pPr algn="ctr"/>
            <a:r>
              <a:rPr sz="4800" b="1" i="0">
                <a:solidFill>
                  <a:srgbClr val="0B1929"/>
                </a:solidFill>
                <a:latin typeface="Georgia"/>
              </a:rPr>
              <a:t>“</a:t>
            </a:r>
          </a:p>
        </p:txBody>
      </p:sp>
      <p:sp>
        <p:nvSpPr>
          <p:cNvPr id="4" name="TextBox 3"/>
          <p:cNvSpPr txBox="1"/>
          <p:nvPr/>
        </p:nvSpPr>
        <p:spPr>
          <a:xfrm>
            <a:off x="1371600" y="2011680"/>
            <a:ext cx="9601200" cy="3291840"/>
          </a:xfrm>
          <a:prstGeom prst="rect">
            <a:avLst/>
          </a:prstGeom>
          <a:noFill/>
        </p:spPr>
        <p:txBody>
          <a:bodyPr wrap="square" anchor="ctr" tIns="36576" bIns="36576" lIns="54864" rIns="54864">
            <a:spAutoFit/>
          </a:bodyPr>
          <a:lstStyle/>
          <a:p>
            <a:pPr algn="l">
              <a:lnSpc>
                <a:spcPct val="115000"/>
              </a:lnSpc>
            </a:pPr>
            <a:r>
              <a:rPr sz="3600" b="0" i="1">
                <a:solidFill>
                  <a:srgbClr val="FFFFFF"/>
                </a:solidFill>
                <a:latin typeface="Georgia"/>
              </a:rPr>
              <a:t>A protocol for systems where the question 'who signed this?' matters more than 'does this database row exist?'</a:t>
            </a:r>
          </a:p>
        </p:txBody>
      </p:sp>
      <p:sp>
        <p:nvSpPr>
          <p:cNvPr id="5" name="Rectangle 4"/>
          <p:cNvSpPr/>
          <p:nvPr/>
        </p:nvSpPr>
        <p:spPr>
          <a:xfrm>
            <a:off x="1371600" y="5486400"/>
            <a:ext cx="548640" cy="27432"/>
          </a:xfrm>
          <a:prstGeom prst="rect">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1371600" y="5577840"/>
            <a:ext cx="8229600" cy="365760"/>
          </a:xfrm>
          <a:prstGeom prst="rect">
            <a:avLst/>
          </a:prstGeom>
          <a:noFill/>
        </p:spPr>
        <p:txBody>
          <a:bodyPr wrap="square" anchor="t" tIns="36576" bIns="36576" lIns="54864" rIns="54864">
            <a:spAutoFit/>
          </a:bodyPr>
          <a:lstStyle/>
          <a:p>
            <a:pPr algn="l"/>
            <a:r>
              <a:rPr sz="1400" b="0" i="1">
                <a:solidFill>
                  <a:srgbClr val="14B8A6"/>
                </a:solidFill>
                <a:latin typeface="Calibri"/>
              </a:rPr>
              <a:t>— The Quidnug premise, in one sentence</a:t>
            </a:r>
          </a:p>
        </p:txBody>
      </p:sp>
      <p:sp>
        <p:nvSpPr>
          <p:cNvPr id="7" name="Hexagon 6"/>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E2E8F0"/>
                </a:solidFill>
                <a:latin typeface="Calibri"/>
              </a:rPr>
              <a:t>Quidnug — A Decentralized Protocol for Relational Trust</a:t>
            </a:r>
          </a:p>
        </p:txBody>
      </p:sp>
      <p:sp>
        <p:nvSpPr>
          <p:cNvPr id="9" name="TextBox 8"/>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E2E8F0"/>
                </a:solidFill>
                <a:latin typeface="Calibri"/>
              </a:rPr>
              <a:t>76 / 77</a:t>
            </a:r>
          </a:p>
        </p:txBody>
      </p:sp>
    </p:spTree>
  </p:cSld>
  <p:clrMapOvr>
    <a:masterClrMapping/>
  </p:clrMapOvr>
</p:sld>
</file>

<file path=ppt/slides/slide77.xml><?xml version="1.0" encoding="utf-8"?>
<p:sld xmlns:a="http://schemas.openxmlformats.org/drawingml/2006/main" xmlns:p="http://schemas.openxmlformats.org/presentationml/2006/main" xmlns:r="http://schemas.openxmlformats.org/officeDocument/2006/relationships">
  <p:cSld>
    <p:bg>
      <p:bgPr>
        <a:solidFill>
          <a:srgbClr val="0B1929"/>
        </a:solidFill>
        <a:effectLst/>
      </p:bgPr>
    </p:bg>
    <p:spTree>
      <p:nvGrpSpPr>
        <p:cNvPr id="1" name=""/>
        <p:cNvGrpSpPr/>
        <p:nvPr/>
      </p:nvGrpSpPr>
      <p:grpSpPr/>
      <p:sp>
        <p:nvSpPr>
          <p:cNvPr id="2" name="Hexagon 1"/>
          <p:cNvSpPr/>
          <p:nvPr/>
        </p:nvSpPr>
        <p:spPr>
          <a:xfrm>
            <a:off x="4754880" y="1645920"/>
            <a:ext cx="731520" cy="640080"/>
          </a:xfrm>
          <a:prstGeom prst="hexagon">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Hexagon 2"/>
          <p:cNvSpPr/>
          <p:nvPr/>
        </p:nvSpPr>
        <p:spPr>
          <a:xfrm>
            <a:off x="5394960" y="2194560"/>
            <a:ext cx="640080" cy="548640"/>
          </a:xfrm>
          <a:prstGeom prst="hexagon">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Hexagon 3"/>
          <p:cNvSpPr/>
          <p:nvPr/>
        </p:nvSpPr>
        <p:spPr>
          <a:xfrm>
            <a:off x="6126480" y="1645920"/>
            <a:ext cx="731520" cy="640080"/>
          </a:xfrm>
          <a:prstGeom prst="hexagon">
            <a:avLst/>
          </a:prstGeom>
          <a:solidFill>
            <a:srgbClr val="1E3A5F"/>
          </a:solidFill>
          <a:ln w="25400">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Hexagon 4"/>
          <p:cNvSpPr/>
          <p:nvPr/>
        </p:nvSpPr>
        <p:spPr>
          <a:xfrm>
            <a:off x="6858000" y="2194560"/>
            <a:ext cx="548640" cy="502920"/>
          </a:xfrm>
          <a:prstGeom prst="hexagon">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0" y="3017520"/>
            <a:ext cx="12191695" cy="1234440"/>
          </a:xfrm>
          <a:prstGeom prst="rect">
            <a:avLst/>
          </a:prstGeom>
          <a:noFill/>
        </p:spPr>
        <p:txBody>
          <a:bodyPr wrap="square" anchor="t" tIns="36576" bIns="36576" lIns="54864" rIns="54864">
            <a:spAutoFit/>
          </a:bodyPr>
          <a:lstStyle/>
          <a:p>
            <a:pPr algn="ctr"/>
            <a:r>
              <a:rPr sz="9600" b="1" i="0">
                <a:solidFill>
                  <a:srgbClr val="FFFFFF"/>
                </a:solidFill>
                <a:latin typeface="Georgia"/>
              </a:rPr>
              <a:t>Thank you</a:t>
            </a:r>
          </a:p>
        </p:txBody>
      </p:sp>
      <p:sp>
        <p:nvSpPr>
          <p:cNvPr id="7" name="TextBox 6"/>
          <p:cNvSpPr txBox="1"/>
          <p:nvPr/>
        </p:nvSpPr>
        <p:spPr>
          <a:xfrm>
            <a:off x="0" y="4617720"/>
            <a:ext cx="12191695" cy="502920"/>
          </a:xfrm>
          <a:prstGeom prst="rect">
            <a:avLst/>
          </a:prstGeom>
          <a:noFill/>
        </p:spPr>
        <p:txBody>
          <a:bodyPr wrap="square" anchor="t" tIns="36576" bIns="36576" lIns="54864" rIns="54864">
            <a:spAutoFit/>
          </a:bodyPr>
          <a:lstStyle/>
          <a:p>
            <a:pPr algn="ctr"/>
            <a:r>
              <a:rPr sz="2600" b="0" i="1">
                <a:solidFill>
                  <a:srgbClr val="14B8A6"/>
                </a:solidFill>
                <a:latin typeface="Georgia"/>
              </a:rPr>
              <a:t>Questions &amp; Discussion</a:t>
            </a:r>
          </a:p>
        </p:txBody>
      </p:sp>
      <p:sp>
        <p:nvSpPr>
          <p:cNvPr id="8" name="TextBox 7"/>
          <p:cNvSpPr txBox="1"/>
          <p:nvPr/>
        </p:nvSpPr>
        <p:spPr>
          <a:xfrm>
            <a:off x="0" y="5440680"/>
            <a:ext cx="12191695" cy="365760"/>
          </a:xfrm>
          <a:prstGeom prst="rect">
            <a:avLst/>
          </a:prstGeom>
          <a:noFill/>
        </p:spPr>
        <p:txBody>
          <a:bodyPr wrap="square" anchor="t" tIns="36576" bIns="36576" lIns="54864" rIns="54864">
            <a:spAutoFit/>
          </a:bodyPr>
          <a:lstStyle/>
          <a:p>
            <a:pPr algn="ctr"/>
            <a:r>
              <a:rPr sz="1600" b="0" i="0">
                <a:solidFill>
                  <a:srgbClr val="F1F5F9"/>
                </a:solidFill>
                <a:latin typeface="Consolas"/>
              </a:rPr>
              <a:t>github.com/bhmortim/quidnug</a:t>
            </a:r>
          </a:p>
        </p:txBody>
      </p:sp>
      <p:sp>
        <p:nvSpPr>
          <p:cNvPr id="9" name="TextBox 8"/>
          <p:cNvSpPr txBox="1"/>
          <p:nvPr/>
        </p:nvSpPr>
        <p:spPr>
          <a:xfrm>
            <a:off x="0" y="5897880"/>
            <a:ext cx="12191695" cy="365760"/>
          </a:xfrm>
          <a:prstGeom prst="rect">
            <a:avLst/>
          </a:prstGeom>
          <a:noFill/>
        </p:spPr>
        <p:txBody>
          <a:bodyPr wrap="square" anchor="t" tIns="36576" bIns="36576" lIns="54864" rIns="54864">
            <a:spAutoFit/>
          </a:bodyPr>
          <a:lstStyle/>
          <a:p>
            <a:pPr algn="ctr"/>
            <a:r>
              <a:rPr sz="1200" b="0" i="1">
                <a:solidFill>
                  <a:srgbClr val="64748B"/>
                </a:solidFill>
                <a:latin typeface="Calibri"/>
              </a:rPr>
              <a:t>Apache-2.0  ·  Go 1.23+  ·  10 QDPs landed  ·  14 use-case designs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UNIVERSAL-SCORE</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Problem 1: one score, many contexts</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8 / 77</a:t>
            </a:r>
          </a:p>
        </p:txBody>
      </p:sp>
      <p:sp>
        <p:nvSpPr>
          <p:cNvPr id="7" name="Oval 6"/>
          <p:cNvSpPr/>
          <p:nvPr/>
        </p:nvSpPr>
        <p:spPr>
          <a:xfrm>
            <a:off x="5212080" y="1828800"/>
            <a:ext cx="1828800" cy="1280160"/>
          </a:xfrm>
          <a:prstGeom prst="ellipse">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5212080" y="1828800"/>
            <a:ext cx="1828800" cy="1280160"/>
          </a:xfrm>
          <a:prstGeom prst="rect">
            <a:avLst/>
          </a:prstGeom>
          <a:noFill/>
        </p:spPr>
        <p:txBody>
          <a:bodyPr wrap="square" anchor="ctr" tIns="36576" bIns="36576" lIns="54864" rIns="54864">
            <a:spAutoFit/>
          </a:bodyPr>
          <a:lstStyle/>
          <a:p>
            <a:pPr algn="ctr"/>
            <a:r>
              <a:rPr sz="4800" b="1" i="0">
                <a:solidFill>
                  <a:srgbClr val="0B1929"/>
                </a:solidFill>
                <a:latin typeface="Georgia"/>
              </a:rPr>
              <a:t>720</a:t>
            </a:r>
          </a:p>
        </p:txBody>
      </p:sp>
      <p:sp>
        <p:nvSpPr>
          <p:cNvPr id="9" name="TextBox 8"/>
          <p:cNvSpPr txBox="1"/>
          <p:nvPr/>
        </p:nvSpPr>
        <p:spPr>
          <a:xfrm>
            <a:off x="5212080" y="3154680"/>
            <a:ext cx="1828800" cy="274320"/>
          </a:xfrm>
          <a:prstGeom prst="rect">
            <a:avLst/>
          </a:prstGeom>
          <a:noFill/>
        </p:spPr>
        <p:txBody>
          <a:bodyPr wrap="square" anchor="t" tIns="36576" bIns="36576" lIns="54864" rIns="54864">
            <a:spAutoFit/>
          </a:bodyPr>
          <a:lstStyle/>
          <a:p>
            <a:pPr algn="ctr"/>
            <a:r>
              <a:rPr sz="1100" b="0" i="1">
                <a:solidFill>
                  <a:srgbClr val="64748B"/>
                </a:solidFill>
                <a:latin typeface="Calibri"/>
              </a:rPr>
              <a:t>Your FICO score</a:t>
            </a:r>
          </a:p>
        </p:txBody>
      </p:sp>
      <p:sp>
        <p:nvSpPr>
          <p:cNvPr id="10" name="Rounded Rectangle 9"/>
          <p:cNvSpPr/>
          <p:nvPr/>
        </p:nvSpPr>
        <p:spPr>
          <a:xfrm>
            <a:off x="731520" y="4297680"/>
            <a:ext cx="1737360" cy="640080"/>
          </a:xfrm>
          <a:prstGeom prst="roundRect">
            <a:avLst>
              <a:gd name="adj" fmla="val 15000"/>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731520" y="4297680"/>
            <a:ext cx="1737360" cy="640080"/>
          </a:xfrm>
          <a:prstGeom prst="rect">
            <a:avLst/>
          </a:prstGeom>
          <a:noFill/>
        </p:spPr>
        <p:txBody>
          <a:bodyPr wrap="square" anchor="ctr" tIns="36576" bIns="36576" lIns="54864" rIns="54864">
            <a:spAutoFit/>
          </a:bodyPr>
          <a:lstStyle/>
          <a:p>
            <a:pPr algn="ctr"/>
            <a:r>
              <a:rPr sz="1300" b="1" i="0">
                <a:solidFill>
                  <a:srgbClr val="FFFFFF"/>
                </a:solidFill>
                <a:latin typeface="Calibri"/>
              </a:rPr>
              <a:t>Mortgage</a:t>
            </a:r>
          </a:p>
        </p:txBody>
      </p:sp>
      <p:cxnSp>
        <p:nvCxnSpPr>
          <p:cNvPr id="12" name="Connector 11"/>
          <p:cNvCxnSpPr/>
          <p:nvPr/>
        </p:nvCxnSpPr>
        <p:spPr>
          <a:xfrm flipH="1">
            <a:off x="1600200" y="3108960"/>
            <a:ext cx="4526280" cy="1188720"/>
          </a:xfrm>
          <a:prstGeom prst="line">
            <a:avLst/>
          </a:prstGeom>
          <a:ln w="1270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13" name="Rounded Rectangle 12"/>
          <p:cNvSpPr/>
          <p:nvPr/>
        </p:nvSpPr>
        <p:spPr>
          <a:xfrm>
            <a:off x="2926080" y="4846320"/>
            <a:ext cx="1737360" cy="640080"/>
          </a:xfrm>
          <a:prstGeom prst="roundRect">
            <a:avLst>
              <a:gd name="adj" fmla="val 15000"/>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2926080" y="4846320"/>
            <a:ext cx="1737360" cy="640080"/>
          </a:xfrm>
          <a:prstGeom prst="rect">
            <a:avLst/>
          </a:prstGeom>
          <a:noFill/>
        </p:spPr>
        <p:txBody>
          <a:bodyPr wrap="square" anchor="ctr" tIns="36576" bIns="36576" lIns="54864" rIns="54864">
            <a:spAutoFit/>
          </a:bodyPr>
          <a:lstStyle/>
          <a:p>
            <a:pPr algn="ctr"/>
            <a:r>
              <a:rPr sz="1300" b="1" i="0">
                <a:solidFill>
                  <a:srgbClr val="FFFFFF"/>
                </a:solidFill>
                <a:latin typeface="Calibri"/>
              </a:rPr>
              <a:t>Car loan</a:t>
            </a:r>
          </a:p>
        </p:txBody>
      </p:sp>
      <p:cxnSp>
        <p:nvCxnSpPr>
          <p:cNvPr id="15" name="Connector 14"/>
          <p:cNvCxnSpPr/>
          <p:nvPr/>
        </p:nvCxnSpPr>
        <p:spPr>
          <a:xfrm flipH="1">
            <a:off x="3794760" y="3108960"/>
            <a:ext cx="2331720" cy="1737360"/>
          </a:xfrm>
          <a:prstGeom prst="line">
            <a:avLst/>
          </a:prstGeom>
          <a:ln w="1270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16" name="Rounded Rectangle 15"/>
          <p:cNvSpPr/>
          <p:nvPr/>
        </p:nvSpPr>
        <p:spPr>
          <a:xfrm>
            <a:off x="5212080" y="5029200"/>
            <a:ext cx="1737360" cy="640080"/>
          </a:xfrm>
          <a:prstGeom prst="roundRect">
            <a:avLst>
              <a:gd name="adj" fmla="val 15000"/>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5212080" y="5029200"/>
            <a:ext cx="1737360" cy="640080"/>
          </a:xfrm>
          <a:prstGeom prst="rect">
            <a:avLst/>
          </a:prstGeom>
          <a:noFill/>
        </p:spPr>
        <p:txBody>
          <a:bodyPr wrap="square" anchor="ctr" tIns="36576" bIns="36576" lIns="54864" rIns="54864">
            <a:spAutoFit/>
          </a:bodyPr>
          <a:lstStyle/>
          <a:p>
            <a:pPr algn="ctr"/>
            <a:r>
              <a:rPr sz="1300" b="1" i="0">
                <a:solidFill>
                  <a:srgbClr val="FFFFFF"/>
                </a:solidFill>
                <a:latin typeface="Calibri"/>
              </a:rPr>
              <a:t>Credit card</a:t>
            </a:r>
          </a:p>
        </p:txBody>
      </p:sp>
      <p:cxnSp>
        <p:nvCxnSpPr>
          <p:cNvPr id="18" name="Connector 17"/>
          <p:cNvCxnSpPr/>
          <p:nvPr/>
        </p:nvCxnSpPr>
        <p:spPr>
          <a:xfrm flipH="1">
            <a:off x="6080760" y="3108960"/>
            <a:ext cx="45720" cy="1920240"/>
          </a:xfrm>
          <a:prstGeom prst="line">
            <a:avLst/>
          </a:prstGeom>
          <a:ln w="1270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19" name="Rounded Rectangle 18"/>
          <p:cNvSpPr/>
          <p:nvPr/>
        </p:nvSpPr>
        <p:spPr>
          <a:xfrm>
            <a:off x="7589520" y="4846320"/>
            <a:ext cx="1737360" cy="640080"/>
          </a:xfrm>
          <a:prstGeom prst="roundRect">
            <a:avLst>
              <a:gd name="adj" fmla="val 15000"/>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7589520" y="4846320"/>
            <a:ext cx="1737360" cy="640080"/>
          </a:xfrm>
          <a:prstGeom prst="rect">
            <a:avLst/>
          </a:prstGeom>
          <a:noFill/>
        </p:spPr>
        <p:txBody>
          <a:bodyPr wrap="square" anchor="ctr" tIns="36576" bIns="36576" lIns="54864" rIns="54864">
            <a:spAutoFit/>
          </a:bodyPr>
          <a:lstStyle/>
          <a:p>
            <a:pPr algn="ctr"/>
            <a:r>
              <a:rPr sz="1300" b="1" i="0">
                <a:solidFill>
                  <a:srgbClr val="FFFFFF"/>
                </a:solidFill>
                <a:latin typeface="Calibri"/>
              </a:rPr>
              <a:t>Apartment</a:t>
            </a:r>
          </a:p>
        </p:txBody>
      </p:sp>
      <p:cxnSp>
        <p:nvCxnSpPr>
          <p:cNvPr id="21" name="Connector 20"/>
          <p:cNvCxnSpPr/>
          <p:nvPr/>
        </p:nvCxnSpPr>
        <p:spPr>
          <a:xfrm>
            <a:off x="6126480" y="3108960"/>
            <a:ext cx="2331720" cy="1737360"/>
          </a:xfrm>
          <a:prstGeom prst="line">
            <a:avLst/>
          </a:prstGeom>
          <a:ln w="1270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22" name="Rounded Rectangle 21"/>
          <p:cNvSpPr/>
          <p:nvPr/>
        </p:nvSpPr>
        <p:spPr>
          <a:xfrm>
            <a:off x="9784080" y="4297680"/>
            <a:ext cx="1737360" cy="640080"/>
          </a:xfrm>
          <a:prstGeom prst="roundRect">
            <a:avLst>
              <a:gd name="adj" fmla="val 15000"/>
            </a:avLst>
          </a:prstGeom>
          <a:solidFill>
            <a:srgbClr val="14B8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9784080" y="4297680"/>
            <a:ext cx="1737360" cy="640080"/>
          </a:xfrm>
          <a:prstGeom prst="rect">
            <a:avLst/>
          </a:prstGeom>
          <a:noFill/>
        </p:spPr>
        <p:txBody>
          <a:bodyPr wrap="square" anchor="ctr" tIns="36576" bIns="36576" lIns="54864" rIns="54864">
            <a:spAutoFit/>
          </a:bodyPr>
          <a:lstStyle/>
          <a:p>
            <a:pPr algn="ctr"/>
            <a:r>
              <a:rPr sz="1300" b="1" i="0">
                <a:solidFill>
                  <a:srgbClr val="FFFFFF"/>
                </a:solidFill>
                <a:latin typeface="Calibri"/>
              </a:rPr>
              <a:t>Job check</a:t>
            </a:r>
          </a:p>
        </p:txBody>
      </p:sp>
      <p:cxnSp>
        <p:nvCxnSpPr>
          <p:cNvPr id="24" name="Connector 23"/>
          <p:cNvCxnSpPr/>
          <p:nvPr/>
        </p:nvCxnSpPr>
        <p:spPr>
          <a:xfrm>
            <a:off x="6126480" y="3108960"/>
            <a:ext cx="4526280" cy="1188720"/>
          </a:xfrm>
          <a:prstGeom prst="line">
            <a:avLst/>
          </a:prstGeom>
          <a:ln w="12700">
            <a:solidFill>
              <a:srgbClr val="64748B"/>
            </a:solidFill>
            <a:headEnd type="none"/>
            <a:tailEnd type="triangle" w="med" h="med"/>
          </a:ln>
        </p:spPr>
        <p:style>
          <a:lnRef idx="2">
            <a:schemeClr val="accent1"/>
          </a:lnRef>
          <a:fillRef idx="0">
            <a:schemeClr val="accent1"/>
          </a:fillRef>
          <a:effectRef idx="1">
            <a:schemeClr val="accent1"/>
          </a:effectRef>
          <a:fontRef idx="minor">
            <a:schemeClr val="tx1"/>
          </a:fontRef>
        </p:style>
      </p:cxnSp>
      <p:sp>
        <p:nvSpPr>
          <p:cNvPr id="25" name="Rounded Rectangle 24"/>
          <p:cNvSpPr/>
          <p:nvPr/>
        </p:nvSpPr>
        <p:spPr>
          <a:xfrm>
            <a:off x="548640" y="5806440"/>
            <a:ext cx="11064240" cy="685800"/>
          </a:xfrm>
          <a:prstGeom prst="roundRect">
            <a:avLst>
              <a:gd name="adj" fmla="val 4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777240" y="5852160"/>
            <a:ext cx="10607040" cy="594360"/>
          </a:xfrm>
          <a:prstGeom prst="rect">
            <a:avLst/>
          </a:prstGeom>
          <a:noFill/>
        </p:spPr>
        <p:txBody>
          <a:bodyPr wrap="square" anchor="ctr" tIns="36576" bIns="36576" lIns="54864" rIns="54864">
            <a:spAutoFit/>
          </a:bodyPr>
          <a:lstStyle/>
          <a:p>
            <a:pPr algn="l"/>
            <a:r>
              <a:rPr sz="1300" b="0" i="1">
                <a:solidFill>
                  <a:srgbClr val="0B1929"/>
                </a:solidFill>
                <a:latin typeface="Georgia"/>
              </a:rPr>
              <a:t>The same number used for 30-year mortgages, 60-month auto loans, employment screens, and apartment checks. None of these contexts have the same risk profile.</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457200" y="320040"/>
            <a:ext cx="9144000" cy="320040"/>
          </a:xfrm>
          <a:prstGeom prst="rect">
            <a:avLst/>
          </a:prstGeom>
          <a:noFill/>
        </p:spPr>
        <p:txBody>
          <a:bodyPr wrap="square" anchor="t" tIns="36576" bIns="36576" lIns="54864" rIns="54864">
            <a:spAutoFit/>
          </a:bodyPr>
          <a:lstStyle/>
          <a:p>
            <a:pPr algn="l"/>
            <a:r>
              <a:rPr sz="1200" b="1" i="0">
                <a:solidFill>
                  <a:srgbClr val="14B8A6"/>
                </a:solidFill>
                <a:latin typeface="Calibri"/>
              </a:rPr>
              <a:t>PLATFORM LOCK-IN</a:t>
            </a:r>
          </a:p>
        </p:txBody>
      </p:sp>
      <p:sp>
        <p:nvSpPr>
          <p:cNvPr id="3" name="TextBox 2"/>
          <p:cNvSpPr txBox="1"/>
          <p:nvPr/>
        </p:nvSpPr>
        <p:spPr>
          <a:xfrm>
            <a:off x="457200" y="640080"/>
            <a:ext cx="10972800" cy="640080"/>
          </a:xfrm>
          <a:prstGeom prst="rect">
            <a:avLst/>
          </a:prstGeom>
          <a:noFill/>
        </p:spPr>
        <p:txBody>
          <a:bodyPr wrap="square" anchor="t" tIns="36576" bIns="36576" lIns="54864" rIns="54864">
            <a:spAutoFit/>
          </a:bodyPr>
          <a:lstStyle/>
          <a:p>
            <a:pPr algn="l"/>
            <a:r>
              <a:rPr sz="3000" b="1" i="0">
                <a:solidFill>
                  <a:srgbClr val="0B1929"/>
                </a:solidFill>
                <a:latin typeface="Georgia"/>
              </a:rPr>
              <a:t>Problem 2: you don't own your identity</a:t>
            </a:r>
          </a:p>
        </p:txBody>
      </p:sp>
      <p:sp>
        <p:nvSpPr>
          <p:cNvPr id="4" name="Hexagon 3"/>
          <p:cNvSpPr/>
          <p:nvPr/>
        </p:nvSpPr>
        <p:spPr>
          <a:xfrm>
            <a:off x="11475720" y="228600"/>
            <a:ext cx="457200" cy="384048"/>
          </a:xfrm>
          <a:prstGeom prst="hexagon">
            <a:avLst/>
          </a:prstGeom>
          <a:noFill/>
          <a:ln w="15875">
            <a:solidFill>
              <a:srgbClr val="14B8A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37960"/>
            <a:ext cx="9144000" cy="274320"/>
          </a:xfrm>
          <a:prstGeom prst="rect">
            <a:avLst/>
          </a:prstGeom>
          <a:noFill/>
        </p:spPr>
        <p:txBody>
          <a:bodyPr wrap="square" anchor="t" tIns="36576" bIns="36576" lIns="54864" rIns="54864">
            <a:spAutoFit/>
          </a:bodyPr>
          <a:lstStyle/>
          <a:p>
            <a:pPr algn="l"/>
            <a:r>
              <a:rPr sz="900" b="0" i="1">
                <a:solidFill>
                  <a:srgbClr val="64748B"/>
                </a:solidFill>
                <a:latin typeface="Calibri"/>
              </a:rPr>
              <a:t>Quidnug — A Decentralized Protocol for Relational Trust</a:t>
            </a:r>
          </a:p>
        </p:txBody>
      </p:sp>
      <p:sp>
        <p:nvSpPr>
          <p:cNvPr id="6" name="TextBox 5"/>
          <p:cNvSpPr txBox="1"/>
          <p:nvPr/>
        </p:nvSpPr>
        <p:spPr>
          <a:xfrm>
            <a:off x="10789920" y="6537960"/>
            <a:ext cx="1188720" cy="274320"/>
          </a:xfrm>
          <a:prstGeom prst="rect">
            <a:avLst/>
          </a:prstGeom>
          <a:noFill/>
        </p:spPr>
        <p:txBody>
          <a:bodyPr wrap="square" anchor="t" tIns="36576" bIns="36576" lIns="54864" rIns="54864">
            <a:spAutoFit/>
          </a:bodyPr>
          <a:lstStyle/>
          <a:p>
            <a:pPr algn="r"/>
            <a:r>
              <a:rPr sz="900" b="0" i="0">
                <a:solidFill>
                  <a:srgbClr val="64748B"/>
                </a:solidFill>
                <a:latin typeface="Calibri"/>
              </a:rPr>
              <a:t>9 / 77</a:t>
            </a:r>
          </a:p>
        </p:txBody>
      </p:sp>
      <p:sp>
        <p:nvSpPr>
          <p:cNvPr id="7" name="Rounded Rectangle 6"/>
          <p:cNvSpPr/>
          <p:nvPr/>
        </p:nvSpPr>
        <p:spPr>
          <a:xfrm>
            <a:off x="594360" y="1828800"/>
            <a:ext cx="2148840" cy="2011680"/>
          </a:xfrm>
          <a:prstGeom prst="roundRect">
            <a:avLst>
              <a:gd name="adj" fmla="val 6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594360" y="1828800"/>
            <a:ext cx="2148840" cy="457200"/>
          </a:xfrm>
          <a:prstGeom prst="rect">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594360" y="1828800"/>
            <a:ext cx="2148840" cy="457200"/>
          </a:xfrm>
          <a:prstGeom prst="rect">
            <a:avLst/>
          </a:prstGeom>
          <a:noFill/>
        </p:spPr>
        <p:txBody>
          <a:bodyPr wrap="square" anchor="ctr" tIns="36576" bIns="36576" lIns="54864" rIns="54864">
            <a:spAutoFit/>
          </a:bodyPr>
          <a:lstStyle/>
          <a:p>
            <a:pPr algn="ctr"/>
            <a:r>
              <a:rPr sz="1500" b="1" i="0">
                <a:solidFill>
                  <a:srgbClr val="FFFFFF"/>
                </a:solidFill>
                <a:latin typeface="Georgia"/>
              </a:rPr>
              <a:t>Google</a:t>
            </a:r>
          </a:p>
        </p:txBody>
      </p:sp>
      <p:sp>
        <p:nvSpPr>
          <p:cNvPr id="10" name="TextBox 9"/>
          <p:cNvSpPr txBox="1"/>
          <p:nvPr/>
        </p:nvSpPr>
        <p:spPr>
          <a:xfrm>
            <a:off x="685800" y="2423160"/>
            <a:ext cx="1965960" cy="1371600"/>
          </a:xfrm>
          <a:prstGeom prst="rect">
            <a:avLst/>
          </a:prstGeom>
          <a:noFill/>
        </p:spPr>
        <p:txBody>
          <a:bodyPr wrap="square" anchor="ctr" tIns="36576" bIns="36576" lIns="54864" rIns="54864">
            <a:spAutoFit/>
          </a:bodyPr>
          <a:lstStyle/>
          <a:p>
            <a:pPr algn="ctr">
              <a:lnSpc>
                <a:spcPct val="130000"/>
              </a:lnSpc>
            </a:pPr>
            <a:r>
              <a:rPr sz="1300" b="0" i="0">
                <a:solidFill>
                  <a:srgbClr val="0B1929"/>
                </a:solidFill>
                <a:latin typeface="Calibri"/>
              </a:rPr>
              <a:t>Your email
identity</a:t>
            </a:r>
          </a:p>
        </p:txBody>
      </p:sp>
      <p:sp>
        <p:nvSpPr>
          <p:cNvPr id="11" name="Rounded Rectangle 10"/>
          <p:cNvSpPr/>
          <p:nvPr/>
        </p:nvSpPr>
        <p:spPr>
          <a:xfrm>
            <a:off x="2898648" y="1828800"/>
            <a:ext cx="2148840" cy="2011680"/>
          </a:xfrm>
          <a:prstGeom prst="roundRect">
            <a:avLst>
              <a:gd name="adj" fmla="val 6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2898648" y="1828800"/>
            <a:ext cx="2148840" cy="457200"/>
          </a:xfrm>
          <a:prstGeom prst="rect">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2898648" y="1828800"/>
            <a:ext cx="2148840" cy="457200"/>
          </a:xfrm>
          <a:prstGeom prst="rect">
            <a:avLst/>
          </a:prstGeom>
          <a:noFill/>
        </p:spPr>
        <p:txBody>
          <a:bodyPr wrap="square" anchor="ctr" tIns="36576" bIns="36576" lIns="54864" rIns="54864">
            <a:spAutoFit/>
          </a:bodyPr>
          <a:lstStyle/>
          <a:p>
            <a:pPr algn="ctr"/>
            <a:r>
              <a:rPr sz="1500" b="1" i="0">
                <a:solidFill>
                  <a:srgbClr val="FFFFFF"/>
                </a:solidFill>
                <a:latin typeface="Georgia"/>
              </a:rPr>
              <a:t>Facebook</a:t>
            </a:r>
          </a:p>
        </p:txBody>
      </p:sp>
      <p:sp>
        <p:nvSpPr>
          <p:cNvPr id="14" name="TextBox 13"/>
          <p:cNvSpPr txBox="1"/>
          <p:nvPr/>
        </p:nvSpPr>
        <p:spPr>
          <a:xfrm>
            <a:off x="2990088" y="2423160"/>
            <a:ext cx="1965960" cy="1371600"/>
          </a:xfrm>
          <a:prstGeom prst="rect">
            <a:avLst/>
          </a:prstGeom>
          <a:noFill/>
        </p:spPr>
        <p:txBody>
          <a:bodyPr wrap="square" anchor="ctr" tIns="36576" bIns="36576" lIns="54864" rIns="54864">
            <a:spAutoFit/>
          </a:bodyPr>
          <a:lstStyle/>
          <a:p>
            <a:pPr algn="ctr">
              <a:lnSpc>
                <a:spcPct val="130000"/>
              </a:lnSpc>
            </a:pPr>
            <a:r>
              <a:rPr sz="1300" b="0" i="0">
                <a:solidFill>
                  <a:srgbClr val="0B1929"/>
                </a:solidFill>
                <a:latin typeface="Calibri"/>
              </a:rPr>
              <a:t>Your social
graph</a:t>
            </a:r>
          </a:p>
        </p:txBody>
      </p:sp>
      <p:sp>
        <p:nvSpPr>
          <p:cNvPr id="15" name="Rounded Rectangle 14"/>
          <p:cNvSpPr/>
          <p:nvPr/>
        </p:nvSpPr>
        <p:spPr>
          <a:xfrm>
            <a:off x="5202936" y="1828800"/>
            <a:ext cx="2148840" cy="2011680"/>
          </a:xfrm>
          <a:prstGeom prst="roundRect">
            <a:avLst>
              <a:gd name="adj" fmla="val 6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5202936" y="1828800"/>
            <a:ext cx="2148840" cy="457200"/>
          </a:xfrm>
          <a:prstGeom prst="rect">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5202936" y="1828800"/>
            <a:ext cx="2148840" cy="457200"/>
          </a:xfrm>
          <a:prstGeom prst="rect">
            <a:avLst/>
          </a:prstGeom>
          <a:noFill/>
        </p:spPr>
        <p:txBody>
          <a:bodyPr wrap="square" anchor="ctr" tIns="36576" bIns="36576" lIns="54864" rIns="54864">
            <a:spAutoFit/>
          </a:bodyPr>
          <a:lstStyle/>
          <a:p>
            <a:pPr algn="ctr"/>
            <a:r>
              <a:rPr sz="1500" b="1" i="0">
                <a:solidFill>
                  <a:srgbClr val="FFFFFF"/>
                </a:solidFill>
                <a:latin typeface="Georgia"/>
              </a:rPr>
              <a:t>Credit Bureau</a:t>
            </a:r>
          </a:p>
        </p:txBody>
      </p:sp>
      <p:sp>
        <p:nvSpPr>
          <p:cNvPr id="18" name="TextBox 17"/>
          <p:cNvSpPr txBox="1"/>
          <p:nvPr/>
        </p:nvSpPr>
        <p:spPr>
          <a:xfrm>
            <a:off x="5294376" y="2423160"/>
            <a:ext cx="1965960" cy="1371600"/>
          </a:xfrm>
          <a:prstGeom prst="rect">
            <a:avLst/>
          </a:prstGeom>
          <a:noFill/>
        </p:spPr>
        <p:txBody>
          <a:bodyPr wrap="square" anchor="ctr" tIns="36576" bIns="36576" lIns="54864" rIns="54864">
            <a:spAutoFit/>
          </a:bodyPr>
          <a:lstStyle/>
          <a:p>
            <a:pPr algn="ctr">
              <a:lnSpc>
                <a:spcPct val="130000"/>
              </a:lnSpc>
            </a:pPr>
            <a:r>
              <a:rPr sz="1300" b="0" i="0">
                <a:solidFill>
                  <a:srgbClr val="0B1929"/>
                </a:solidFill>
                <a:latin typeface="Calibri"/>
              </a:rPr>
              <a:t>Your credit
history</a:t>
            </a:r>
          </a:p>
        </p:txBody>
      </p:sp>
      <p:sp>
        <p:nvSpPr>
          <p:cNvPr id="19" name="Rounded Rectangle 18"/>
          <p:cNvSpPr/>
          <p:nvPr/>
        </p:nvSpPr>
        <p:spPr>
          <a:xfrm>
            <a:off x="7507224" y="1828800"/>
            <a:ext cx="2148840" cy="2011680"/>
          </a:xfrm>
          <a:prstGeom prst="roundRect">
            <a:avLst>
              <a:gd name="adj" fmla="val 6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Rectangle 19"/>
          <p:cNvSpPr/>
          <p:nvPr/>
        </p:nvSpPr>
        <p:spPr>
          <a:xfrm>
            <a:off x="7507224" y="1828800"/>
            <a:ext cx="2148840" cy="457200"/>
          </a:xfrm>
          <a:prstGeom prst="rect">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7507224" y="1828800"/>
            <a:ext cx="2148840" cy="457200"/>
          </a:xfrm>
          <a:prstGeom prst="rect">
            <a:avLst/>
          </a:prstGeom>
          <a:noFill/>
        </p:spPr>
        <p:txBody>
          <a:bodyPr wrap="square" anchor="ctr" tIns="36576" bIns="36576" lIns="54864" rIns="54864">
            <a:spAutoFit/>
          </a:bodyPr>
          <a:lstStyle/>
          <a:p>
            <a:pPr algn="ctr"/>
            <a:r>
              <a:rPr sz="1500" b="1" i="0">
                <a:solidFill>
                  <a:srgbClr val="FFFFFF"/>
                </a:solidFill>
                <a:latin typeface="Georgia"/>
              </a:rPr>
              <a:t>State DMV</a:t>
            </a:r>
          </a:p>
        </p:txBody>
      </p:sp>
      <p:sp>
        <p:nvSpPr>
          <p:cNvPr id="22" name="TextBox 21"/>
          <p:cNvSpPr txBox="1"/>
          <p:nvPr/>
        </p:nvSpPr>
        <p:spPr>
          <a:xfrm>
            <a:off x="7598664" y="2423160"/>
            <a:ext cx="1965960" cy="1371600"/>
          </a:xfrm>
          <a:prstGeom prst="rect">
            <a:avLst/>
          </a:prstGeom>
          <a:noFill/>
        </p:spPr>
        <p:txBody>
          <a:bodyPr wrap="square" anchor="ctr" tIns="36576" bIns="36576" lIns="54864" rIns="54864">
            <a:spAutoFit/>
          </a:bodyPr>
          <a:lstStyle/>
          <a:p>
            <a:pPr algn="ctr">
              <a:lnSpc>
                <a:spcPct val="130000"/>
              </a:lnSpc>
            </a:pPr>
            <a:r>
              <a:rPr sz="1300" b="0" i="0">
                <a:solidFill>
                  <a:srgbClr val="0B1929"/>
                </a:solidFill>
                <a:latin typeface="Calibri"/>
              </a:rPr>
              <a:t>Your driver's
identity</a:t>
            </a:r>
          </a:p>
        </p:txBody>
      </p:sp>
      <p:sp>
        <p:nvSpPr>
          <p:cNvPr id="23" name="Rounded Rectangle 22"/>
          <p:cNvSpPr/>
          <p:nvPr/>
        </p:nvSpPr>
        <p:spPr>
          <a:xfrm>
            <a:off x="9811512" y="1828800"/>
            <a:ext cx="2148840" cy="2011680"/>
          </a:xfrm>
          <a:prstGeom prst="roundRect">
            <a:avLst>
              <a:gd name="adj" fmla="val 6000"/>
            </a:avLst>
          </a:prstGeom>
          <a:solidFill>
            <a:srgbClr val="F1F5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Rectangle 23"/>
          <p:cNvSpPr/>
          <p:nvPr/>
        </p:nvSpPr>
        <p:spPr>
          <a:xfrm>
            <a:off x="9811512" y="1828800"/>
            <a:ext cx="2148840" cy="457200"/>
          </a:xfrm>
          <a:prstGeom prst="rect">
            <a:avLst/>
          </a:prstGeom>
          <a:solidFill>
            <a:srgbClr val="1E3A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9811512" y="1828800"/>
            <a:ext cx="2148840" cy="457200"/>
          </a:xfrm>
          <a:prstGeom prst="rect">
            <a:avLst/>
          </a:prstGeom>
          <a:noFill/>
        </p:spPr>
        <p:txBody>
          <a:bodyPr wrap="square" anchor="ctr" tIns="36576" bIns="36576" lIns="54864" rIns="54864">
            <a:spAutoFit/>
          </a:bodyPr>
          <a:lstStyle/>
          <a:p>
            <a:pPr algn="ctr"/>
            <a:r>
              <a:rPr sz="1500" b="1" i="0">
                <a:solidFill>
                  <a:srgbClr val="FFFFFF"/>
                </a:solidFill>
                <a:latin typeface="Georgia"/>
              </a:rPr>
              <a:t>Employer IAM</a:t>
            </a:r>
          </a:p>
        </p:txBody>
      </p:sp>
      <p:sp>
        <p:nvSpPr>
          <p:cNvPr id="26" name="TextBox 25"/>
          <p:cNvSpPr txBox="1"/>
          <p:nvPr/>
        </p:nvSpPr>
        <p:spPr>
          <a:xfrm>
            <a:off x="9902952" y="2423160"/>
            <a:ext cx="1965960" cy="1371600"/>
          </a:xfrm>
          <a:prstGeom prst="rect">
            <a:avLst/>
          </a:prstGeom>
          <a:noFill/>
        </p:spPr>
        <p:txBody>
          <a:bodyPr wrap="square" anchor="ctr" tIns="36576" bIns="36576" lIns="54864" rIns="54864">
            <a:spAutoFit/>
          </a:bodyPr>
          <a:lstStyle/>
          <a:p>
            <a:pPr algn="ctr">
              <a:lnSpc>
                <a:spcPct val="130000"/>
              </a:lnSpc>
            </a:pPr>
            <a:r>
              <a:rPr sz="1300" b="0" i="0">
                <a:solidFill>
                  <a:srgbClr val="0B1929"/>
                </a:solidFill>
                <a:latin typeface="Calibri"/>
              </a:rPr>
              <a:t>Your work
identity</a:t>
            </a:r>
          </a:p>
        </p:txBody>
      </p:sp>
      <p:sp>
        <p:nvSpPr>
          <p:cNvPr id="27" name="Rounded Rectangle 26"/>
          <p:cNvSpPr/>
          <p:nvPr/>
        </p:nvSpPr>
        <p:spPr>
          <a:xfrm>
            <a:off x="548640" y="4114800"/>
            <a:ext cx="11064240" cy="2103120"/>
          </a:xfrm>
          <a:prstGeom prst="roundRect">
            <a:avLst>
              <a:gd name="adj" fmla="val 6000"/>
            </a:avLst>
          </a:prstGeom>
          <a:solidFill>
            <a:srgbClr val="0B192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914400" y="4297680"/>
            <a:ext cx="10332720" cy="457200"/>
          </a:xfrm>
          <a:prstGeom prst="rect">
            <a:avLst/>
          </a:prstGeom>
          <a:noFill/>
        </p:spPr>
        <p:txBody>
          <a:bodyPr wrap="square" anchor="t" tIns="36576" bIns="36576" lIns="54864" rIns="54864">
            <a:spAutoFit/>
          </a:bodyPr>
          <a:lstStyle/>
          <a:p>
            <a:pPr algn="l"/>
            <a:r>
              <a:rPr sz="1300" b="1" i="0">
                <a:solidFill>
                  <a:srgbClr val="14B8A6"/>
                </a:solidFill>
                <a:latin typeface="Calibri"/>
              </a:rPr>
              <a:t>What happens when the platform…</a:t>
            </a:r>
          </a:p>
        </p:txBody>
      </p:sp>
      <p:sp>
        <p:nvSpPr>
          <p:cNvPr id="29" name="Oval 28"/>
          <p:cNvSpPr/>
          <p:nvPr/>
        </p:nvSpPr>
        <p:spPr>
          <a:xfrm>
            <a:off x="822960" y="4846320"/>
            <a:ext cx="411480" cy="347472"/>
          </a:xfrm>
          <a:prstGeom prst="ellipse">
            <a:avLst/>
          </a:prstGeom>
          <a:solidFill>
            <a:srgbClr val="EF44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822960" y="4846320"/>
            <a:ext cx="411480" cy="347472"/>
          </a:xfrm>
          <a:prstGeom prst="rect">
            <a:avLst/>
          </a:prstGeom>
          <a:noFill/>
        </p:spPr>
        <p:txBody>
          <a:bodyPr wrap="square" anchor="ctr" tIns="36576" bIns="36576" lIns="54864" rIns="54864">
            <a:spAutoFit/>
          </a:bodyPr>
          <a:lstStyle/>
          <a:p>
            <a:pPr algn="ctr"/>
            <a:r>
              <a:rPr sz="1800" b="1" i="0">
                <a:solidFill>
                  <a:srgbClr val="FFFFFF"/>
                </a:solidFill>
                <a:latin typeface="Georgia"/>
              </a:rPr>
              <a:t>!</a:t>
            </a:r>
          </a:p>
        </p:txBody>
      </p:sp>
      <p:sp>
        <p:nvSpPr>
          <p:cNvPr id="31" name="TextBox 30"/>
          <p:cNvSpPr txBox="1"/>
          <p:nvPr/>
        </p:nvSpPr>
        <p:spPr>
          <a:xfrm>
            <a:off x="1325880" y="4800600"/>
            <a:ext cx="2194560" cy="411480"/>
          </a:xfrm>
          <a:prstGeom prst="rect">
            <a:avLst/>
          </a:prstGeom>
          <a:noFill/>
        </p:spPr>
        <p:txBody>
          <a:bodyPr wrap="square" anchor="ctr" tIns="36576" bIns="36576" lIns="54864" rIns="54864">
            <a:spAutoFit/>
          </a:bodyPr>
          <a:lstStyle/>
          <a:p>
            <a:pPr algn="l"/>
            <a:r>
              <a:rPr sz="1400" b="1" i="0">
                <a:solidFill>
                  <a:srgbClr val="FFFFFF"/>
                </a:solidFill>
                <a:latin typeface="Georgia"/>
              </a:rPr>
              <a:t>Bans you</a:t>
            </a:r>
          </a:p>
        </p:txBody>
      </p:sp>
      <p:sp>
        <p:nvSpPr>
          <p:cNvPr id="32" name="TextBox 31"/>
          <p:cNvSpPr txBox="1"/>
          <p:nvPr/>
        </p:nvSpPr>
        <p:spPr>
          <a:xfrm>
            <a:off x="822960" y="5303520"/>
            <a:ext cx="2606040" cy="731520"/>
          </a:xfrm>
          <a:prstGeom prst="rect">
            <a:avLst/>
          </a:prstGeom>
          <a:noFill/>
        </p:spPr>
        <p:txBody>
          <a:bodyPr wrap="square" anchor="t" tIns="36576" bIns="36576" lIns="54864" rIns="54864">
            <a:spAutoFit/>
          </a:bodyPr>
          <a:lstStyle/>
          <a:p>
            <a:pPr algn="l">
              <a:lnSpc>
                <a:spcPct val="120000"/>
              </a:lnSpc>
            </a:pPr>
            <a:r>
              <a:rPr sz="1100" b="0" i="1">
                <a:solidFill>
                  <a:srgbClr val="E2E8F0"/>
                </a:solidFill>
                <a:latin typeface="Calibri"/>
              </a:rPr>
              <a:t>Your identity assets disappear</a:t>
            </a:r>
          </a:p>
        </p:txBody>
      </p:sp>
      <p:sp>
        <p:nvSpPr>
          <p:cNvPr id="33" name="Oval 32"/>
          <p:cNvSpPr/>
          <p:nvPr/>
        </p:nvSpPr>
        <p:spPr>
          <a:xfrm>
            <a:off x="3566160" y="4846320"/>
            <a:ext cx="411480" cy="347472"/>
          </a:xfrm>
          <a:prstGeom prst="ellipse">
            <a:avLst/>
          </a:prstGeom>
          <a:solidFill>
            <a:srgbClr val="EF44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3566160" y="4846320"/>
            <a:ext cx="411480" cy="347472"/>
          </a:xfrm>
          <a:prstGeom prst="rect">
            <a:avLst/>
          </a:prstGeom>
          <a:noFill/>
        </p:spPr>
        <p:txBody>
          <a:bodyPr wrap="square" anchor="ctr" tIns="36576" bIns="36576" lIns="54864" rIns="54864">
            <a:spAutoFit/>
          </a:bodyPr>
          <a:lstStyle/>
          <a:p>
            <a:pPr algn="ctr"/>
            <a:r>
              <a:rPr sz="1800" b="1" i="0">
                <a:solidFill>
                  <a:srgbClr val="FFFFFF"/>
                </a:solidFill>
                <a:latin typeface="Georgia"/>
              </a:rPr>
              <a:t>!</a:t>
            </a:r>
          </a:p>
        </p:txBody>
      </p:sp>
      <p:sp>
        <p:nvSpPr>
          <p:cNvPr id="35" name="TextBox 34"/>
          <p:cNvSpPr txBox="1"/>
          <p:nvPr/>
        </p:nvSpPr>
        <p:spPr>
          <a:xfrm>
            <a:off x="4069080" y="4800600"/>
            <a:ext cx="2194560" cy="411480"/>
          </a:xfrm>
          <a:prstGeom prst="rect">
            <a:avLst/>
          </a:prstGeom>
          <a:noFill/>
        </p:spPr>
        <p:txBody>
          <a:bodyPr wrap="square" anchor="ctr" tIns="36576" bIns="36576" lIns="54864" rIns="54864">
            <a:spAutoFit/>
          </a:bodyPr>
          <a:lstStyle/>
          <a:p>
            <a:pPr algn="l"/>
            <a:r>
              <a:rPr sz="1400" b="1" i="0">
                <a:solidFill>
                  <a:srgbClr val="FFFFFF"/>
                </a:solidFill>
                <a:latin typeface="Georgia"/>
              </a:rPr>
              <a:t>Gets breached</a:t>
            </a:r>
          </a:p>
        </p:txBody>
      </p:sp>
      <p:sp>
        <p:nvSpPr>
          <p:cNvPr id="36" name="TextBox 35"/>
          <p:cNvSpPr txBox="1"/>
          <p:nvPr/>
        </p:nvSpPr>
        <p:spPr>
          <a:xfrm>
            <a:off x="3566160" y="5303520"/>
            <a:ext cx="2606040" cy="731520"/>
          </a:xfrm>
          <a:prstGeom prst="rect">
            <a:avLst/>
          </a:prstGeom>
          <a:noFill/>
        </p:spPr>
        <p:txBody>
          <a:bodyPr wrap="square" anchor="t" tIns="36576" bIns="36576" lIns="54864" rIns="54864">
            <a:spAutoFit/>
          </a:bodyPr>
          <a:lstStyle/>
          <a:p>
            <a:pPr algn="l">
              <a:lnSpc>
                <a:spcPct val="120000"/>
              </a:lnSpc>
            </a:pPr>
            <a:r>
              <a:rPr sz="1100" b="0" i="1">
                <a:solidFill>
                  <a:srgbClr val="E2E8F0"/>
                </a:solidFill>
                <a:latin typeface="Calibri"/>
              </a:rPr>
              <a:t>Your data is public (Equifax 2017: 147M records)</a:t>
            </a:r>
          </a:p>
        </p:txBody>
      </p:sp>
      <p:sp>
        <p:nvSpPr>
          <p:cNvPr id="37" name="Oval 36"/>
          <p:cNvSpPr/>
          <p:nvPr/>
        </p:nvSpPr>
        <p:spPr>
          <a:xfrm>
            <a:off x="6309360" y="4846320"/>
            <a:ext cx="411480" cy="347472"/>
          </a:xfrm>
          <a:prstGeom prst="ellipse">
            <a:avLst/>
          </a:prstGeom>
          <a:solidFill>
            <a:srgbClr val="EF44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TextBox 37"/>
          <p:cNvSpPr txBox="1"/>
          <p:nvPr/>
        </p:nvSpPr>
        <p:spPr>
          <a:xfrm>
            <a:off x="6309360" y="4846320"/>
            <a:ext cx="411480" cy="347472"/>
          </a:xfrm>
          <a:prstGeom prst="rect">
            <a:avLst/>
          </a:prstGeom>
          <a:noFill/>
        </p:spPr>
        <p:txBody>
          <a:bodyPr wrap="square" anchor="ctr" tIns="36576" bIns="36576" lIns="54864" rIns="54864">
            <a:spAutoFit/>
          </a:bodyPr>
          <a:lstStyle/>
          <a:p>
            <a:pPr algn="ctr"/>
            <a:r>
              <a:rPr sz="1800" b="1" i="0">
                <a:solidFill>
                  <a:srgbClr val="FFFFFF"/>
                </a:solidFill>
                <a:latin typeface="Georgia"/>
              </a:rPr>
              <a:t>!</a:t>
            </a:r>
          </a:p>
        </p:txBody>
      </p:sp>
      <p:sp>
        <p:nvSpPr>
          <p:cNvPr id="39" name="TextBox 38"/>
          <p:cNvSpPr txBox="1"/>
          <p:nvPr/>
        </p:nvSpPr>
        <p:spPr>
          <a:xfrm>
            <a:off x="6812280" y="4800600"/>
            <a:ext cx="2194560" cy="411480"/>
          </a:xfrm>
          <a:prstGeom prst="rect">
            <a:avLst/>
          </a:prstGeom>
          <a:noFill/>
        </p:spPr>
        <p:txBody>
          <a:bodyPr wrap="square" anchor="ctr" tIns="36576" bIns="36576" lIns="54864" rIns="54864">
            <a:spAutoFit/>
          </a:bodyPr>
          <a:lstStyle/>
          <a:p>
            <a:pPr algn="l"/>
            <a:r>
              <a:rPr sz="1400" b="1" i="0">
                <a:solidFill>
                  <a:srgbClr val="FFFFFF"/>
                </a:solidFill>
                <a:latin typeface="Georgia"/>
              </a:rPr>
              <a:t>Shuts down</a:t>
            </a:r>
          </a:p>
        </p:txBody>
      </p:sp>
      <p:sp>
        <p:nvSpPr>
          <p:cNvPr id="40" name="TextBox 39"/>
          <p:cNvSpPr txBox="1"/>
          <p:nvPr/>
        </p:nvSpPr>
        <p:spPr>
          <a:xfrm>
            <a:off x="6309360" y="5303520"/>
            <a:ext cx="2606040" cy="731520"/>
          </a:xfrm>
          <a:prstGeom prst="rect">
            <a:avLst/>
          </a:prstGeom>
          <a:noFill/>
        </p:spPr>
        <p:txBody>
          <a:bodyPr wrap="square" anchor="t" tIns="36576" bIns="36576" lIns="54864" rIns="54864">
            <a:spAutoFit/>
          </a:bodyPr>
          <a:lstStyle/>
          <a:p>
            <a:pPr algn="l">
              <a:lnSpc>
                <a:spcPct val="120000"/>
              </a:lnSpc>
            </a:pPr>
            <a:r>
              <a:rPr sz="1100" b="0" i="1">
                <a:solidFill>
                  <a:srgbClr val="E2E8F0"/>
                </a:solidFill>
                <a:latin typeface="Calibri"/>
              </a:rPr>
              <a:t>Everything you built is locked</a:t>
            </a:r>
          </a:p>
        </p:txBody>
      </p:sp>
      <p:sp>
        <p:nvSpPr>
          <p:cNvPr id="41" name="Oval 40"/>
          <p:cNvSpPr/>
          <p:nvPr/>
        </p:nvSpPr>
        <p:spPr>
          <a:xfrm>
            <a:off x="9052560" y="4846320"/>
            <a:ext cx="411480" cy="347472"/>
          </a:xfrm>
          <a:prstGeom prst="ellipse">
            <a:avLst/>
          </a:prstGeom>
          <a:solidFill>
            <a:srgbClr val="EF44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2" name="TextBox 41"/>
          <p:cNvSpPr txBox="1"/>
          <p:nvPr/>
        </p:nvSpPr>
        <p:spPr>
          <a:xfrm>
            <a:off x="9052560" y="4846320"/>
            <a:ext cx="411480" cy="347472"/>
          </a:xfrm>
          <a:prstGeom prst="rect">
            <a:avLst/>
          </a:prstGeom>
          <a:noFill/>
        </p:spPr>
        <p:txBody>
          <a:bodyPr wrap="square" anchor="ctr" tIns="36576" bIns="36576" lIns="54864" rIns="54864">
            <a:spAutoFit/>
          </a:bodyPr>
          <a:lstStyle/>
          <a:p>
            <a:pPr algn="ctr"/>
            <a:r>
              <a:rPr sz="1800" b="1" i="0">
                <a:solidFill>
                  <a:srgbClr val="FFFFFF"/>
                </a:solidFill>
                <a:latin typeface="Georgia"/>
              </a:rPr>
              <a:t>!</a:t>
            </a:r>
          </a:p>
        </p:txBody>
      </p:sp>
      <p:sp>
        <p:nvSpPr>
          <p:cNvPr id="43" name="TextBox 42"/>
          <p:cNvSpPr txBox="1"/>
          <p:nvPr/>
        </p:nvSpPr>
        <p:spPr>
          <a:xfrm>
            <a:off x="9555480" y="4800600"/>
            <a:ext cx="2194560" cy="411480"/>
          </a:xfrm>
          <a:prstGeom prst="rect">
            <a:avLst/>
          </a:prstGeom>
          <a:noFill/>
        </p:spPr>
        <p:txBody>
          <a:bodyPr wrap="square" anchor="ctr" tIns="36576" bIns="36576" lIns="54864" rIns="54864">
            <a:spAutoFit/>
          </a:bodyPr>
          <a:lstStyle/>
          <a:p>
            <a:pPr algn="l"/>
            <a:r>
              <a:rPr sz="1400" b="1" i="0">
                <a:solidFill>
                  <a:srgbClr val="FFFFFF"/>
                </a:solidFill>
                <a:latin typeface="Georgia"/>
              </a:rPr>
              <a:t>Is subpoenaed</a:t>
            </a:r>
          </a:p>
        </p:txBody>
      </p:sp>
      <p:sp>
        <p:nvSpPr>
          <p:cNvPr id="44" name="TextBox 43"/>
          <p:cNvSpPr txBox="1"/>
          <p:nvPr/>
        </p:nvSpPr>
        <p:spPr>
          <a:xfrm>
            <a:off x="9052560" y="5303520"/>
            <a:ext cx="2606040" cy="731520"/>
          </a:xfrm>
          <a:prstGeom prst="rect">
            <a:avLst/>
          </a:prstGeom>
          <a:noFill/>
        </p:spPr>
        <p:txBody>
          <a:bodyPr wrap="square" anchor="t" tIns="36576" bIns="36576" lIns="54864" rIns="54864">
            <a:spAutoFit/>
          </a:bodyPr>
          <a:lstStyle/>
          <a:p>
            <a:pPr algn="l">
              <a:lnSpc>
                <a:spcPct val="120000"/>
              </a:lnSpc>
            </a:pPr>
            <a:r>
              <a:rPr sz="1100" b="0" i="1">
                <a:solidFill>
                  <a:srgbClr val="E2E8F0"/>
                </a:solidFill>
                <a:latin typeface="Calibri"/>
              </a:rPr>
              <a:t>Government gets everything the platform had</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