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.xml" ContentType="application/vnd.openxmlformats-officedocument.presentationml.slide+xml"/>
  <Override PartName="/ppt/slides/slide90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08" r:id="rId60"/>
    <p:sldId id="309" r:id="rId61"/>
    <p:sldId id="310" r:id="rId62"/>
    <p:sldId id="311" r:id="rId63"/>
    <p:sldId id="312" r:id="rId64"/>
    <p:sldId id="313" r:id="rId65"/>
    <p:sldId id="314" r:id="rId66"/>
    <p:sldId id="315" r:id="rId67"/>
    <p:sldId id="316" r:id="rId68"/>
    <p:sldId id="317" r:id="rId69"/>
    <p:sldId id="318" r:id="rId70"/>
    <p:sldId id="319" r:id="rId71"/>
    <p:sldId id="320" r:id="rId72"/>
    <p:sldId id="321" r:id="rId73"/>
    <p:sldId id="322" r:id="rId74"/>
    <p:sldId id="323" r:id="rId75"/>
    <p:sldId id="324" r:id="rId76"/>
    <p:sldId id="325" r:id="rId77"/>
    <p:sldId id="326" r:id="rId78"/>
    <p:sldId id="327" r:id="rId79"/>
    <p:sldId id="328" r:id="rId80"/>
    <p:sldId id="329" r:id="rId81"/>
    <p:sldId id="330" r:id="rId82"/>
    <p:sldId id="331" r:id="rId83"/>
    <p:sldId id="332" r:id="rId84"/>
    <p:sldId id="333" r:id="rId85"/>
    <p:sldId id="334" r:id="rId86"/>
    <p:sldId id="335" r:id="rId87"/>
    <p:sldId id="336" r:id="rId88"/>
    <p:sldId id="337" r:id="rId89"/>
    <p:sldId id="338" r:id="rId90"/>
    <p:sldId id="339" r:id="rId91"/>
    <p:sldId id="340" r:id="rId92"/>
    <p:sldId id="341" r:id="rId93"/>
    <p:sldId id="342" r:id="rId94"/>
    <p:sldId id="343" r:id="rId95"/>
    <p:sldId id="344" r:id="rId96"/>
    <p:sldId id="345" r:id="rId97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Relationship Id="rId50" Type="http://schemas.openxmlformats.org/officeDocument/2006/relationships/slide" Target="slides/slide43.xml"/><Relationship Id="rId51" Type="http://schemas.openxmlformats.org/officeDocument/2006/relationships/slide" Target="slides/slide44.xml"/><Relationship Id="rId52" Type="http://schemas.openxmlformats.org/officeDocument/2006/relationships/slide" Target="slides/slide45.xml"/><Relationship Id="rId53" Type="http://schemas.openxmlformats.org/officeDocument/2006/relationships/slide" Target="slides/slide46.xml"/><Relationship Id="rId54" Type="http://schemas.openxmlformats.org/officeDocument/2006/relationships/slide" Target="slides/slide47.xml"/><Relationship Id="rId55" Type="http://schemas.openxmlformats.org/officeDocument/2006/relationships/slide" Target="slides/slide48.xml"/><Relationship Id="rId56" Type="http://schemas.openxmlformats.org/officeDocument/2006/relationships/slide" Target="slides/slide49.xml"/><Relationship Id="rId57" Type="http://schemas.openxmlformats.org/officeDocument/2006/relationships/slide" Target="slides/slide50.xml"/><Relationship Id="rId58" Type="http://schemas.openxmlformats.org/officeDocument/2006/relationships/slide" Target="slides/slide51.xml"/><Relationship Id="rId59" Type="http://schemas.openxmlformats.org/officeDocument/2006/relationships/slide" Target="slides/slide52.xml"/><Relationship Id="rId60" Type="http://schemas.openxmlformats.org/officeDocument/2006/relationships/slide" Target="slides/slide53.xml"/><Relationship Id="rId61" Type="http://schemas.openxmlformats.org/officeDocument/2006/relationships/slide" Target="slides/slide54.xml"/><Relationship Id="rId62" Type="http://schemas.openxmlformats.org/officeDocument/2006/relationships/slide" Target="slides/slide55.xml"/><Relationship Id="rId63" Type="http://schemas.openxmlformats.org/officeDocument/2006/relationships/slide" Target="slides/slide56.xml"/><Relationship Id="rId64" Type="http://schemas.openxmlformats.org/officeDocument/2006/relationships/slide" Target="slides/slide57.xml"/><Relationship Id="rId65" Type="http://schemas.openxmlformats.org/officeDocument/2006/relationships/slide" Target="slides/slide58.xml"/><Relationship Id="rId66" Type="http://schemas.openxmlformats.org/officeDocument/2006/relationships/slide" Target="slides/slide59.xml"/><Relationship Id="rId67" Type="http://schemas.openxmlformats.org/officeDocument/2006/relationships/slide" Target="slides/slide60.xml"/><Relationship Id="rId68" Type="http://schemas.openxmlformats.org/officeDocument/2006/relationships/slide" Target="slides/slide61.xml"/><Relationship Id="rId69" Type="http://schemas.openxmlformats.org/officeDocument/2006/relationships/slide" Target="slides/slide62.xml"/><Relationship Id="rId70" Type="http://schemas.openxmlformats.org/officeDocument/2006/relationships/slide" Target="slides/slide63.xml"/><Relationship Id="rId71" Type="http://schemas.openxmlformats.org/officeDocument/2006/relationships/slide" Target="slides/slide64.xml"/><Relationship Id="rId72" Type="http://schemas.openxmlformats.org/officeDocument/2006/relationships/slide" Target="slides/slide65.xml"/><Relationship Id="rId73" Type="http://schemas.openxmlformats.org/officeDocument/2006/relationships/slide" Target="slides/slide66.xml"/><Relationship Id="rId74" Type="http://schemas.openxmlformats.org/officeDocument/2006/relationships/slide" Target="slides/slide67.xml"/><Relationship Id="rId75" Type="http://schemas.openxmlformats.org/officeDocument/2006/relationships/slide" Target="slides/slide68.xml"/><Relationship Id="rId76" Type="http://schemas.openxmlformats.org/officeDocument/2006/relationships/slide" Target="slides/slide69.xml"/><Relationship Id="rId77" Type="http://schemas.openxmlformats.org/officeDocument/2006/relationships/slide" Target="slides/slide70.xml"/><Relationship Id="rId78" Type="http://schemas.openxmlformats.org/officeDocument/2006/relationships/slide" Target="slides/slide71.xml"/><Relationship Id="rId79" Type="http://schemas.openxmlformats.org/officeDocument/2006/relationships/slide" Target="slides/slide72.xml"/><Relationship Id="rId80" Type="http://schemas.openxmlformats.org/officeDocument/2006/relationships/slide" Target="slides/slide73.xml"/><Relationship Id="rId81" Type="http://schemas.openxmlformats.org/officeDocument/2006/relationships/slide" Target="slides/slide74.xml"/><Relationship Id="rId82" Type="http://schemas.openxmlformats.org/officeDocument/2006/relationships/slide" Target="slides/slide75.xml"/><Relationship Id="rId83" Type="http://schemas.openxmlformats.org/officeDocument/2006/relationships/slide" Target="slides/slide76.xml"/><Relationship Id="rId84" Type="http://schemas.openxmlformats.org/officeDocument/2006/relationships/slide" Target="slides/slide77.xml"/><Relationship Id="rId85" Type="http://schemas.openxmlformats.org/officeDocument/2006/relationships/slide" Target="slides/slide78.xml"/><Relationship Id="rId86" Type="http://schemas.openxmlformats.org/officeDocument/2006/relationships/slide" Target="slides/slide79.xml"/><Relationship Id="rId87" Type="http://schemas.openxmlformats.org/officeDocument/2006/relationships/slide" Target="slides/slide80.xml"/><Relationship Id="rId88" Type="http://schemas.openxmlformats.org/officeDocument/2006/relationships/slide" Target="slides/slide81.xml"/><Relationship Id="rId89" Type="http://schemas.openxmlformats.org/officeDocument/2006/relationships/slide" Target="slides/slide82.xml"/><Relationship Id="rId90" Type="http://schemas.openxmlformats.org/officeDocument/2006/relationships/slide" Target="slides/slide83.xml"/><Relationship Id="rId91" Type="http://schemas.openxmlformats.org/officeDocument/2006/relationships/slide" Target="slides/slide84.xml"/><Relationship Id="rId92" Type="http://schemas.openxmlformats.org/officeDocument/2006/relationships/slide" Target="slides/slide85.xml"/><Relationship Id="rId93" Type="http://schemas.openxmlformats.org/officeDocument/2006/relationships/slide" Target="slides/slide86.xml"/><Relationship Id="rId94" Type="http://schemas.openxmlformats.org/officeDocument/2006/relationships/slide" Target="slides/slide87.xml"/><Relationship Id="rId95" Type="http://schemas.openxmlformats.org/officeDocument/2006/relationships/slide" Target="slides/slide88.xml"/><Relationship Id="rId96" Type="http://schemas.openxmlformats.org/officeDocument/2006/relationships/slide" Target="slides/slide89.xml"/><Relationship Id="rId97" Type="http://schemas.openxmlformats.org/officeDocument/2006/relationships/slide" Target="slides/slide90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pPr algn="l"/>
            <a:r>
              <a:rPr sz="1200">
                <a:latin typeface="Calibri"/>
              </a:rPr>
              <a:t>Welcome. 90 slides, about 60-70 minutes including Q&amp;A.</a:t>
            </a:r>
          </a:p>
          <a:p>
            <a:pPr algn="l"/>
            <a:r>
              <a:rPr sz="1200">
                <a:latin typeface="Calibri"/>
              </a:rPr>
              <a:t>Audience: product leaders, trust and safety engineers, reputation system designers. Anyone who has wondered why every Amazon product is rated 4.4.</a:t>
            </a:r>
          </a:p>
          <a:p>
            <a:pPr algn="l"/>
            <a:r>
              <a:rPr sz="1200">
                <a:latin typeface="Calibri"/>
              </a:rPr>
              <a:t>Central thesis: the five-star average is a broken measurement instrument. Relativistic ratings solve review spam as a structural side effect of better math.</a:t>
            </a:r>
          </a:p>
          <a:p>
            <a:pPr algn="l"/>
            <a:r>
              <a:rPr sz="1200">
                <a:latin typeface="Calibri"/>
              </a:rPr>
              <a:t>We will spend equal time on the social-science foundations and the technical implementation. Both matter.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pPr algn="l"/>
            <a:r>
              <a:rPr sz="1200">
                <a:latin typeface="Calibri"/>
              </a:rPr>
              <a:t>A(reviewer, topic) = clip(log(reviews_in_topic) / log(50), 0, 1).</a:t>
            </a:r>
          </a:p>
          <a:p>
            <a:pPr algn="l"/>
            <a:r>
              <a:rPr sz="1200">
                <a:latin typeface="Calibri"/>
              </a:rPr>
              <a:t>Rewards consistency; first-timers still get weight from T and H. Past 50 reviews, additional activity does not increase weight (prevents 'log everything to farm weight').</a:t>
            </a:r>
          </a:p>
          <a:p>
            <a:pPr algn="l"/>
            <a:r>
              <a:rPr sz="1200">
                <a:latin typeface="Calibri"/>
              </a:rPr>
              <a:t>Resnick et al. 2000's 'reward demonstrated behavior' principle made operational.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pPr algn="l"/>
            <a:r>
              <a:rPr sz="1200">
                <a:latin typeface="Calibri"/>
              </a:rPr>
              <a:t>R(timestamp) = max(0.3, exp(-age_days / 730)).</a:t>
            </a:r>
          </a:p>
          <a:p>
            <a:pPr algn="l"/>
            <a:r>
              <a:rPr sz="1200">
                <a:latin typeface="Calibri"/>
              </a:rPr>
              <a:t>Products age; tastes change. A 10-year-old review carries less signal but is not worthless. The 0.3 floor preserves long-tail value.</a:t>
            </a:r>
          </a:p>
          <a:p>
            <a:pPr algn="l"/>
            <a:r>
              <a:rPr sz="1200">
                <a:latin typeface="Calibri"/>
              </a:rPr>
              <a:t>730-day half-life is operator-tunable per domain.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pPr algn="l"/>
            <a:r>
              <a:rPr sz="1200">
                <a:latin typeface="Calibri"/>
              </a:rPr>
              <a:t>Anchor with the economic scale. He, Hollenbeck, Proserpio (NBER 2022) measured Amazon at $152M/year alone. Cross-platform total well over $500M.</a:t>
            </a:r>
          </a:p>
          <a:p>
            <a:pPr algn="l"/>
            <a:r>
              <a:rPr sz="1200">
                <a:latin typeface="Calibri"/>
              </a:rPr>
              <a:t>This is not theoretical fraud; it is a thriving industry with WeChat brokers, Facebook groups, and dedicated websites for buying fake reviews.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pPr algn="l"/>
            <a:r>
              <a:rPr sz="1200">
                <a:latin typeface="Calibri"/>
              </a:rPr>
              <a:t>Walk the arc. Sections 1-4 establish the problem. Sections 5-7 present the solution with proofs. Section 8 covers UX. Section 9 is honest tradeoffs.</a:t>
            </a:r>
          </a:p>
          <a:p>
            <a:pPr algn="l"/>
            <a:r>
              <a:rPr sz="1200">
                <a:latin typeface="Calibri"/>
              </a:rPr>
              <a:t>If short on time: Sections 5 (relativistic), 7 (anti-spam), 8 (visualization) are the most valuable.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pPr algn="l"/>
            <a:r>
              <a:rPr sz="1200">
                <a:latin typeface="Calibri"/>
              </a:rPr>
              <a:t>5-star and 1-star reviews dominate. Middle ratings are rare. This is the universal pattern.</a:t>
            </a:r>
          </a:p>
          <a:p>
            <a:pPr algn="l"/>
            <a:r>
              <a:rPr sz="1200">
                <a:latin typeface="Calibri"/>
              </a:rPr>
              <a:t>Mean of this distribution is ~4.0-4.5. Median is 5. Standard deviation is ~1.4. Discrimination power between products with means 4.4 and 4.7 is essentially zero.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pPr algn="l"/>
            <a:r>
              <a:rPr sz="1200">
                <a:latin typeface="Calibri"/>
              </a:rPr>
              <a:t>Asch's experiments showed people will agree with a group even when the group is obviously wrong, just to fit in.</a:t>
            </a:r>
          </a:p>
          <a:p>
            <a:pPr algn="l"/>
            <a:r>
              <a:rPr sz="1200">
                <a:latin typeface="Calibri"/>
              </a:rPr>
              <a:t>Implication for ratings: a 4.8-star aggregate is not just information; it is social pressure. The relativistic model moves social proof from anonymous crowd to people the observer trusts.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pPr algn="l"/>
            <a:r>
              <a:rPr sz="1200">
                <a:latin typeface="Calibri"/>
              </a:rPr>
              <a:t>Granovetter's most-cited paper in modern sociology.</a:t>
            </a:r>
          </a:p>
          <a:p>
            <a:pPr algn="l"/>
            <a:r>
              <a:rPr sz="1200">
                <a:latin typeface="Calibri"/>
              </a:rPr>
              <a:t>Implication for ratings: trust decay should be graceful, not binary. The friend-of-a-friend you barely know might give you the most useful review.</a:t>
            </a:r>
          </a:p>
          <a:p>
            <a:pPr algn="l"/>
            <a:r>
              <a:rPr sz="1200">
                <a:latin typeface="Calibri"/>
              </a:rPr>
              <a:t>Multiplicative decay through trust paths is a direct operationalization of this finding.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pPr algn="l"/>
            <a:r>
              <a:rPr sz="1200">
                <a:latin typeface="Calibri"/>
              </a:rPr>
              <a:t>$540M is the cross-platform total. Real number likely higher because measurement is hard.</a:t>
            </a:r>
          </a:p>
          <a:p>
            <a:pPr algn="l"/>
            <a:r>
              <a:rPr sz="1200">
                <a:latin typeface="Calibri"/>
              </a:rPr>
              <a:t>Compare to industry alternatives: this is more than the annual revenue of Yelp (~$420M in 2024).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pPr algn="l"/>
            <a:r>
              <a:rPr sz="1200">
                <a:latin typeface="Calibri"/>
              </a:rPr>
              <a:t>Detection-based approaches are fundamentally an arms race. Each defender improvement is followed by attacker adaptation.</a:t>
            </a:r>
          </a:p>
          <a:p>
            <a:pPr algn="l"/>
            <a:r>
              <a:rPr sz="1200">
                <a:latin typeface="Calibri"/>
              </a:rPr>
              <a:t>Structural defenses (making fakes useless to the observer regardless of detection) scale. Probabilistic defenses do not.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pPr algn="l"/>
            <a:r>
              <a:rPr sz="1200">
                <a:latin typeface="Calibri"/>
              </a:rPr>
              <a:t>Walk the example. Four reviewers: Alice, Bob, Carol, Dave. Same ratings.</a:t>
            </a:r>
          </a:p>
          <a:p>
            <a:pPr algn="l"/>
            <a:r>
              <a:rPr sz="1200">
                <a:latin typeface="Calibri"/>
              </a:rPr>
              <a:t>Jamie's trust graph weights Alice (laptop expert) and Carol (tech reviewer) heavily; Bob and Dave near zero. Result: 4.5.</a:t>
            </a:r>
          </a:p>
          <a:p>
            <a:pPr algn="l"/>
            <a:r>
              <a:rPr sz="1200">
                <a:latin typeface="Calibri"/>
              </a:rPr>
              <a:t>Pat's trust graph only contains Bob (Pat's brother). Other three: zero weight. Result: 2.0.</a:t>
            </a:r>
          </a:p>
          <a:p>
            <a:pPr algn="l"/>
            <a:r>
              <a:rPr sz="1200">
                <a:latin typeface="Calibri"/>
              </a:rPr>
              <a:t>Both views are honest. Both are derived from the same chain data. Forcing one of them on the other is data loss.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notesSlide" Target="../notesSlides/notesSlide5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notesSlide" Target="../notesSlides/notesSlide6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notesSlide" Target="../notesSlides/notesSlide7.xml"/></Relationships>
</file>

<file path=ppt/slides/_rels/slide2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3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notesSlide" Target="../notesSlides/notesSlide8.xml"/></Relationships>
</file>

<file path=ppt/slides/_rels/slide3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notesSlide" Target="../notesSlides/notesSlide9.xml"/></Relationships>
</file>

<file path=ppt/slides/_rels/slide4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5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notesSlide" Target="../notesSlides/notesSlide10.xml"/></Relationships>
</file>

<file path=ppt/slides/_rels/slide5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notesSlide" Target="../notesSlides/notesSlide11.xml"/></Relationships>
</file>

<file path=ppt/slides/_rels/slide5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notesSlide" Target="../notesSlides/notesSlide4.xml"/></Relationships>
</file>

<file path=ppt/slides/_rels/slide7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7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A16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2286000"/>
            <a:ext cx="548640" cy="2286000"/>
          </a:xfrm>
          <a:prstGeom prst="rect">
            <a:avLst/>
          </a:prstGeom>
          <a:solidFill>
            <a:srgbClr val="00D4A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Oval 3"/>
          <p:cNvSpPr/>
          <p:nvPr/>
        </p:nvSpPr>
        <p:spPr>
          <a:xfrm>
            <a:off x="10515600" y="5303520"/>
            <a:ext cx="274320" cy="274320"/>
          </a:xfrm>
          <a:prstGeom prst="ellipse">
            <a:avLst/>
          </a:prstGeom>
          <a:solidFill>
            <a:srgbClr val="00D4A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Oval 4"/>
          <p:cNvSpPr/>
          <p:nvPr/>
        </p:nvSpPr>
        <p:spPr>
          <a:xfrm>
            <a:off x="11064240" y="5486400"/>
            <a:ext cx="182880" cy="182880"/>
          </a:xfrm>
          <a:prstGeom prst="ellipse">
            <a:avLst/>
          </a:prstGeom>
          <a:solidFill>
            <a:srgbClr val="C3EFE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Oval 5"/>
          <p:cNvSpPr/>
          <p:nvPr/>
        </p:nvSpPr>
        <p:spPr>
          <a:xfrm>
            <a:off x="11521440" y="5120640"/>
            <a:ext cx="137160" cy="137160"/>
          </a:xfrm>
          <a:prstGeom prst="ellipse">
            <a:avLst/>
          </a:prstGeom>
          <a:solidFill>
            <a:srgbClr val="00D4A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Oval 6"/>
          <p:cNvSpPr/>
          <p:nvPr/>
        </p:nvSpPr>
        <p:spPr>
          <a:xfrm>
            <a:off x="11430000" y="5852160"/>
            <a:ext cx="109728" cy="109728"/>
          </a:xfrm>
          <a:prstGeom prst="ellipse">
            <a:avLst/>
          </a:prstGeom>
          <a:solidFill>
            <a:srgbClr val="C3EFE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TextBox 7"/>
          <p:cNvSpPr txBox="1"/>
          <p:nvPr/>
        </p:nvSpPr>
        <p:spPr>
          <a:xfrm>
            <a:off x="914400" y="1371600"/>
            <a:ext cx="9144000" cy="365760"/>
          </a:xfrm>
          <a:prstGeom prst="rect">
            <a:avLst/>
          </a:prstGeom>
          <a:noFill/>
        </p:spPr>
        <p:txBody>
          <a:bodyPr wrap="square" lIns="109728" rIns="109728" tIns="54864" bIns="54864" anchor="t">
            <a:spAutoFit/>
          </a:bodyPr>
          <a:lstStyle/>
          <a:p>
            <a:pPr algn="l">
              <a:defRPr>
                <a:solidFill>
                  <a:srgbClr val="00D4A8"/>
                </a:solidFill>
              </a:defRPr>
            </a:pPr>
            <a:r>
              <a:rPr sz="1300" b="1" i="0">
                <a:solidFill>
                  <a:srgbClr val="00D4A8"/>
                </a:solidFill>
                <a:latin typeface="Calibri"/>
              </a:rPr>
              <a:t>QUIDNUG  ·  REPUTATION SYSTEMS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14400" y="2103120"/>
            <a:ext cx="10515600" cy="18288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defRPr>
                <a:solidFill>
                  <a:srgbClr val="FFFFFF"/>
                </a:solidFill>
              </a:defRPr>
            </a:pPr>
            <a:r>
              <a:rPr sz="4800" b="1">
                <a:solidFill>
                  <a:srgbClr val="FFFFFF"/>
                </a:solidFill>
                <a:latin typeface="Calibri"/>
              </a:rPr>
              <a:t>Relativistic Ratings: The End of Review Spam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14400" y="4389120"/>
            <a:ext cx="10515600" cy="146304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defRPr>
                <a:solidFill>
                  <a:srgbClr val="C3EFE3"/>
                </a:solidFill>
              </a:defRPr>
            </a:pPr>
            <a:r>
              <a:rPr sz="2000" i="0">
                <a:solidFill>
                  <a:srgbClr val="C3EFE3"/>
                </a:solidFill>
                <a:latin typeface="Calibri"/>
              </a:rPr>
              <a:t>Why the five-star average is a fiction, what six decades of social-psychology research say about how trust actually propagates, and how relativistic ratings solve review spam as a side effect of getting the math right.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247120" y="6492240"/>
            <a:ext cx="914400" cy="274320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pPr algn="r">
              <a:defRPr>
                <a:solidFill>
                  <a:srgbClr val="64748B"/>
                </a:solidFill>
              </a:defRPr>
            </a:pPr>
            <a:r>
              <a:rPr sz="900">
                <a:solidFill>
                  <a:srgbClr val="64748B"/>
                </a:solidFill>
                <a:latin typeface="Calibri"/>
              </a:rPr>
              <a:t>1 / 90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74320" y="6492240"/>
            <a:ext cx="5943600" cy="274320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pPr>
              <a:defRPr>
                <a:solidFill>
                  <a:srgbClr val="64748B"/>
                </a:solidFill>
              </a:defRPr>
            </a:pPr>
            <a:r>
              <a:rPr sz="900">
                <a:solidFill>
                  <a:srgbClr val="64748B"/>
                </a:solidFill>
                <a:latin typeface="Calibri"/>
              </a:rPr>
              <a:t>Quidnug  ·  Relativistic Ratings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5F7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" cy="6858000"/>
          </a:xfrm>
          <a:prstGeom prst="rect">
            <a:avLst/>
          </a:prstGeom>
          <a:solidFill>
            <a:srgbClr val="00D4A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548640" y="457200"/>
            <a:ext cx="11064240" cy="9144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defRPr>
                <a:solidFill>
                  <a:srgbClr val="1A1D23"/>
                </a:solidFill>
              </a:defRPr>
            </a:pPr>
            <a:r>
              <a:rPr sz="3600" b="1">
                <a:solidFill>
                  <a:srgbClr val="1A1D23"/>
                </a:solidFill>
                <a:latin typeface="Calibri"/>
              </a:rPr>
              <a:t>Luca 2016: the revenue impact of stars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8640" y="2011680"/>
            <a:ext cx="11064240" cy="4114800"/>
          </a:xfrm>
          <a:prstGeom prst="rect">
            <a:avLst/>
          </a:prstGeom>
          <a:noFill/>
        </p:spPr>
        <p:txBody>
          <a:bodyPr wrap="square" rIns="0" tIns="0" bIns="0">
            <a:spAutoFit/>
          </a:bodyPr>
          <a:lstStyle/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Michael Luca (Harvard Business School).</a:t>
            </a:r>
            <a:r>
              <a:rPr sz="1600">
                <a:solidFill>
                  <a:srgbClr val="1A1D23"/>
                </a:solidFill>
                <a:latin typeface="Calibri"/>
              </a:rPr>
              <a:t> 'Reviews, Reputation, and Revenue: The Case of Yelp.com.' HBS Working Paper 12-016.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Method.</a:t>
            </a:r>
            <a:r>
              <a:rPr sz="1600">
                <a:solidFill>
                  <a:srgbClr val="1A1D23"/>
                </a:solidFill>
                <a:latin typeface="Calibri"/>
              </a:rPr>
              <a:t> Panel data on Seattle restaurants linked to Washington State Department of Revenue tax filings.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Finding.</a:t>
            </a:r>
            <a:r>
              <a:rPr sz="1600">
                <a:solidFill>
                  <a:srgbClr val="1A1D23"/>
                </a:solidFill>
                <a:latin typeface="Calibri"/>
              </a:rPr>
              <a:t> A one-star Yelp increase causes a 5-9% revenue increase for independent restaurants. Effect strongest near rating thresholds.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No effect on chain restaurants.</a:t>
            </a:r>
            <a:r>
              <a:rPr sz="1600">
                <a:solidFill>
                  <a:srgbClr val="1A1D23"/>
                </a:solidFill>
                <a:latin typeface="Calibri"/>
              </a:rPr>
              <a:t> Chain reputation comes from brand; Yelp does little. Independent restaurants live or die by stars.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Economic motivation for fraud.</a:t>
            </a:r>
            <a:r>
              <a:rPr sz="1600">
                <a:solidFill>
                  <a:srgbClr val="1A1D23"/>
                </a:solidFill>
                <a:latin typeface="Calibri"/>
              </a:rPr>
              <a:t> If a fake star moves $50k of annual revenue, fraud broker pricing of $15-30 per fake review is obviously a winning bet.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247120" y="6492240"/>
            <a:ext cx="914400" cy="274320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pPr algn="r">
              <a:defRPr>
                <a:solidFill>
                  <a:srgbClr val="64748B"/>
                </a:solidFill>
              </a:defRPr>
            </a:pPr>
            <a:r>
              <a:rPr sz="900">
                <a:solidFill>
                  <a:srgbClr val="64748B"/>
                </a:solidFill>
                <a:latin typeface="Calibri"/>
              </a:rPr>
              <a:t>10 / 90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4320" y="6492240"/>
            <a:ext cx="5943600" cy="274320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pPr>
              <a:defRPr>
                <a:solidFill>
                  <a:srgbClr val="64748B"/>
                </a:solidFill>
              </a:defRPr>
            </a:pPr>
            <a:r>
              <a:rPr sz="900">
                <a:solidFill>
                  <a:srgbClr val="64748B"/>
                </a:solidFill>
                <a:latin typeface="Calibri"/>
              </a:rPr>
              <a:t>Quidnug  ·  Relativistic Ratings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5F7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" cy="6858000"/>
          </a:xfrm>
          <a:prstGeom prst="rect">
            <a:avLst/>
          </a:prstGeom>
          <a:solidFill>
            <a:srgbClr val="00D4A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548640" y="457200"/>
            <a:ext cx="11064240" cy="9144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defRPr>
                <a:solidFill>
                  <a:srgbClr val="1A1D23"/>
                </a:solidFill>
              </a:defRPr>
            </a:pPr>
            <a:r>
              <a:rPr sz="3600" b="1">
                <a:solidFill>
                  <a:srgbClr val="1A1D23"/>
                </a:solidFill>
                <a:latin typeface="Calibri"/>
              </a:rPr>
              <a:t>Luca and Zervas 2016: fraud as competitive strategy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8640" y="2011680"/>
            <a:ext cx="11064240" cy="4114800"/>
          </a:xfrm>
          <a:prstGeom prst="rect">
            <a:avLst/>
          </a:prstGeom>
          <a:noFill/>
        </p:spPr>
        <p:txBody>
          <a:bodyPr wrap="square" rIns="0" tIns="0" bIns="0">
            <a:spAutoFit/>
          </a:bodyPr>
          <a:lstStyle/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Title.</a:t>
            </a:r>
            <a:r>
              <a:rPr sz="1600">
                <a:solidFill>
                  <a:srgbClr val="1A1D23"/>
                </a:solidFill>
                <a:latin typeface="Calibri"/>
              </a:rPr>
              <a:t> 'Fake It Till You Make It: Reputation, Competition, and Yelp Review Fraud.' Management Science.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Finding.</a:t>
            </a:r>
            <a:r>
              <a:rPr sz="1600">
                <a:solidFill>
                  <a:srgbClr val="1A1D23"/>
                </a:solidFill>
                <a:latin typeface="Calibri"/>
              </a:rPr>
              <a:t> Yelp flagged ~16% of restaurant reviews as suspicious. Younger and lower-rated independent restaurants more likely to commit review fraud.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Strategic motivation.</a:t>
            </a:r>
            <a:r>
              <a:rPr sz="1600">
                <a:solidFill>
                  <a:srgbClr val="1A1D23"/>
                </a:solidFill>
                <a:latin typeface="Calibri"/>
              </a:rPr>
              <a:t> Restaurants closer to going out of business have more to gain and less to lose from fraud.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Targeted negative reviews.</a:t>
            </a:r>
            <a:r>
              <a:rPr sz="1600">
                <a:solidFill>
                  <a:srgbClr val="1A1D23"/>
                </a:solidFill>
                <a:latin typeface="Calibri"/>
              </a:rPr>
              <a:t> Reviews targeting competitors increase when a competitor is performing well, suggesting strategic use of negative astroturfing.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Implication.</a:t>
            </a:r>
            <a:r>
              <a:rPr sz="1600">
                <a:solidFill>
                  <a:srgbClr val="1A1D23"/>
                </a:solidFill>
                <a:latin typeface="Calibri"/>
              </a:rPr>
              <a:t> Fraud is not isolated bad actors; it is a competitive tactic in markets where rating thresholds drive revenue.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247120" y="6492240"/>
            <a:ext cx="914400" cy="274320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pPr algn="r">
              <a:defRPr>
                <a:solidFill>
                  <a:srgbClr val="64748B"/>
                </a:solidFill>
              </a:defRPr>
            </a:pPr>
            <a:r>
              <a:rPr sz="900">
                <a:solidFill>
                  <a:srgbClr val="64748B"/>
                </a:solidFill>
                <a:latin typeface="Calibri"/>
              </a:rPr>
              <a:t>11 / 90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4320" y="6492240"/>
            <a:ext cx="5943600" cy="274320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pPr>
              <a:defRPr>
                <a:solidFill>
                  <a:srgbClr val="64748B"/>
                </a:solidFill>
              </a:defRPr>
            </a:pPr>
            <a:r>
              <a:rPr sz="900">
                <a:solidFill>
                  <a:srgbClr val="64748B"/>
                </a:solidFill>
                <a:latin typeface="Calibri"/>
              </a:rPr>
              <a:t>Quidnug  ·  Relativistic Ratings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5F7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" cy="6858000"/>
          </a:xfrm>
          <a:prstGeom prst="rect">
            <a:avLst/>
          </a:prstGeom>
          <a:solidFill>
            <a:srgbClr val="00D4A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548640" y="457200"/>
            <a:ext cx="11064240" cy="9144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defRPr>
                <a:solidFill>
                  <a:srgbClr val="1A1D23"/>
                </a:solidFill>
              </a:defRPr>
            </a:pPr>
            <a:r>
              <a:rPr sz="3600" b="1">
                <a:solidFill>
                  <a:srgbClr val="1A1D23"/>
                </a:solidFill>
                <a:latin typeface="Calibri"/>
              </a:rPr>
              <a:t>Why star averages persist despite the evidence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8640" y="2011680"/>
            <a:ext cx="11064240" cy="4114800"/>
          </a:xfrm>
          <a:prstGeom prst="rect">
            <a:avLst/>
          </a:prstGeom>
          <a:noFill/>
        </p:spPr>
        <p:txBody>
          <a:bodyPr wrap="square" rIns="0" tIns="0" bIns="0">
            <a:spAutoFit/>
          </a:bodyPr>
          <a:lstStyle/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Reason 1: legibility.</a:t>
            </a:r>
            <a:r>
              <a:rPr sz="1600">
                <a:solidFill>
                  <a:srgbClr val="1A1D23"/>
                </a:solidFill>
                <a:latin typeface="Calibri"/>
              </a:rPr>
              <a:t> A star average fits in 30 characters. A distribution needs a chart. Personalized rating needs deliberate design.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Reason 2: Schema.org and SEO lock-in.</a:t>
            </a:r>
            <a:r>
              <a:rPr sz="1600">
                <a:solidFill>
                  <a:srgbClr val="1A1D23"/>
                </a:solidFill>
                <a:latin typeface="Calibri"/>
              </a:rPr>
              <a:t> Google rich results accept AggregateRating.ratingValue. Deviating loses search visibility.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Reason 3: vendor lock-in.</a:t>
            </a:r>
            <a:r>
              <a:rPr sz="1600">
                <a:solidFill>
                  <a:srgbClr val="1A1D23"/>
                </a:solidFill>
                <a:latin typeface="Calibri"/>
              </a:rPr>
              <a:t> Platforms control distribution and display. Opacity benefits incumbents.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Reason 4: tradition.</a:t>
            </a:r>
            <a:r>
              <a:rPr sz="1600">
                <a:solidFill>
                  <a:srgbClr val="1A1D23"/>
                </a:solidFill>
                <a:latin typeface="Calibri"/>
              </a:rPr>
              <a:t> 20+ years of habit. Hard to change a UI norm.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None of these are good reasons.</a:t>
            </a:r>
            <a:r>
              <a:rPr sz="1600">
                <a:solidFill>
                  <a:srgbClr val="1A1D23"/>
                </a:solidFill>
                <a:latin typeface="Calibri"/>
              </a:rPr>
              <a:t> Each is a real constraint, but none invalidates the case for better math underneath. We can serve both Schema.org and humans simultaneously.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247120" y="6492240"/>
            <a:ext cx="914400" cy="274320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pPr algn="r">
              <a:defRPr>
                <a:solidFill>
                  <a:srgbClr val="64748B"/>
                </a:solidFill>
              </a:defRPr>
            </a:pPr>
            <a:r>
              <a:rPr sz="900">
                <a:solidFill>
                  <a:srgbClr val="64748B"/>
                </a:solidFill>
                <a:latin typeface="Calibri"/>
              </a:rPr>
              <a:t>12 / 90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4320" y="6492240"/>
            <a:ext cx="5943600" cy="274320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pPr>
              <a:defRPr>
                <a:solidFill>
                  <a:srgbClr val="64748B"/>
                </a:solidFill>
              </a:defRPr>
            </a:pPr>
            <a:r>
              <a:rPr sz="900">
                <a:solidFill>
                  <a:srgbClr val="64748B"/>
                </a:solidFill>
                <a:latin typeface="Calibri"/>
              </a:rPr>
              <a:t>Quidnug  ·  Relativistic Ratings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5F7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" cy="6858000"/>
          </a:xfrm>
          <a:prstGeom prst="rect">
            <a:avLst/>
          </a:prstGeom>
          <a:solidFill>
            <a:srgbClr val="00D4A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548640" y="457200"/>
            <a:ext cx="11064240" cy="9144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defRPr>
                <a:solidFill>
                  <a:srgbClr val="1A1D23"/>
                </a:solidFill>
              </a:defRPr>
            </a:pPr>
            <a:r>
              <a:rPr sz="3600" b="1">
                <a:solidFill>
                  <a:srgbClr val="1A1D23"/>
                </a:solidFill>
                <a:latin typeface="Calibri"/>
              </a:rPr>
              <a:t>The framing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97280" y="2011680"/>
            <a:ext cx="914400" cy="914400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pPr>
              <a:defRPr>
                <a:solidFill>
                  <a:srgbClr val="00D4A8"/>
                </a:solidFill>
              </a:defRPr>
            </a:pPr>
            <a:r>
              <a:rPr sz="9600">
                <a:solidFill>
                  <a:srgbClr val="00D4A8"/>
                </a:solidFill>
                <a:latin typeface="Calibri"/>
              </a:rPr>
              <a:t>“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37360" y="2377440"/>
            <a:ext cx="9875520" cy="27432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>
              <a:defRPr>
                <a:solidFill>
                  <a:srgbClr val="1A1D23"/>
                </a:solidFill>
              </a:defRPr>
            </a:pPr>
            <a:r>
              <a:rPr sz="2400" i="1">
                <a:solidFill>
                  <a:srgbClr val="1A1D23"/>
                </a:solidFill>
                <a:latin typeface="Calibri"/>
              </a:rPr>
              <a:t>Treating a self-selected J-shaped distribution's mean as if it described the underlying population is a statistical error we have collectively normalized.</a:t>
            </a:r>
          </a:p>
          <a:p>
            <a:pPr>
              <a:spcBef>
                <a:spcPts val="1600"/>
              </a:spcBef>
              <a:defRPr>
                <a:solidFill>
                  <a:srgbClr val="64748B"/>
                </a:solidFill>
              </a:defRPr>
            </a:pPr>
            <a:r>
              <a:rPr sz="1400">
                <a:solidFill>
                  <a:srgbClr val="64748B"/>
                </a:solidFill>
                <a:latin typeface="Calibri"/>
              </a:rPr>
              <a:t>— The framing for the rest of this talk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247120" y="6492240"/>
            <a:ext cx="914400" cy="274320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pPr algn="r">
              <a:defRPr>
                <a:solidFill>
                  <a:srgbClr val="64748B"/>
                </a:solidFill>
              </a:defRPr>
            </a:pPr>
            <a:r>
              <a:rPr sz="900">
                <a:solidFill>
                  <a:srgbClr val="64748B"/>
                </a:solidFill>
                <a:latin typeface="Calibri"/>
              </a:rPr>
              <a:t>13 / 90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4320" y="6492240"/>
            <a:ext cx="5943600" cy="274320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pPr>
              <a:defRPr>
                <a:solidFill>
                  <a:srgbClr val="64748B"/>
                </a:solidFill>
              </a:defRPr>
            </a:pPr>
            <a:r>
              <a:rPr sz="900">
                <a:solidFill>
                  <a:srgbClr val="64748B"/>
                </a:solidFill>
                <a:latin typeface="Calibri"/>
              </a:rPr>
              <a:t>Quidnug  ·  Relativistic Ratings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A16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5760720"/>
            <a:ext cx="12191695" cy="73152"/>
          </a:xfrm>
          <a:prstGeom prst="rect">
            <a:avLst/>
          </a:prstGeom>
          <a:solidFill>
            <a:srgbClr val="00D4A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731520" y="1828800"/>
            <a:ext cx="3657600" cy="914400"/>
          </a:xfrm>
          <a:prstGeom prst="rect">
            <a:avLst/>
          </a:prstGeom>
          <a:noFill/>
        </p:spPr>
        <p:txBody>
          <a:bodyPr wrap="square" lIns="109728" rIns="109728" tIns="54864" bIns="54864" anchor="t">
            <a:spAutoFit/>
          </a:bodyPr>
          <a:lstStyle/>
          <a:p>
            <a:pPr algn="l">
              <a:defRPr>
                <a:solidFill>
                  <a:srgbClr val="00D4A8"/>
                </a:solidFill>
              </a:defRPr>
            </a:pPr>
            <a:r>
              <a:rPr sz="1800" b="1" i="0">
                <a:solidFill>
                  <a:srgbClr val="00D4A8"/>
                </a:solidFill>
                <a:latin typeface="Calibri"/>
              </a:rPr>
              <a:t>Section 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1520" y="2468880"/>
            <a:ext cx="10698480" cy="18288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defRPr>
                <a:solidFill>
                  <a:srgbClr val="FFFFFF"/>
                </a:solidFill>
              </a:defRPr>
            </a:pPr>
            <a:r>
              <a:rPr sz="4400" b="1">
                <a:solidFill>
                  <a:srgbClr val="FFFFFF"/>
                </a:solidFill>
                <a:latin typeface="Calibri"/>
              </a:rPr>
              <a:t>What Social Science Says About Trust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1520" y="4389120"/>
            <a:ext cx="10698480" cy="9144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defRPr>
                <a:solidFill>
                  <a:srgbClr val="C3EFE3"/>
                </a:solidFill>
              </a:defRPr>
            </a:pPr>
            <a:r>
              <a:rPr sz="2000" i="0">
                <a:solidFill>
                  <a:srgbClr val="C3EFE3"/>
                </a:solidFill>
                <a:latin typeface="Calibri"/>
              </a:rPr>
              <a:t>Eight foundational studies. Six decades. One conclusion.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247120" y="6492240"/>
            <a:ext cx="914400" cy="274320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pPr algn="r">
              <a:defRPr>
                <a:solidFill>
                  <a:srgbClr val="64748B"/>
                </a:solidFill>
              </a:defRPr>
            </a:pPr>
            <a:r>
              <a:rPr sz="900">
                <a:solidFill>
                  <a:srgbClr val="64748B"/>
                </a:solidFill>
                <a:latin typeface="Calibri"/>
              </a:rPr>
              <a:t>14 / 90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4320" y="6492240"/>
            <a:ext cx="5943600" cy="274320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pPr>
              <a:defRPr>
                <a:solidFill>
                  <a:srgbClr val="64748B"/>
                </a:solidFill>
              </a:defRPr>
            </a:pPr>
            <a:r>
              <a:rPr sz="900">
                <a:solidFill>
                  <a:srgbClr val="64748B"/>
                </a:solidFill>
                <a:latin typeface="Calibri"/>
              </a:rPr>
              <a:t>Quidnug  ·  Relativistic Ratings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5F7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" cy="6858000"/>
          </a:xfrm>
          <a:prstGeom prst="rect">
            <a:avLst/>
          </a:prstGeom>
          <a:solidFill>
            <a:srgbClr val="00D4A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548640" y="457200"/>
            <a:ext cx="11064240" cy="9144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defRPr>
                <a:solidFill>
                  <a:srgbClr val="1A1D23"/>
                </a:solidFill>
              </a:defRPr>
            </a:pPr>
            <a:r>
              <a:rPr sz="3600" b="1">
                <a:solidFill>
                  <a:srgbClr val="1A1D23"/>
                </a:solidFill>
                <a:latin typeface="Calibri"/>
              </a:rPr>
              <a:t>Six decades of social science point in one direction</a:t>
            </a:r>
          </a:p>
        </p:txBody>
      </p:sp>
      <p:pic>
        <p:nvPicPr>
          <p:cNvPr id="5" name="Picture 4" descr="chart_social_time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2651" y="1828800"/>
            <a:ext cx="9606393" cy="40233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8640" y="6217920"/>
            <a:ext cx="11064240" cy="274320"/>
          </a:xfrm>
          <a:prstGeom prst="rect">
            <a:avLst/>
          </a:prstGeom>
          <a:noFill/>
        </p:spPr>
        <p:txBody>
          <a:bodyPr wrap="square" lIns="109728" rIns="109728" tIns="54864" bIns="54864" anchor="t">
            <a:spAutoFit/>
          </a:bodyPr>
          <a:lstStyle/>
          <a:p>
            <a:pPr algn="ctr">
              <a:defRPr>
                <a:solidFill>
                  <a:srgbClr val="64748B"/>
                </a:solidFill>
              </a:defRPr>
            </a:pPr>
            <a:r>
              <a:rPr sz="1000" b="0" i="1">
                <a:solidFill>
                  <a:srgbClr val="64748B"/>
                </a:solidFill>
                <a:latin typeface="Calibri"/>
              </a:rPr>
              <a:t>Each study, in its own way, prescribes context-dependent, observer-relational trust.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247120" y="6492240"/>
            <a:ext cx="914400" cy="274320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pPr algn="r">
              <a:defRPr>
                <a:solidFill>
                  <a:srgbClr val="64748B"/>
                </a:solidFill>
              </a:defRPr>
            </a:pPr>
            <a:r>
              <a:rPr sz="900">
                <a:solidFill>
                  <a:srgbClr val="64748B"/>
                </a:solidFill>
                <a:latin typeface="Calibri"/>
              </a:rPr>
              <a:t>15 / 90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4320" y="6492240"/>
            <a:ext cx="5943600" cy="274320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pPr>
              <a:defRPr>
                <a:solidFill>
                  <a:srgbClr val="64748B"/>
                </a:solidFill>
              </a:defRPr>
            </a:pPr>
            <a:r>
              <a:rPr sz="900">
                <a:solidFill>
                  <a:srgbClr val="64748B"/>
                </a:solidFill>
                <a:latin typeface="Calibri"/>
              </a:rPr>
              <a:t>Quidnug  ·  Relativistic Ratings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5F7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" cy="6858000"/>
          </a:xfrm>
          <a:prstGeom prst="rect">
            <a:avLst/>
          </a:prstGeom>
          <a:solidFill>
            <a:srgbClr val="00D4A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548640" y="457200"/>
            <a:ext cx="11064240" cy="9144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defRPr>
                <a:solidFill>
                  <a:srgbClr val="1A1D23"/>
                </a:solidFill>
              </a:defRPr>
            </a:pPr>
            <a:r>
              <a:rPr sz="3600" b="1">
                <a:solidFill>
                  <a:srgbClr val="1A1D23"/>
                </a:solidFill>
                <a:latin typeface="Calibri"/>
              </a:rPr>
              <a:t>Asch 1951, 1956: conformity to a unanimous wrong group</a:t>
            </a:r>
          </a:p>
        </p:txBody>
      </p:sp>
      <p:pic>
        <p:nvPicPr>
          <p:cNvPr id="5" name="Picture 4" descr="chart_asch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6674" y="1828800"/>
            <a:ext cx="7898346" cy="38404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8640" y="6217920"/>
            <a:ext cx="11064240" cy="274320"/>
          </a:xfrm>
          <a:prstGeom prst="rect">
            <a:avLst/>
          </a:prstGeom>
          <a:noFill/>
        </p:spPr>
        <p:txBody>
          <a:bodyPr wrap="square" lIns="109728" rIns="109728" tIns="54864" bIns="54864" anchor="t">
            <a:spAutoFit/>
          </a:bodyPr>
          <a:lstStyle/>
          <a:p>
            <a:pPr algn="ctr">
              <a:defRPr>
                <a:solidFill>
                  <a:srgbClr val="64748B"/>
                </a:solidFill>
              </a:defRPr>
            </a:pPr>
            <a:r>
              <a:rPr sz="1000" b="0" i="1">
                <a:solidFill>
                  <a:srgbClr val="64748B"/>
                </a:solidFill>
                <a:latin typeface="Calibri"/>
              </a:rPr>
              <a:t>Solomon Asch's classic line-judgment experiments. Conformity rises sharply with unanimous group pressure.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247120" y="6492240"/>
            <a:ext cx="914400" cy="274320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pPr algn="r">
              <a:defRPr>
                <a:solidFill>
                  <a:srgbClr val="64748B"/>
                </a:solidFill>
              </a:defRPr>
            </a:pPr>
            <a:r>
              <a:rPr sz="900">
                <a:solidFill>
                  <a:srgbClr val="64748B"/>
                </a:solidFill>
                <a:latin typeface="Calibri"/>
              </a:rPr>
              <a:t>16 / 90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4320" y="6492240"/>
            <a:ext cx="5943600" cy="274320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pPr>
              <a:defRPr>
                <a:solidFill>
                  <a:srgbClr val="64748B"/>
                </a:solidFill>
              </a:defRPr>
            </a:pPr>
            <a:r>
              <a:rPr sz="900">
                <a:solidFill>
                  <a:srgbClr val="64748B"/>
                </a:solidFill>
                <a:latin typeface="Calibri"/>
              </a:rPr>
              <a:t>Quidnug  ·  Relativistic Ratings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5F7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" cy="6858000"/>
          </a:xfrm>
          <a:prstGeom prst="rect">
            <a:avLst/>
          </a:prstGeom>
          <a:solidFill>
            <a:srgbClr val="00D4A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548640" y="457200"/>
            <a:ext cx="11064240" cy="9144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defRPr>
                <a:solidFill>
                  <a:srgbClr val="1A1D23"/>
                </a:solidFill>
              </a:defRPr>
            </a:pPr>
            <a:r>
              <a:rPr sz="3600" b="1">
                <a:solidFill>
                  <a:srgbClr val="1A1D23"/>
                </a:solidFill>
                <a:latin typeface="Calibri"/>
              </a:rPr>
              <a:t>Festinger 1954: social comparison theory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8640" y="2011680"/>
            <a:ext cx="11064240" cy="4114800"/>
          </a:xfrm>
          <a:prstGeom prst="rect">
            <a:avLst/>
          </a:prstGeom>
          <a:noFill/>
        </p:spPr>
        <p:txBody>
          <a:bodyPr wrap="square" rIns="0" tIns="0" bIns="0">
            <a:spAutoFit/>
          </a:bodyPr>
          <a:lstStyle/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Leon Festinger.</a:t>
            </a:r>
            <a:r>
              <a:rPr sz="1600">
                <a:solidFill>
                  <a:srgbClr val="1A1D23"/>
                </a:solidFill>
                <a:latin typeface="Calibri"/>
              </a:rPr>
              <a:t> 'A theory of social comparison processes,' Human Relations 7(2). 1954.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Core claim.</a:t>
            </a:r>
            <a:r>
              <a:rPr sz="1600">
                <a:solidFill>
                  <a:srgbClr val="1A1D23"/>
                </a:solidFill>
                <a:latin typeface="Calibri"/>
              </a:rPr>
              <a:t> Humans evaluate themselves and their opinions by comparing to similar others. Not anonymous crowds. Similar others.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Implication for ratings.</a:t>
            </a:r>
            <a:r>
              <a:rPr sz="1600">
                <a:solidFill>
                  <a:srgbClr val="1A1D23"/>
                </a:solidFill>
                <a:latin typeface="Calibri"/>
              </a:rPr>
              <a:t> A global average is the wrong reference class. You want to compare opinions against people similar to you.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Relativistic model encodes 'similar to you' operationally.</a:t>
            </a:r>
            <a:r>
              <a:rPr sz="1600">
                <a:solidFill>
                  <a:srgbClr val="1A1D23"/>
                </a:solidFill>
                <a:latin typeface="Calibri"/>
              </a:rPr>
              <a:t> A trust graph IS a formalization of whose opinions you weight.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This is not a small distinction.</a:t>
            </a:r>
            <a:r>
              <a:rPr sz="1600">
                <a:solidFill>
                  <a:srgbClr val="1A1D23"/>
                </a:solidFill>
                <a:latin typeface="Calibri"/>
              </a:rPr>
              <a:t> Aggregating opinions from people unlike you produces noise. Aggregating from people like you produces signal.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247120" y="6492240"/>
            <a:ext cx="914400" cy="274320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pPr algn="r">
              <a:defRPr>
                <a:solidFill>
                  <a:srgbClr val="64748B"/>
                </a:solidFill>
              </a:defRPr>
            </a:pPr>
            <a:r>
              <a:rPr sz="900">
                <a:solidFill>
                  <a:srgbClr val="64748B"/>
                </a:solidFill>
                <a:latin typeface="Calibri"/>
              </a:rPr>
              <a:t>17 / 90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4320" y="6492240"/>
            <a:ext cx="5943600" cy="274320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pPr>
              <a:defRPr>
                <a:solidFill>
                  <a:srgbClr val="64748B"/>
                </a:solidFill>
              </a:defRPr>
            </a:pPr>
            <a:r>
              <a:rPr sz="900">
                <a:solidFill>
                  <a:srgbClr val="64748B"/>
                </a:solidFill>
                <a:latin typeface="Calibri"/>
              </a:rPr>
              <a:t>Quidnug  ·  Relativistic Ratings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5F7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" cy="6858000"/>
          </a:xfrm>
          <a:prstGeom prst="rect">
            <a:avLst/>
          </a:prstGeom>
          <a:solidFill>
            <a:srgbClr val="00D4A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548640" y="457200"/>
            <a:ext cx="11064240" cy="9144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defRPr>
                <a:solidFill>
                  <a:srgbClr val="1A1D23"/>
                </a:solidFill>
              </a:defRPr>
            </a:pPr>
            <a:r>
              <a:rPr sz="3600" b="1">
                <a:solidFill>
                  <a:srgbClr val="1A1D23"/>
                </a:solidFill>
                <a:latin typeface="Calibri"/>
              </a:rPr>
              <a:t>Granovetter 1973: the strength of weak ties</a:t>
            </a:r>
          </a:p>
        </p:txBody>
      </p:sp>
      <p:pic>
        <p:nvPicPr>
          <p:cNvPr id="5" name="Picture 4" descr="chart_weak_ti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1632" y="1828800"/>
            <a:ext cx="7788430" cy="40233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8640" y="6217920"/>
            <a:ext cx="11064240" cy="274320"/>
          </a:xfrm>
          <a:prstGeom prst="rect">
            <a:avLst/>
          </a:prstGeom>
          <a:noFill/>
        </p:spPr>
        <p:txBody>
          <a:bodyPr wrap="square" lIns="109728" rIns="109728" tIns="54864" bIns="54864" anchor="t">
            <a:spAutoFit/>
          </a:bodyPr>
          <a:lstStyle/>
          <a:p>
            <a:pPr algn="ctr">
              <a:defRPr>
                <a:solidFill>
                  <a:srgbClr val="64748B"/>
                </a:solidFill>
              </a:defRPr>
            </a:pPr>
            <a:r>
              <a:rPr sz="1000" b="0" i="1">
                <a:solidFill>
                  <a:srgbClr val="64748B"/>
                </a:solidFill>
                <a:latin typeface="Calibri"/>
              </a:rPr>
              <a:t>Most jobs are found through acquaintances, not family or close friends. Novel info flows through weak ties.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247120" y="6492240"/>
            <a:ext cx="914400" cy="274320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pPr algn="r">
              <a:defRPr>
                <a:solidFill>
                  <a:srgbClr val="64748B"/>
                </a:solidFill>
              </a:defRPr>
            </a:pPr>
            <a:r>
              <a:rPr sz="900">
                <a:solidFill>
                  <a:srgbClr val="64748B"/>
                </a:solidFill>
                <a:latin typeface="Calibri"/>
              </a:rPr>
              <a:t>18 / 90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4320" y="6492240"/>
            <a:ext cx="5943600" cy="274320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pPr>
              <a:defRPr>
                <a:solidFill>
                  <a:srgbClr val="64748B"/>
                </a:solidFill>
              </a:defRPr>
            </a:pPr>
            <a:r>
              <a:rPr sz="900">
                <a:solidFill>
                  <a:srgbClr val="64748B"/>
                </a:solidFill>
                <a:latin typeface="Calibri"/>
              </a:rPr>
              <a:t>Quidnug  ·  Relativistic Ratings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5F7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" cy="6858000"/>
          </a:xfrm>
          <a:prstGeom prst="rect">
            <a:avLst/>
          </a:prstGeom>
          <a:solidFill>
            <a:srgbClr val="00D4A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548640" y="457200"/>
            <a:ext cx="11064240" cy="9144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defRPr>
                <a:solidFill>
                  <a:srgbClr val="1A1D23"/>
                </a:solidFill>
              </a:defRPr>
            </a:pPr>
            <a:r>
              <a:rPr sz="3600" b="1">
                <a:solidFill>
                  <a:srgbClr val="1A1D23"/>
                </a:solidFill>
                <a:latin typeface="Calibri"/>
              </a:rPr>
              <a:t>Milgram 1963 + Facebook 2016: small-world data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8640" y="2011680"/>
            <a:ext cx="11064240" cy="4114800"/>
          </a:xfrm>
          <a:prstGeom prst="rect">
            <a:avLst/>
          </a:prstGeom>
          <a:noFill/>
        </p:spPr>
        <p:txBody>
          <a:bodyPr wrap="square" rIns="0" tIns="0" bIns="0">
            <a:spAutoFit/>
          </a:bodyPr>
          <a:lstStyle/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Stanley Milgram's 1967 'small world' experiment.</a:t>
            </a:r>
            <a:r>
              <a:rPr sz="1600">
                <a:solidFill>
                  <a:srgbClr val="1A1D23"/>
                </a:solidFill>
                <a:latin typeface="Calibri"/>
              </a:rPr>
              <a:t> Letters from random Americans to a target via social acquaintances. Average path length: ~6.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Bhagat et al. 2016 (Facebook research).</a:t>
            </a:r>
            <a:r>
              <a:rPr sz="1600">
                <a:solidFill>
                  <a:srgbClr val="1A1D23"/>
                </a:solidFill>
                <a:latin typeface="Calibri"/>
              </a:rPr>
              <a:t> On Facebook's social graph, average distance between any two users: 3.57 degrees of separation.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Implication.</a:t>
            </a:r>
            <a:r>
              <a:rPr sz="1600">
                <a:solidFill>
                  <a:srgbClr val="1A1D23"/>
                </a:solidFill>
                <a:latin typeface="Calibri"/>
              </a:rPr>
              <a:t> The distance from any observer to any reviewer is small. Trust-graph walks of depth 5 are not theoretical; they are empirically sufficient for almost any pair.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Also implication for Sybil resistance.</a:t>
            </a:r>
            <a:r>
              <a:rPr sz="1600">
                <a:solidFill>
                  <a:srgbClr val="1A1D23"/>
                </a:solidFill>
                <a:latin typeface="Calibri"/>
              </a:rPr>
              <a:t> Inserting a node BETWEEN two honest parties is hard when the social graph is dense. Sixth degrees of separation provides structural defense.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Relevance.</a:t>
            </a:r>
            <a:r>
              <a:rPr sz="1600">
                <a:solidFill>
                  <a:srgbClr val="1A1D23"/>
                </a:solidFill>
                <a:latin typeface="Calibri"/>
              </a:rPr>
              <a:t> Quidnug's default trust-walk depth is 5. Backed by empirical small-world research.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247120" y="6492240"/>
            <a:ext cx="914400" cy="274320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pPr algn="r">
              <a:defRPr>
                <a:solidFill>
                  <a:srgbClr val="64748B"/>
                </a:solidFill>
              </a:defRPr>
            </a:pPr>
            <a:r>
              <a:rPr sz="900">
                <a:solidFill>
                  <a:srgbClr val="64748B"/>
                </a:solidFill>
                <a:latin typeface="Calibri"/>
              </a:rPr>
              <a:t>19 / 90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4320" y="6492240"/>
            <a:ext cx="5943600" cy="274320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pPr>
              <a:defRPr>
                <a:solidFill>
                  <a:srgbClr val="64748B"/>
                </a:solidFill>
              </a:defRPr>
            </a:pPr>
            <a:r>
              <a:rPr sz="900">
                <a:solidFill>
                  <a:srgbClr val="64748B"/>
                </a:solidFill>
                <a:latin typeface="Calibri"/>
              </a:rPr>
              <a:t>Quidnug  ·  Relativistic Ratings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5F7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" cy="6858000"/>
          </a:xfrm>
          <a:prstGeom prst="rect">
            <a:avLst/>
          </a:prstGeom>
          <a:solidFill>
            <a:srgbClr val="00D4A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548640" y="457200"/>
            <a:ext cx="11064240" cy="9144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defRPr>
                <a:solidFill>
                  <a:srgbClr val="1A1D23"/>
                </a:solidFill>
              </a:defRPr>
            </a:pPr>
            <a:r>
              <a:rPr sz="3600" b="1">
                <a:solidFill>
                  <a:srgbClr val="1A1D23"/>
                </a:solidFill>
                <a:latin typeface="Calibri"/>
              </a:rPr>
              <a:t>The state of online reviews in 2026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8640" y="2194560"/>
            <a:ext cx="11064240" cy="2560320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pPr algn="ctr">
              <a:defRPr>
                <a:solidFill>
                  <a:srgbClr val="00D4A8"/>
                </a:solidFill>
              </a:defRPr>
            </a:pPr>
            <a:r>
              <a:rPr sz="12000" b="1">
                <a:solidFill>
                  <a:srgbClr val="00D4A8"/>
                </a:solidFill>
                <a:latin typeface="Calibri"/>
              </a:rPr>
              <a:t>$540M</a:t>
            </a:r>
          </a:p>
          <a:p>
            <a:pPr algn="ctr">
              <a:spcBef>
                <a:spcPts val="600"/>
              </a:spcBef>
              <a:defRPr>
                <a:solidFill>
                  <a:srgbClr val="1A1D23"/>
                </a:solidFill>
              </a:defRPr>
            </a:pPr>
            <a:r>
              <a:rPr sz="2400">
                <a:solidFill>
                  <a:srgbClr val="1A1D23"/>
                </a:solidFill>
                <a:latin typeface="Calibri"/>
              </a:rPr>
              <a:t>annual fake-review economy across major platforms.</a:t>
            </a:r>
          </a:p>
          <a:p>
            <a:pPr algn="ctr">
              <a:spcBef>
                <a:spcPts val="1200"/>
              </a:spcBef>
              <a:defRPr>
                <a:solidFill>
                  <a:srgbClr val="64748B"/>
                </a:solidFill>
              </a:defRPr>
            </a:pPr>
            <a:r>
              <a:rPr sz="1400" i="1">
                <a:solidFill>
                  <a:srgbClr val="64748B"/>
                </a:solidFill>
                <a:latin typeface="Calibri"/>
              </a:rPr>
              <a:t>A statistical problem (J-curves) plus an economic problem ($540M of fraud) plus a UX problem (single number for a heterogeneous population). The five-star average is broken. Relativistic ratings fix it.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247120" y="6492240"/>
            <a:ext cx="914400" cy="274320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pPr algn="r">
              <a:defRPr>
                <a:solidFill>
                  <a:srgbClr val="64748B"/>
                </a:solidFill>
              </a:defRPr>
            </a:pPr>
            <a:r>
              <a:rPr sz="900">
                <a:solidFill>
                  <a:srgbClr val="64748B"/>
                </a:solidFill>
                <a:latin typeface="Calibri"/>
              </a:rPr>
              <a:t>2 / 90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4320" y="6492240"/>
            <a:ext cx="5943600" cy="274320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pPr>
              <a:defRPr>
                <a:solidFill>
                  <a:srgbClr val="64748B"/>
                </a:solidFill>
              </a:defRPr>
            </a:pPr>
            <a:r>
              <a:rPr sz="900">
                <a:solidFill>
                  <a:srgbClr val="64748B"/>
                </a:solidFill>
                <a:latin typeface="Calibri"/>
              </a:rPr>
              <a:t>Quidnug  ·  Relativistic Ratings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5F7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" cy="6858000"/>
          </a:xfrm>
          <a:prstGeom prst="rect">
            <a:avLst/>
          </a:prstGeom>
          <a:solidFill>
            <a:srgbClr val="00D4A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548640" y="457200"/>
            <a:ext cx="11064240" cy="9144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defRPr>
                <a:solidFill>
                  <a:srgbClr val="1A1D23"/>
                </a:solidFill>
              </a:defRPr>
            </a:pPr>
            <a:r>
              <a:rPr sz="3600" b="1">
                <a:solidFill>
                  <a:srgbClr val="1A1D23"/>
                </a:solidFill>
                <a:latin typeface="Calibri"/>
              </a:rPr>
              <a:t>Mayer, Davis, Schoorman 1995: integrative trust model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8640" y="2011680"/>
            <a:ext cx="11064240" cy="4114800"/>
          </a:xfrm>
          <a:prstGeom prst="rect">
            <a:avLst/>
          </a:prstGeom>
          <a:noFill/>
        </p:spPr>
        <p:txBody>
          <a:bodyPr wrap="square" rIns="0" tIns="0" bIns="0">
            <a:spAutoFit/>
          </a:bodyPr>
          <a:lstStyle/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Mayer/Davis/Schoorman.</a:t>
            </a:r>
            <a:r>
              <a:rPr sz="1600">
                <a:solidFill>
                  <a:srgbClr val="1A1D23"/>
                </a:solidFill>
                <a:latin typeface="Calibri"/>
              </a:rPr>
              <a:t> 'An Integrative Model of Organizational Trust.' Academy of Management Review 20(3). The most-cited framework in trust literature.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Three components of trustworthiness.</a:t>
            </a:r>
            <a:r>
              <a:rPr sz="1600">
                <a:solidFill>
                  <a:srgbClr val="1A1D23"/>
                </a:solidFill>
                <a:latin typeface="Calibri"/>
              </a:rPr>
              <a:t> Ability (competence), Benevolence (intent), Integrity (principle adherence).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Plus a personality variable.</a:t>
            </a:r>
            <a:r>
              <a:rPr sz="1600">
                <a:solidFill>
                  <a:srgbClr val="1A1D23"/>
                </a:solidFill>
                <a:latin typeface="Calibri"/>
              </a:rPr>
              <a:t> Propensity to trust: how willing the trustor is to trust at all.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Implication for ratings.</a:t>
            </a:r>
            <a:r>
              <a:rPr sz="1600">
                <a:solidFill>
                  <a:srgbClr val="1A1D23"/>
                </a:solidFill>
                <a:latin typeface="Calibri"/>
              </a:rPr>
              <a:t> Trustworthy reviewer is not one dimension. A competent reviewer with unknown intentions is weighted differently than a less competent one with strong honest history.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Maps directly to Quidnug's four-factor formula.</a:t>
            </a:r>
            <a:r>
              <a:rPr sz="1600">
                <a:solidFill>
                  <a:srgbClr val="1A1D23"/>
                </a:solidFill>
                <a:latin typeface="Calibri"/>
              </a:rPr>
              <a:t> T = ability-plus-domain. H = benevolence + integrity (via helpfulness votes). A = demonstrated competence. R = ongoing commitment.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247120" y="6492240"/>
            <a:ext cx="914400" cy="274320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pPr algn="r">
              <a:defRPr>
                <a:solidFill>
                  <a:srgbClr val="64748B"/>
                </a:solidFill>
              </a:defRPr>
            </a:pPr>
            <a:r>
              <a:rPr sz="900">
                <a:solidFill>
                  <a:srgbClr val="64748B"/>
                </a:solidFill>
                <a:latin typeface="Calibri"/>
              </a:rPr>
              <a:t>20 / 90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4320" y="6492240"/>
            <a:ext cx="5943600" cy="274320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pPr>
              <a:defRPr>
                <a:solidFill>
                  <a:srgbClr val="64748B"/>
                </a:solidFill>
              </a:defRPr>
            </a:pPr>
            <a:r>
              <a:rPr sz="900">
                <a:solidFill>
                  <a:srgbClr val="64748B"/>
                </a:solidFill>
                <a:latin typeface="Calibri"/>
              </a:rPr>
              <a:t>Quidnug  ·  Relativistic Ratings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5F7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" cy="6858000"/>
          </a:xfrm>
          <a:prstGeom prst="rect">
            <a:avLst/>
          </a:prstGeom>
          <a:solidFill>
            <a:srgbClr val="00D4A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548640" y="457200"/>
            <a:ext cx="11064240" cy="9144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defRPr>
                <a:solidFill>
                  <a:srgbClr val="1A1D23"/>
                </a:solidFill>
              </a:defRPr>
            </a:pPr>
            <a:r>
              <a:rPr sz="3600" b="1">
                <a:solidFill>
                  <a:srgbClr val="1A1D23"/>
                </a:solidFill>
                <a:latin typeface="Calibri"/>
              </a:rPr>
              <a:t>Fukuyama 1995 + Putnam 2000: trust as social capital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8640" y="2011680"/>
            <a:ext cx="11064240" cy="4114800"/>
          </a:xfrm>
          <a:prstGeom prst="rect">
            <a:avLst/>
          </a:prstGeom>
          <a:noFill/>
        </p:spPr>
        <p:txBody>
          <a:bodyPr wrap="square" rIns="0" tIns="0" bIns="0">
            <a:spAutoFit/>
          </a:bodyPr>
          <a:lstStyle/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Francis Fukuyama: Trust: The Social Virtues and the Creation of Prosperity (1995).</a:t>
            </a:r>
            <a:r>
              <a:rPr sz="1600">
                <a:solidFill>
                  <a:srgbClr val="1A1D23"/>
                </a:solidFill>
                <a:latin typeface="Calibri"/>
              </a:rPr>
              <a:t> Argues generalized trust is an economic good. Lower transaction costs in high-trust societies.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Robert Putnam: Bowling Alone (2000).</a:t>
            </a:r>
            <a:r>
              <a:rPr sz="1600">
                <a:solidFill>
                  <a:srgbClr val="1A1D23"/>
                </a:solidFill>
                <a:latin typeface="Calibri"/>
              </a:rPr>
              <a:t> Argues declining social trust tracks declining civic engagement.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Both works also argue trust is BOUNDED by community.</a:t>
            </a:r>
            <a:r>
              <a:rPr sz="1600">
                <a:solidFill>
                  <a:srgbClr val="1A1D23"/>
                </a:solidFill>
                <a:latin typeface="Calibri"/>
              </a:rPr>
              <a:t> Cultural context determines baseline propensity to trust. Japan and US high; Italy and Latin America lower.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Implication for ratings.</a:t>
            </a:r>
            <a:r>
              <a:rPr sz="1600">
                <a:solidFill>
                  <a:srgbClr val="1A1D23"/>
                </a:solidFill>
                <a:latin typeface="Calibri"/>
              </a:rPr>
              <a:t> A rating system that assumes global trust homogeneity underweights reviews from high-trust populations and overweights from low-trust. Per-observer relativistic models avoid this.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Trust is not universal.</a:t>
            </a:r>
            <a:r>
              <a:rPr sz="1600">
                <a:solidFill>
                  <a:srgbClr val="1A1D23"/>
                </a:solidFill>
                <a:latin typeface="Calibri"/>
              </a:rPr>
              <a:t> Encoding it as if it were is a category error.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247120" y="6492240"/>
            <a:ext cx="914400" cy="274320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pPr algn="r">
              <a:defRPr>
                <a:solidFill>
                  <a:srgbClr val="64748B"/>
                </a:solidFill>
              </a:defRPr>
            </a:pPr>
            <a:r>
              <a:rPr sz="900">
                <a:solidFill>
                  <a:srgbClr val="64748B"/>
                </a:solidFill>
                <a:latin typeface="Calibri"/>
              </a:rPr>
              <a:t>21 / 90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4320" y="6492240"/>
            <a:ext cx="5943600" cy="274320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pPr>
              <a:defRPr>
                <a:solidFill>
                  <a:srgbClr val="64748B"/>
                </a:solidFill>
              </a:defRPr>
            </a:pPr>
            <a:r>
              <a:rPr sz="900">
                <a:solidFill>
                  <a:srgbClr val="64748B"/>
                </a:solidFill>
                <a:latin typeface="Calibri"/>
              </a:rPr>
              <a:t>Quidnug  ·  Relativistic Ratings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5F7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" cy="6858000"/>
          </a:xfrm>
          <a:prstGeom prst="rect">
            <a:avLst/>
          </a:prstGeom>
          <a:solidFill>
            <a:srgbClr val="00D4A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548640" y="457200"/>
            <a:ext cx="11064240" cy="9144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defRPr>
                <a:solidFill>
                  <a:srgbClr val="1A1D23"/>
                </a:solidFill>
              </a:defRPr>
            </a:pPr>
            <a:r>
              <a:rPr sz="3600" b="1">
                <a:solidFill>
                  <a:srgbClr val="1A1D23"/>
                </a:solidFill>
                <a:latin typeface="Calibri"/>
              </a:rPr>
              <a:t>Cialdini 1984: Influence (social proof)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8640" y="2011680"/>
            <a:ext cx="11064240" cy="4114800"/>
          </a:xfrm>
          <a:prstGeom prst="rect">
            <a:avLst/>
          </a:prstGeom>
          <a:noFill/>
        </p:spPr>
        <p:txBody>
          <a:bodyPr wrap="square" rIns="0" tIns="0" bIns="0">
            <a:spAutoFit/>
          </a:bodyPr>
          <a:lstStyle/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Robert Cialdini.</a:t>
            </a:r>
            <a:r>
              <a:rPr sz="1600">
                <a:solidFill>
                  <a:srgbClr val="1A1D23"/>
                </a:solidFill>
                <a:latin typeface="Calibri"/>
              </a:rPr>
              <a:t> Influence: The Psychology of Persuasion (1984). Operationalizes Asch for marketers.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Six principles of influence.</a:t>
            </a:r>
            <a:r>
              <a:rPr sz="1600">
                <a:solidFill>
                  <a:srgbClr val="1A1D23"/>
                </a:solidFill>
                <a:latin typeface="Calibri"/>
              </a:rPr>
              <a:t> Reciprocity, Commitment, Social Proof, Authority, Liking, Scarcity.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Social proof is the most-cited principle for review design.</a:t>
            </a:r>
            <a:r>
              <a:rPr sz="1600">
                <a:solidFill>
                  <a:srgbClr val="1A1D23"/>
                </a:solidFill>
                <a:latin typeface="Calibri"/>
              </a:rPr>
              <a:t> 'Lots of people like this' is presented as evidence the thing is good.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But Cialdini also notes a critical caveat.</a:t>
            </a:r>
            <a:r>
              <a:rPr sz="1600">
                <a:solidFill>
                  <a:srgbClr val="1A1D23"/>
                </a:solidFill>
                <a:latin typeface="Calibri"/>
              </a:rPr>
              <a:t> Social proof is more powerful when the proof comes from people LIKE the target. Same finding as Festinger.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Existing review systems systematically violate Cialdini's caveat.</a:t>
            </a:r>
            <a:r>
              <a:rPr sz="1600">
                <a:solidFill>
                  <a:srgbClr val="1A1D23"/>
                </a:solidFill>
                <a:latin typeface="Calibri"/>
              </a:rPr>
              <a:t> Generic crowd-average is exactly the WRONG kind of social proof for an individual decision.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247120" y="6492240"/>
            <a:ext cx="914400" cy="274320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pPr algn="r">
              <a:defRPr>
                <a:solidFill>
                  <a:srgbClr val="64748B"/>
                </a:solidFill>
              </a:defRPr>
            </a:pPr>
            <a:r>
              <a:rPr sz="900">
                <a:solidFill>
                  <a:srgbClr val="64748B"/>
                </a:solidFill>
                <a:latin typeface="Calibri"/>
              </a:rPr>
              <a:t>22 / 90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4320" y="6492240"/>
            <a:ext cx="5943600" cy="274320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pPr>
              <a:defRPr>
                <a:solidFill>
                  <a:srgbClr val="64748B"/>
                </a:solidFill>
              </a:defRPr>
            </a:pPr>
            <a:r>
              <a:rPr sz="900">
                <a:solidFill>
                  <a:srgbClr val="64748B"/>
                </a:solidFill>
                <a:latin typeface="Calibri"/>
              </a:rPr>
              <a:t>Quidnug  ·  Relativistic Ratings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5F7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" cy="6858000"/>
          </a:xfrm>
          <a:prstGeom prst="rect">
            <a:avLst/>
          </a:prstGeom>
          <a:solidFill>
            <a:srgbClr val="00D4A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548640" y="457200"/>
            <a:ext cx="11064240" cy="9144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defRPr>
                <a:solidFill>
                  <a:srgbClr val="1A1D23"/>
                </a:solidFill>
              </a:defRPr>
            </a:pPr>
            <a:r>
              <a:rPr sz="3600" b="1">
                <a:solidFill>
                  <a:srgbClr val="1A1D23"/>
                </a:solidFill>
                <a:latin typeface="Calibri"/>
              </a:rPr>
              <a:t>Resnick et al. 2000: Reputation Systems (CACM)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8640" y="2011680"/>
            <a:ext cx="11064240" cy="4114800"/>
          </a:xfrm>
          <a:prstGeom prst="rect">
            <a:avLst/>
          </a:prstGeom>
          <a:noFill/>
        </p:spPr>
        <p:txBody>
          <a:bodyPr wrap="square" rIns="0" tIns="0" bIns="0">
            <a:spAutoFit/>
          </a:bodyPr>
          <a:lstStyle/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Resnick, Kuwabara, Zeckhauser, Friedman.</a:t>
            </a:r>
            <a:r>
              <a:rPr sz="1600">
                <a:solidFill>
                  <a:srgbClr val="1A1D23"/>
                </a:solidFill>
                <a:latin typeface="Calibri"/>
              </a:rPr>
              <a:t> 'Reputation Systems.' Communications of the ACM 43(12). The foundational engineering paper.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Three roles a reputation system must serve.</a:t>
            </a:r>
            <a:r>
              <a:rPr sz="1600">
                <a:solidFill>
                  <a:srgbClr val="1A1D23"/>
                </a:solidFill>
                <a:latin typeface="Calibri"/>
              </a:rPr>
              <a:t> Provide information for decision-making. Give feedback to improve reputation. Deter bad behavior.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Four canonical failure modes identified.</a:t>
            </a:r>
            <a:r>
              <a:rPr sz="1600">
                <a:solidFill>
                  <a:srgbClr val="1A1D23"/>
                </a:solidFill>
                <a:latin typeface="Calibri"/>
              </a:rPr>
              <a:t> Entry/exit attacks. Sybil attacks. Whitewashing. Collusion.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Implication for design.</a:t>
            </a:r>
            <a:r>
              <a:rPr sz="1600">
                <a:solidFill>
                  <a:srgbClr val="1A1D23"/>
                </a:solidFill>
                <a:latin typeface="Calibri"/>
              </a:rPr>
              <a:t> Any system without structural Sybil resistance is broken. Detection-based is a losing arms race.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Quidnug PoT addresses each.</a:t>
            </a:r>
            <a:r>
              <a:rPr sz="1600">
                <a:solidFill>
                  <a:srgbClr val="1A1D23"/>
                </a:solidFill>
                <a:latin typeface="Calibri"/>
              </a:rPr>
              <a:t> Sybil: structural via trust graph. Whitewashing: TTL + history visibility. Collusion: bounded influence from each reviewer's weight.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247120" y="6492240"/>
            <a:ext cx="914400" cy="274320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pPr algn="r">
              <a:defRPr>
                <a:solidFill>
                  <a:srgbClr val="64748B"/>
                </a:solidFill>
              </a:defRPr>
            </a:pPr>
            <a:r>
              <a:rPr sz="900">
                <a:solidFill>
                  <a:srgbClr val="64748B"/>
                </a:solidFill>
                <a:latin typeface="Calibri"/>
              </a:rPr>
              <a:t>23 / 90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4320" y="6492240"/>
            <a:ext cx="5943600" cy="274320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pPr>
              <a:defRPr>
                <a:solidFill>
                  <a:srgbClr val="64748B"/>
                </a:solidFill>
              </a:defRPr>
            </a:pPr>
            <a:r>
              <a:rPr sz="900">
                <a:solidFill>
                  <a:srgbClr val="64748B"/>
                </a:solidFill>
                <a:latin typeface="Calibri"/>
              </a:rPr>
              <a:t>Quidnug  ·  Relativistic Ratings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5F7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" cy="6858000"/>
          </a:xfrm>
          <a:prstGeom prst="rect">
            <a:avLst/>
          </a:prstGeom>
          <a:solidFill>
            <a:srgbClr val="00D4A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548640" y="457200"/>
            <a:ext cx="11064240" cy="9144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defRPr>
                <a:solidFill>
                  <a:srgbClr val="1A1D23"/>
                </a:solidFill>
              </a:defRPr>
            </a:pPr>
            <a:r>
              <a:rPr sz="3600" b="1">
                <a:solidFill>
                  <a:srgbClr val="1A1D23"/>
                </a:solidFill>
                <a:latin typeface="Calibri"/>
              </a:rPr>
              <a:t>Jøsang, Ismail, Boyd 2007: trust survey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8640" y="2011680"/>
            <a:ext cx="11064240" cy="4114800"/>
          </a:xfrm>
          <a:prstGeom prst="rect">
            <a:avLst/>
          </a:prstGeom>
          <a:noFill/>
        </p:spPr>
        <p:txBody>
          <a:bodyPr wrap="square" rIns="0" tIns="0" bIns="0">
            <a:spAutoFit/>
          </a:bodyPr>
          <a:lstStyle/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Audun Jøsang.</a:t>
            </a:r>
            <a:r>
              <a:rPr sz="1600">
                <a:solidFill>
                  <a:srgbClr val="1A1D23"/>
                </a:solidFill>
                <a:latin typeface="Calibri"/>
              </a:rPr>
              <a:t> 'A Survey of Trust and Reputation Systems for Online Service Provision.' Decision Support Systems 43(2). Reviewed 40+ systems across the prior decade.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Conclusion 1.</a:t>
            </a:r>
            <a:r>
              <a:rPr sz="1600">
                <a:solidFill>
                  <a:srgbClr val="1A1D23"/>
                </a:solidFill>
                <a:latin typeface="Calibri"/>
              </a:rPr>
              <a:t> Transitive trust with graded decay is the most general and expressive model.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Conclusion 2.</a:t>
            </a:r>
            <a:r>
              <a:rPr sz="1600">
                <a:solidFill>
                  <a:srgbClr val="1A1D23"/>
                </a:solidFill>
                <a:latin typeface="Calibri"/>
              </a:rPr>
              <a:t> Binary trust loses information. Numerical trust without decay handles uncertainty poorly.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Conclusion 3.</a:t>
            </a:r>
            <a:r>
              <a:rPr sz="1600">
                <a:solidFill>
                  <a:srgbClr val="1A1D23"/>
                </a:solidFill>
                <a:latin typeface="Calibri"/>
              </a:rPr>
              <a:t> Context matters. A reputation system must be scoped to the context of judgment. Good landscape photographer is not necessarily a good portrait photographer.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Quidnug operationalizes all three.</a:t>
            </a:r>
            <a:r>
              <a:rPr sz="1600">
                <a:solidFill>
                  <a:srgbClr val="1A1D23"/>
                </a:solidFill>
                <a:latin typeface="Calibri"/>
              </a:rPr>
              <a:t> Multiplicative decay; topic-domain scoping; per-context TRUST tx with TrustDomain field.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247120" y="6492240"/>
            <a:ext cx="914400" cy="274320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pPr algn="r">
              <a:defRPr>
                <a:solidFill>
                  <a:srgbClr val="64748B"/>
                </a:solidFill>
              </a:defRPr>
            </a:pPr>
            <a:r>
              <a:rPr sz="900">
                <a:solidFill>
                  <a:srgbClr val="64748B"/>
                </a:solidFill>
                <a:latin typeface="Calibri"/>
              </a:rPr>
              <a:t>24 / 90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4320" y="6492240"/>
            <a:ext cx="5943600" cy="274320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pPr>
              <a:defRPr>
                <a:solidFill>
                  <a:srgbClr val="64748B"/>
                </a:solidFill>
              </a:defRPr>
            </a:pPr>
            <a:r>
              <a:rPr sz="900">
                <a:solidFill>
                  <a:srgbClr val="64748B"/>
                </a:solidFill>
                <a:latin typeface="Calibri"/>
              </a:rPr>
              <a:t>Quidnug  ·  Relativistic Ratings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5F7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" cy="6858000"/>
          </a:xfrm>
          <a:prstGeom prst="rect">
            <a:avLst/>
          </a:prstGeom>
          <a:solidFill>
            <a:srgbClr val="00D4A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548640" y="457200"/>
            <a:ext cx="11064240" cy="9144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defRPr>
                <a:solidFill>
                  <a:srgbClr val="1A1D23"/>
                </a:solidFill>
              </a:defRPr>
            </a:pPr>
            <a:r>
              <a:rPr sz="3600" b="1">
                <a:solidFill>
                  <a:srgbClr val="1A1D23"/>
                </a:solidFill>
                <a:latin typeface="Calibri"/>
              </a:rPr>
              <a:t>Eight studies, eight implications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48640" y="2103120"/>
          <a:ext cx="11064239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51514"/>
                <a:gridCol w="3161211"/>
                <a:gridCol w="3951514"/>
              </a:tblGrid>
              <a:tr h="457200">
                <a:tc>
                  <a:txBody>
                    <a:bodyPr lIns="73152" rIns="73152" tIns="36576" bIns="36576"/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r>
                        <a:rPr sz="1300" b="1">
                          <a:solidFill>
                            <a:srgbClr val="FFFFFF"/>
                          </a:solidFill>
                          <a:latin typeface="Calibri"/>
                        </a:rPr>
                        <a:t>Finding</a:t>
                      </a:r>
                    </a:p>
                  </a:txBody>
                  <a:tcPr>
                    <a:solidFill>
                      <a:srgbClr val="00D4A8"/>
                    </a:solidFill>
                  </a:tcPr>
                </a:tc>
                <a:tc>
                  <a:txBody>
                    <a:bodyPr lIns="73152" rIns="73152" tIns="36576" bIns="36576"/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r>
                        <a:rPr sz="1300" b="1">
                          <a:solidFill>
                            <a:srgbClr val="FFFFFF"/>
                          </a:solidFill>
                          <a:latin typeface="Calibri"/>
                        </a:rPr>
                        <a:t>Source</a:t>
                      </a:r>
                    </a:p>
                  </a:txBody>
                  <a:tcPr>
                    <a:solidFill>
                      <a:srgbClr val="00D4A8"/>
                    </a:solidFill>
                  </a:tcPr>
                </a:tc>
                <a:tc>
                  <a:txBody>
                    <a:bodyPr lIns="73152" rIns="73152" tIns="36576" bIns="36576"/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r>
                        <a:rPr sz="1300" b="1">
                          <a:solidFill>
                            <a:srgbClr val="FFFFFF"/>
                          </a:solidFill>
                          <a:latin typeface="Calibri"/>
                        </a:rPr>
                        <a:t>Implication for ratings</a:t>
                      </a:r>
                    </a:p>
                  </a:txBody>
                  <a:tcPr>
                    <a:solidFill>
                      <a:srgbClr val="00D4A8"/>
                    </a:solidFill>
                  </a:tcPr>
                </a:tc>
              </a:tr>
              <a:tr h="457200">
                <a:tc>
                  <a:txBody>
                    <a:bodyPr lIns="73152" rIns="73152" tIns="36576" bIns="36576"/>
                    <a:lstStyle/>
                    <a:p>
                      <a:pPr>
                        <a:defRPr>
                          <a:solidFill>
                            <a:srgbClr val="1A1D23"/>
                          </a:solidFill>
                        </a:defRPr>
                      </a:pPr>
                      <a:r>
                        <a:rPr sz="1000">
                          <a:solidFill>
                            <a:srgbClr val="1A1D23"/>
                          </a:solidFill>
                          <a:latin typeface="Calibri"/>
                        </a:rPr>
                        <a:t>Conformity to wrong group: 32%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 lIns="73152" rIns="73152" tIns="36576" bIns="36576"/>
                    <a:lstStyle/>
                    <a:p>
                      <a:pPr>
                        <a:defRPr>
                          <a:solidFill>
                            <a:srgbClr val="1A1D23"/>
                          </a:solidFill>
                        </a:defRPr>
                      </a:pPr>
                      <a:r>
                        <a:rPr sz="1000">
                          <a:solidFill>
                            <a:srgbClr val="1A1D23"/>
                          </a:solidFill>
                          <a:latin typeface="Calibri"/>
                        </a:rPr>
                        <a:t>Asch 1951, 1956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 lIns="73152" rIns="73152" tIns="36576" bIns="36576"/>
                    <a:lstStyle/>
                    <a:p>
                      <a:pPr>
                        <a:defRPr>
                          <a:solidFill>
                            <a:srgbClr val="1A1D23"/>
                          </a:solidFill>
                        </a:defRPr>
                      </a:pPr>
                      <a:r>
                        <a:rPr sz="1000">
                          <a:solidFill>
                            <a:srgbClr val="1A1D23"/>
                          </a:solidFill>
                          <a:latin typeface="Calibri"/>
                        </a:rPr>
                        <a:t>Show TRUSTED social proof, not crowd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  <a:tr h="457200">
                <a:tc>
                  <a:txBody>
                    <a:bodyPr lIns="73152" rIns="73152" tIns="36576" bIns="36576"/>
                    <a:lstStyle/>
                    <a:p>
                      <a:pPr>
                        <a:defRPr>
                          <a:solidFill>
                            <a:srgbClr val="1A1D23"/>
                          </a:solidFill>
                        </a:defRPr>
                      </a:pPr>
                      <a:r>
                        <a:rPr sz="1000">
                          <a:solidFill>
                            <a:srgbClr val="1A1D23"/>
                          </a:solidFill>
                          <a:latin typeface="Calibri"/>
                        </a:rPr>
                        <a:t>Compare to similar others</a:t>
                      </a:r>
                    </a:p>
                  </a:txBody>
                  <a:tcPr>
                    <a:solidFill>
                      <a:srgbClr val="F5F7FA"/>
                    </a:solidFill>
                  </a:tcPr>
                </a:tc>
                <a:tc>
                  <a:txBody>
                    <a:bodyPr lIns="73152" rIns="73152" tIns="36576" bIns="36576"/>
                    <a:lstStyle/>
                    <a:p>
                      <a:pPr>
                        <a:defRPr>
                          <a:solidFill>
                            <a:srgbClr val="1A1D23"/>
                          </a:solidFill>
                        </a:defRPr>
                      </a:pPr>
                      <a:r>
                        <a:rPr sz="1000">
                          <a:solidFill>
                            <a:srgbClr val="1A1D23"/>
                          </a:solidFill>
                          <a:latin typeface="Calibri"/>
                        </a:rPr>
                        <a:t>Festinger 1954</a:t>
                      </a:r>
                    </a:p>
                  </a:txBody>
                  <a:tcPr>
                    <a:solidFill>
                      <a:srgbClr val="F5F7FA"/>
                    </a:solidFill>
                  </a:tcPr>
                </a:tc>
                <a:tc>
                  <a:txBody>
                    <a:bodyPr lIns="73152" rIns="73152" tIns="36576" bIns="36576"/>
                    <a:lstStyle/>
                    <a:p>
                      <a:pPr>
                        <a:defRPr>
                          <a:solidFill>
                            <a:srgbClr val="1A1D23"/>
                          </a:solidFill>
                        </a:defRPr>
                      </a:pPr>
                      <a:r>
                        <a:rPr sz="1000">
                          <a:solidFill>
                            <a:srgbClr val="1A1D23"/>
                          </a:solidFill>
                          <a:latin typeface="Calibri"/>
                        </a:rPr>
                        <a:t>Global avg is wrong reference class</a:t>
                      </a:r>
                    </a:p>
                  </a:txBody>
                  <a:tcPr>
                    <a:solidFill>
                      <a:srgbClr val="F5F7FA"/>
                    </a:solidFill>
                  </a:tcPr>
                </a:tc>
              </a:tr>
              <a:tr h="457200">
                <a:tc>
                  <a:txBody>
                    <a:bodyPr lIns="73152" rIns="73152" tIns="36576" bIns="36576"/>
                    <a:lstStyle/>
                    <a:p>
                      <a:pPr>
                        <a:defRPr>
                          <a:solidFill>
                            <a:srgbClr val="1A1D23"/>
                          </a:solidFill>
                        </a:defRPr>
                      </a:pPr>
                      <a:r>
                        <a:rPr sz="1000">
                          <a:solidFill>
                            <a:srgbClr val="1A1D23"/>
                          </a:solidFill>
                          <a:latin typeface="Calibri"/>
                        </a:rPr>
                        <a:t>Weak ties carry novel info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 lIns="73152" rIns="73152" tIns="36576" bIns="36576"/>
                    <a:lstStyle/>
                    <a:p>
                      <a:pPr>
                        <a:defRPr>
                          <a:solidFill>
                            <a:srgbClr val="1A1D23"/>
                          </a:solidFill>
                        </a:defRPr>
                      </a:pPr>
                      <a:r>
                        <a:rPr sz="1000">
                          <a:solidFill>
                            <a:srgbClr val="1A1D23"/>
                          </a:solidFill>
                          <a:latin typeface="Calibri"/>
                        </a:rPr>
                        <a:t>Granovetter 1973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 lIns="73152" rIns="73152" tIns="36576" bIns="36576"/>
                    <a:lstStyle/>
                    <a:p>
                      <a:pPr>
                        <a:defRPr>
                          <a:solidFill>
                            <a:srgbClr val="1A1D23"/>
                          </a:solidFill>
                        </a:defRPr>
                      </a:pPr>
                      <a:r>
                        <a:rPr sz="1000">
                          <a:solidFill>
                            <a:srgbClr val="1A1D23"/>
                          </a:solidFill>
                          <a:latin typeface="Calibri"/>
                        </a:rPr>
                        <a:t>Multi-hop trust with decay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  <a:tr h="457200">
                <a:tc>
                  <a:txBody>
                    <a:bodyPr lIns="73152" rIns="73152" tIns="36576" bIns="36576"/>
                    <a:lstStyle/>
                    <a:p>
                      <a:pPr>
                        <a:defRPr>
                          <a:solidFill>
                            <a:srgbClr val="1A1D23"/>
                          </a:solidFill>
                        </a:defRPr>
                      </a:pPr>
                      <a:r>
                        <a:rPr sz="1000">
                          <a:solidFill>
                            <a:srgbClr val="1A1D23"/>
                          </a:solidFill>
                          <a:latin typeface="Calibri"/>
                        </a:rPr>
                        <a:t>~3.6 degrees on Facebook</a:t>
                      </a:r>
                    </a:p>
                  </a:txBody>
                  <a:tcPr>
                    <a:solidFill>
                      <a:srgbClr val="F5F7FA"/>
                    </a:solidFill>
                  </a:tcPr>
                </a:tc>
                <a:tc>
                  <a:txBody>
                    <a:bodyPr lIns="73152" rIns="73152" tIns="36576" bIns="36576"/>
                    <a:lstStyle/>
                    <a:p>
                      <a:pPr>
                        <a:defRPr>
                          <a:solidFill>
                            <a:srgbClr val="1A1D23"/>
                          </a:solidFill>
                        </a:defRPr>
                      </a:pPr>
                      <a:r>
                        <a:rPr sz="1000">
                          <a:solidFill>
                            <a:srgbClr val="1A1D23"/>
                          </a:solidFill>
                          <a:latin typeface="Calibri"/>
                        </a:rPr>
                        <a:t>Bhagat et al. 2016</a:t>
                      </a:r>
                    </a:p>
                  </a:txBody>
                  <a:tcPr>
                    <a:solidFill>
                      <a:srgbClr val="F5F7FA"/>
                    </a:solidFill>
                  </a:tcPr>
                </a:tc>
                <a:tc>
                  <a:txBody>
                    <a:bodyPr lIns="73152" rIns="73152" tIns="36576" bIns="36576"/>
                    <a:lstStyle/>
                    <a:p>
                      <a:pPr>
                        <a:defRPr>
                          <a:solidFill>
                            <a:srgbClr val="1A1D23"/>
                          </a:solidFill>
                        </a:defRPr>
                      </a:pPr>
                      <a:r>
                        <a:rPr sz="1000">
                          <a:solidFill>
                            <a:srgbClr val="1A1D23"/>
                          </a:solidFill>
                          <a:latin typeface="Calibri"/>
                        </a:rPr>
                        <a:t>Depth-5 walks reach everyone</a:t>
                      </a:r>
                    </a:p>
                  </a:txBody>
                  <a:tcPr>
                    <a:solidFill>
                      <a:srgbClr val="F5F7FA"/>
                    </a:solidFill>
                  </a:tcPr>
                </a:tc>
              </a:tr>
              <a:tr h="457200">
                <a:tc>
                  <a:txBody>
                    <a:bodyPr lIns="73152" rIns="73152" tIns="36576" bIns="36576"/>
                    <a:lstStyle/>
                    <a:p>
                      <a:pPr>
                        <a:defRPr>
                          <a:solidFill>
                            <a:srgbClr val="1A1D23"/>
                          </a:solidFill>
                        </a:defRPr>
                      </a:pPr>
                      <a:r>
                        <a:rPr sz="1000">
                          <a:solidFill>
                            <a:srgbClr val="1A1D23"/>
                          </a:solidFill>
                          <a:latin typeface="Calibri"/>
                        </a:rPr>
                        <a:t>Trust = Ability+Benevolence+Integrity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 lIns="73152" rIns="73152" tIns="36576" bIns="36576"/>
                    <a:lstStyle/>
                    <a:p>
                      <a:pPr>
                        <a:defRPr>
                          <a:solidFill>
                            <a:srgbClr val="1A1D23"/>
                          </a:solidFill>
                        </a:defRPr>
                      </a:pPr>
                      <a:r>
                        <a:rPr sz="1000">
                          <a:solidFill>
                            <a:srgbClr val="1A1D23"/>
                          </a:solidFill>
                          <a:latin typeface="Calibri"/>
                        </a:rPr>
                        <a:t>Mayer/Davis/Schoorman 1995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 lIns="73152" rIns="73152" tIns="36576" bIns="36576"/>
                    <a:lstStyle/>
                    <a:p>
                      <a:pPr>
                        <a:defRPr>
                          <a:solidFill>
                            <a:srgbClr val="1A1D23"/>
                          </a:solidFill>
                        </a:defRPr>
                      </a:pPr>
                      <a:r>
                        <a:rPr sz="1000">
                          <a:solidFill>
                            <a:srgbClr val="1A1D23"/>
                          </a:solidFill>
                          <a:latin typeface="Calibri"/>
                        </a:rPr>
                        <a:t>Multi-factor rating with independent signals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  <a:tr h="457200">
                <a:tc>
                  <a:txBody>
                    <a:bodyPr lIns="73152" rIns="73152" tIns="36576" bIns="36576"/>
                    <a:lstStyle/>
                    <a:p>
                      <a:pPr>
                        <a:defRPr>
                          <a:solidFill>
                            <a:srgbClr val="1A1D23"/>
                          </a:solidFill>
                        </a:defRPr>
                      </a:pPr>
                      <a:r>
                        <a:rPr sz="1000">
                          <a:solidFill>
                            <a:srgbClr val="1A1D23"/>
                          </a:solidFill>
                          <a:latin typeface="Calibri"/>
                        </a:rPr>
                        <a:t>Trust bounded by community</a:t>
                      </a:r>
                    </a:p>
                  </a:txBody>
                  <a:tcPr>
                    <a:solidFill>
                      <a:srgbClr val="F5F7FA"/>
                    </a:solidFill>
                  </a:tcPr>
                </a:tc>
                <a:tc>
                  <a:txBody>
                    <a:bodyPr lIns="73152" rIns="73152" tIns="36576" bIns="36576"/>
                    <a:lstStyle/>
                    <a:p>
                      <a:pPr>
                        <a:defRPr>
                          <a:solidFill>
                            <a:srgbClr val="1A1D23"/>
                          </a:solidFill>
                        </a:defRPr>
                      </a:pPr>
                      <a:r>
                        <a:rPr sz="1000">
                          <a:solidFill>
                            <a:srgbClr val="1A1D23"/>
                          </a:solidFill>
                          <a:latin typeface="Calibri"/>
                        </a:rPr>
                        <a:t>Fukuyama 1995 / Putnam 2000</a:t>
                      </a:r>
                    </a:p>
                  </a:txBody>
                  <a:tcPr>
                    <a:solidFill>
                      <a:srgbClr val="F5F7FA"/>
                    </a:solidFill>
                  </a:tcPr>
                </a:tc>
                <a:tc>
                  <a:txBody>
                    <a:bodyPr lIns="73152" rIns="73152" tIns="36576" bIns="36576"/>
                    <a:lstStyle/>
                    <a:p>
                      <a:pPr>
                        <a:defRPr>
                          <a:solidFill>
                            <a:srgbClr val="1A1D23"/>
                          </a:solidFill>
                        </a:defRPr>
                      </a:pPr>
                      <a:r>
                        <a:rPr sz="1000">
                          <a:solidFill>
                            <a:srgbClr val="1A1D23"/>
                          </a:solidFill>
                          <a:latin typeface="Calibri"/>
                        </a:rPr>
                        <a:t>Global flat trust assumption is wrong</a:t>
                      </a:r>
                    </a:p>
                  </a:txBody>
                  <a:tcPr>
                    <a:solidFill>
                      <a:srgbClr val="F5F7FA"/>
                    </a:solidFill>
                  </a:tcPr>
                </a:tc>
              </a:tr>
              <a:tr h="457200">
                <a:tc>
                  <a:txBody>
                    <a:bodyPr lIns="73152" rIns="73152" tIns="36576" bIns="36576"/>
                    <a:lstStyle/>
                    <a:p>
                      <a:pPr>
                        <a:defRPr>
                          <a:solidFill>
                            <a:srgbClr val="1A1D23"/>
                          </a:solidFill>
                        </a:defRPr>
                      </a:pPr>
                      <a:r>
                        <a:rPr sz="1000">
                          <a:solidFill>
                            <a:srgbClr val="1A1D23"/>
                          </a:solidFill>
                          <a:latin typeface="Calibri"/>
                        </a:rPr>
                        <a:t>Sybil resistance is mandatory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 lIns="73152" rIns="73152" tIns="36576" bIns="36576"/>
                    <a:lstStyle/>
                    <a:p>
                      <a:pPr>
                        <a:defRPr>
                          <a:solidFill>
                            <a:srgbClr val="1A1D23"/>
                          </a:solidFill>
                        </a:defRPr>
                      </a:pPr>
                      <a:r>
                        <a:rPr sz="1000">
                          <a:solidFill>
                            <a:srgbClr val="1A1D23"/>
                          </a:solidFill>
                          <a:latin typeface="Calibri"/>
                        </a:rPr>
                        <a:t>Resnick et al. 2000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 lIns="73152" rIns="73152" tIns="36576" bIns="36576"/>
                    <a:lstStyle/>
                    <a:p>
                      <a:pPr>
                        <a:defRPr>
                          <a:solidFill>
                            <a:srgbClr val="1A1D23"/>
                          </a:solidFill>
                        </a:defRPr>
                      </a:pPr>
                      <a:r>
                        <a:rPr sz="1000">
                          <a:solidFill>
                            <a:srgbClr val="1A1D23"/>
                          </a:solidFill>
                          <a:latin typeface="Calibri"/>
                        </a:rPr>
                        <a:t>Structural, not detection-based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  <a:tr h="457200">
                <a:tc>
                  <a:txBody>
                    <a:bodyPr lIns="73152" rIns="73152" tIns="36576" bIns="36576"/>
                    <a:lstStyle/>
                    <a:p>
                      <a:pPr>
                        <a:defRPr>
                          <a:solidFill>
                            <a:srgbClr val="1A1D23"/>
                          </a:solidFill>
                        </a:defRPr>
                      </a:pPr>
                      <a:r>
                        <a:rPr sz="1000">
                          <a:solidFill>
                            <a:srgbClr val="1A1D23"/>
                          </a:solidFill>
                          <a:latin typeface="Calibri"/>
                        </a:rPr>
                        <a:t>Transitive trust + context is right</a:t>
                      </a:r>
                    </a:p>
                  </a:txBody>
                  <a:tcPr>
                    <a:solidFill>
                      <a:srgbClr val="F5F7FA"/>
                    </a:solidFill>
                  </a:tcPr>
                </a:tc>
                <a:tc>
                  <a:txBody>
                    <a:bodyPr lIns="73152" rIns="73152" tIns="36576" bIns="36576"/>
                    <a:lstStyle/>
                    <a:p>
                      <a:pPr>
                        <a:defRPr>
                          <a:solidFill>
                            <a:srgbClr val="1A1D23"/>
                          </a:solidFill>
                        </a:defRPr>
                      </a:pPr>
                      <a:r>
                        <a:rPr sz="1000">
                          <a:solidFill>
                            <a:srgbClr val="1A1D23"/>
                          </a:solidFill>
                          <a:latin typeface="Calibri"/>
                        </a:rPr>
                        <a:t>Jøsang 2007</a:t>
                      </a:r>
                    </a:p>
                  </a:txBody>
                  <a:tcPr>
                    <a:solidFill>
                      <a:srgbClr val="F5F7FA"/>
                    </a:solidFill>
                  </a:tcPr>
                </a:tc>
                <a:tc>
                  <a:txBody>
                    <a:bodyPr lIns="73152" rIns="73152" tIns="36576" bIns="36576"/>
                    <a:lstStyle/>
                    <a:p>
                      <a:pPr>
                        <a:defRPr>
                          <a:solidFill>
                            <a:srgbClr val="1A1D23"/>
                          </a:solidFill>
                        </a:defRPr>
                      </a:pPr>
                      <a:r>
                        <a:rPr sz="1000">
                          <a:solidFill>
                            <a:srgbClr val="1A1D23"/>
                          </a:solidFill>
                          <a:latin typeface="Calibri"/>
                        </a:rPr>
                        <a:t>Domain scoping + graded decay</a:t>
                      </a:r>
                    </a:p>
                  </a:txBody>
                  <a:tcPr>
                    <a:solidFill>
                      <a:srgbClr val="F5F7FA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1247120" y="6492240"/>
            <a:ext cx="914400" cy="274320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pPr algn="r">
              <a:defRPr>
                <a:solidFill>
                  <a:srgbClr val="64748B"/>
                </a:solidFill>
              </a:defRPr>
            </a:pPr>
            <a:r>
              <a:rPr sz="900">
                <a:solidFill>
                  <a:srgbClr val="64748B"/>
                </a:solidFill>
                <a:latin typeface="Calibri"/>
              </a:rPr>
              <a:t>25 / 90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4320" y="6492240"/>
            <a:ext cx="5943600" cy="274320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pPr>
              <a:defRPr>
                <a:solidFill>
                  <a:srgbClr val="64748B"/>
                </a:solidFill>
              </a:defRPr>
            </a:pPr>
            <a:r>
              <a:rPr sz="900">
                <a:solidFill>
                  <a:srgbClr val="64748B"/>
                </a:solidFill>
                <a:latin typeface="Calibri"/>
              </a:rPr>
              <a:t>Quidnug  ·  Relativistic Ratings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5F7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" cy="6858000"/>
          </a:xfrm>
          <a:prstGeom prst="rect">
            <a:avLst/>
          </a:prstGeom>
          <a:solidFill>
            <a:srgbClr val="00D4A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548640" y="457200"/>
            <a:ext cx="11064240" cy="9144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defRPr>
                <a:solidFill>
                  <a:srgbClr val="1A1D23"/>
                </a:solidFill>
              </a:defRPr>
            </a:pPr>
            <a:r>
              <a:rPr sz="3600" b="1">
                <a:solidFill>
                  <a:srgbClr val="1A1D23"/>
                </a:solidFill>
                <a:latin typeface="Calibri"/>
              </a:rPr>
              <a:t>What social science prescribes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97280" y="2011680"/>
            <a:ext cx="914400" cy="914400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pPr>
              <a:defRPr>
                <a:solidFill>
                  <a:srgbClr val="00D4A8"/>
                </a:solidFill>
              </a:defRPr>
            </a:pPr>
            <a:r>
              <a:rPr sz="9600">
                <a:solidFill>
                  <a:srgbClr val="00D4A8"/>
                </a:solidFill>
                <a:latin typeface="Calibri"/>
              </a:rPr>
              <a:t>“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37360" y="2377440"/>
            <a:ext cx="9875520" cy="27432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>
              <a:defRPr>
                <a:solidFill>
                  <a:srgbClr val="1A1D23"/>
                </a:solidFill>
              </a:defRPr>
            </a:pPr>
            <a:r>
              <a:rPr sz="2400" i="1">
                <a:solidFill>
                  <a:srgbClr val="1A1D23"/>
                </a:solidFill>
                <a:latin typeface="Calibri"/>
              </a:rPr>
              <a:t>Every social-science result points to the same answer: ratings should be computed from the observer's own context-aware weighted view of the people whose opinions they trust.</a:t>
            </a:r>
          </a:p>
          <a:p>
            <a:pPr>
              <a:spcBef>
                <a:spcPts val="1600"/>
              </a:spcBef>
              <a:defRPr>
                <a:solidFill>
                  <a:srgbClr val="64748B"/>
                </a:solidFill>
              </a:defRPr>
            </a:pPr>
            <a:r>
              <a:rPr sz="1400">
                <a:solidFill>
                  <a:srgbClr val="64748B"/>
                </a:solidFill>
                <a:latin typeface="Calibri"/>
              </a:rPr>
              <a:t>— The framework prescribed by 70 years of research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247120" y="6492240"/>
            <a:ext cx="914400" cy="274320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pPr algn="r">
              <a:defRPr>
                <a:solidFill>
                  <a:srgbClr val="64748B"/>
                </a:solidFill>
              </a:defRPr>
            </a:pPr>
            <a:r>
              <a:rPr sz="900">
                <a:solidFill>
                  <a:srgbClr val="64748B"/>
                </a:solidFill>
                <a:latin typeface="Calibri"/>
              </a:rPr>
              <a:t>26 / 90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4320" y="6492240"/>
            <a:ext cx="5943600" cy="274320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pPr>
              <a:defRPr>
                <a:solidFill>
                  <a:srgbClr val="64748B"/>
                </a:solidFill>
              </a:defRPr>
            </a:pPr>
            <a:r>
              <a:rPr sz="900">
                <a:solidFill>
                  <a:srgbClr val="64748B"/>
                </a:solidFill>
                <a:latin typeface="Calibri"/>
              </a:rPr>
              <a:t>Quidnug  ·  Relativistic Ratings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A16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5760720"/>
            <a:ext cx="12191695" cy="73152"/>
          </a:xfrm>
          <a:prstGeom prst="rect">
            <a:avLst/>
          </a:prstGeom>
          <a:solidFill>
            <a:srgbClr val="00D4A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731520" y="1828800"/>
            <a:ext cx="3657600" cy="914400"/>
          </a:xfrm>
          <a:prstGeom prst="rect">
            <a:avLst/>
          </a:prstGeom>
          <a:noFill/>
        </p:spPr>
        <p:txBody>
          <a:bodyPr wrap="square" lIns="109728" rIns="109728" tIns="54864" bIns="54864" anchor="t">
            <a:spAutoFit/>
          </a:bodyPr>
          <a:lstStyle/>
          <a:p>
            <a:pPr algn="l">
              <a:defRPr>
                <a:solidFill>
                  <a:srgbClr val="00D4A8"/>
                </a:solidFill>
              </a:defRPr>
            </a:pPr>
            <a:r>
              <a:rPr sz="1800" b="1" i="0">
                <a:solidFill>
                  <a:srgbClr val="00D4A8"/>
                </a:solidFill>
                <a:latin typeface="Calibri"/>
              </a:rPr>
              <a:t>Section 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1520" y="2468880"/>
            <a:ext cx="10698480" cy="18288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defRPr>
                <a:solidFill>
                  <a:srgbClr val="FFFFFF"/>
                </a:solidFill>
              </a:defRPr>
            </a:pPr>
            <a:r>
              <a:rPr sz="4400" b="1">
                <a:solidFill>
                  <a:srgbClr val="FFFFFF"/>
                </a:solidFill>
                <a:latin typeface="Calibri"/>
              </a:rPr>
              <a:t>The Review Spam Economy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1520" y="4389120"/>
            <a:ext cx="10698480" cy="9144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defRPr>
                <a:solidFill>
                  <a:srgbClr val="C3EFE3"/>
                </a:solidFill>
              </a:defRPr>
            </a:pPr>
            <a:r>
              <a:rPr sz="2000" i="0">
                <a:solidFill>
                  <a:srgbClr val="C3EFE3"/>
                </a:solidFill>
                <a:latin typeface="Calibri"/>
              </a:rPr>
              <a:t>Empirical scale, detection limits, and why regulation is necessary but insufficient.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247120" y="6492240"/>
            <a:ext cx="914400" cy="274320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pPr algn="r">
              <a:defRPr>
                <a:solidFill>
                  <a:srgbClr val="64748B"/>
                </a:solidFill>
              </a:defRPr>
            </a:pPr>
            <a:r>
              <a:rPr sz="900">
                <a:solidFill>
                  <a:srgbClr val="64748B"/>
                </a:solidFill>
                <a:latin typeface="Calibri"/>
              </a:rPr>
              <a:t>27 / 90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4320" y="6492240"/>
            <a:ext cx="5943600" cy="274320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pPr>
              <a:defRPr>
                <a:solidFill>
                  <a:srgbClr val="64748B"/>
                </a:solidFill>
              </a:defRPr>
            </a:pPr>
            <a:r>
              <a:rPr sz="900">
                <a:solidFill>
                  <a:srgbClr val="64748B"/>
                </a:solidFill>
                <a:latin typeface="Calibri"/>
              </a:rPr>
              <a:t>Quidnug  ·  Relativistic Ratings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5F7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" cy="6858000"/>
          </a:xfrm>
          <a:prstGeom prst="rect">
            <a:avLst/>
          </a:prstGeom>
          <a:solidFill>
            <a:srgbClr val="00D4A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548640" y="457200"/>
            <a:ext cx="11064240" cy="9144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defRPr>
                <a:solidFill>
                  <a:srgbClr val="1A1D23"/>
                </a:solidFill>
              </a:defRPr>
            </a:pPr>
            <a:r>
              <a:rPr sz="3600" b="1">
                <a:solidFill>
                  <a:srgbClr val="1A1D23"/>
                </a:solidFill>
                <a:latin typeface="Calibri"/>
              </a:rPr>
              <a:t>The fake-review economy by platform</a:t>
            </a:r>
          </a:p>
        </p:txBody>
      </p:sp>
      <p:pic>
        <p:nvPicPr>
          <p:cNvPr id="5" name="Picture 4" descr="chart_fraud_marke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3303" y="1828800"/>
            <a:ext cx="8705088" cy="40233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8640" y="6217920"/>
            <a:ext cx="11064240" cy="274320"/>
          </a:xfrm>
          <a:prstGeom prst="rect">
            <a:avLst/>
          </a:prstGeom>
          <a:noFill/>
        </p:spPr>
        <p:txBody>
          <a:bodyPr wrap="square" lIns="109728" rIns="109728" tIns="54864" bIns="54864" anchor="t">
            <a:spAutoFit/>
          </a:bodyPr>
          <a:lstStyle/>
          <a:p>
            <a:pPr algn="ctr">
              <a:defRPr>
                <a:solidFill>
                  <a:srgbClr val="64748B"/>
                </a:solidFill>
              </a:defRPr>
            </a:pPr>
            <a:r>
              <a:rPr sz="1000" b="0" i="1">
                <a:solidFill>
                  <a:srgbClr val="64748B"/>
                </a:solidFill>
                <a:latin typeface="Calibri"/>
              </a:rPr>
              <a:t>Source: He/Hollenbeck/Proserpio 2022 (NBER W29855); Trustpilot 2023 transparency; industry estimates.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247120" y="6492240"/>
            <a:ext cx="914400" cy="274320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pPr algn="r">
              <a:defRPr>
                <a:solidFill>
                  <a:srgbClr val="64748B"/>
                </a:solidFill>
              </a:defRPr>
            </a:pPr>
            <a:r>
              <a:rPr sz="900">
                <a:solidFill>
                  <a:srgbClr val="64748B"/>
                </a:solidFill>
                <a:latin typeface="Calibri"/>
              </a:rPr>
              <a:t>28 / 90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4320" y="6492240"/>
            <a:ext cx="5943600" cy="274320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pPr>
              <a:defRPr>
                <a:solidFill>
                  <a:srgbClr val="64748B"/>
                </a:solidFill>
              </a:defRPr>
            </a:pPr>
            <a:r>
              <a:rPr sz="900">
                <a:solidFill>
                  <a:srgbClr val="64748B"/>
                </a:solidFill>
                <a:latin typeface="Calibri"/>
              </a:rPr>
              <a:t>Quidnug  ·  Relativistic Ratings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5F7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" cy="6858000"/>
          </a:xfrm>
          <a:prstGeom prst="rect">
            <a:avLst/>
          </a:prstGeom>
          <a:solidFill>
            <a:srgbClr val="00D4A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548640" y="457200"/>
            <a:ext cx="11064240" cy="9144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defRPr>
                <a:solidFill>
                  <a:srgbClr val="1A1D23"/>
                </a:solidFill>
              </a:defRPr>
            </a:pPr>
            <a:r>
              <a:rPr sz="3600" b="1">
                <a:solidFill>
                  <a:srgbClr val="1A1D23"/>
                </a:solidFill>
                <a:latin typeface="Calibri"/>
              </a:rPr>
              <a:t>He, Hollenbeck, Proserpio 2022: NBER W29855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8640" y="2011680"/>
            <a:ext cx="11064240" cy="4114800"/>
          </a:xfrm>
          <a:prstGeom prst="rect">
            <a:avLst/>
          </a:prstGeom>
          <a:noFill/>
        </p:spPr>
        <p:txBody>
          <a:bodyPr wrap="square" rIns="0" tIns="0" bIns="0">
            <a:spAutoFit/>
          </a:bodyPr>
          <a:lstStyle/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Authors.</a:t>
            </a:r>
            <a:r>
              <a:rPr sz="1600">
                <a:solidFill>
                  <a:srgbClr val="1A1D23"/>
                </a:solidFill>
                <a:latin typeface="Calibri"/>
              </a:rPr>
              <a:t> Sherry He, Brett Hollenbeck (UCLA), Davide Proserpio (USC). NBER Working Paper 29855, 2022.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Method.</a:t>
            </a:r>
            <a:r>
              <a:rPr sz="1600">
                <a:solidFill>
                  <a:srgbClr val="1A1D23"/>
                </a:solidFill>
                <a:latin typeface="Calibri"/>
              </a:rPr>
              <a:t> Identified the actual market for fake reviews via private Facebook groups, WeChat channels, and dedicated broker websites.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Pricing.</a:t>
            </a:r>
            <a:r>
              <a:rPr sz="1600">
                <a:solidFill>
                  <a:srgbClr val="1A1D23"/>
                </a:solidFill>
                <a:latin typeface="Calibri"/>
              </a:rPr>
              <a:t> Sellers paid $0-30 per fake review, often with the product fully reimbursed as part of the deal.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Effects.</a:t>
            </a:r>
            <a:r>
              <a:rPr sz="1600">
                <a:solidFill>
                  <a:srgbClr val="1A1D23"/>
                </a:solidFill>
                <a:latin typeface="Calibri"/>
              </a:rPr>
              <a:t> 12.5% short-term rating increase from fraud spike. But longer-term: ratings declined as genuine buyers received lower-quality goods than fake reviews promised.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Detection coverage.</a:t>
            </a:r>
            <a:r>
              <a:rPr sz="1600">
                <a:solidFill>
                  <a:srgbClr val="1A1D23"/>
                </a:solidFill>
                <a:latin typeface="Calibri"/>
              </a:rPr>
              <a:t> Amazon's automated systems caught some but not all. Detected sellers faced higher cost going forward; successful evaders persisted.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247120" y="6492240"/>
            <a:ext cx="914400" cy="274320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pPr algn="r">
              <a:defRPr>
                <a:solidFill>
                  <a:srgbClr val="64748B"/>
                </a:solidFill>
              </a:defRPr>
            </a:pPr>
            <a:r>
              <a:rPr sz="900">
                <a:solidFill>
                  <a:srgbClr val="64748B"/>
                </a:solidFill>
                <a:latin typeface="Calibri"/>
              </a:rPr>
              <a:t>29 / 90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4320" y="6492240"/>
            <a:ext cx="5943600" cy="274320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pPr>
              <a:defRPr>
                <a:solidFill>
                  <a:srgbClr val="64748B"/>
                </a:solidFill>
              </a:defRPr>
            </a:pPr>
            <a:r>
              <a:rPr sz="900">
                <a:solidFill>
                  <a:srgbClr val="64748B"/>
                </a:solidFill>
                <a:latin typeface="Calibri"/>
              </a:rPr>
              <a:t>Quidnug  ·  Relativistic Ratings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5F7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" cy="6858000"/>
          </a:xfrm>
          <a:prstGeom prst="rect">
            <a:avLst/>
          </a:prstGeom>
          <a:solidFill>
            <a:srgbClr val="00D4A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548640" y="457200"/>
            <a:ext cx="11064240" cy="9144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defRPr>
                <a:solidFill>
                  <a:srgbClr val="1A1D23"/>
                </a:solidFill>
              </a:defRPr>
            </a:pPr>
            <a:r>
              <a:rPr sz="3600" b="1">
                <a:solidFill>
                  <a:srgbClr val="1A1D23"/>
                </a:solidFill>
                <a:latin typeface="Calibri"/>
              </a:rPr>
              <a:t>Agenda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8640" y="2011680"/>
            <a:ext cx="11064240" cy="4114800"/>
          </a:xfrm>
          <a:prstGeom prst="rect">
            <a:avLst/>
          </a:prstGeom>
          <a:noFill/>
        </p:spPr>
        <p:txBody>
          <a:bodyPr wrap="square" rIns="0" tIns="0" bIns="0">
            <a:spAutoFit/>
          </a:bodyPr>
          <a:lstStyle/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Section 1. The five stars are lying.</a:t>
            </a:r>
            <a:r>
              <a:rPr sz="1600">
                <a:solidFill>
                  <a:srgbClr val="1A1D23"/>
                </a:solidFill>
                <a:latin typeface="Calibri"/>
              </a:rPr>
              <a:t> The J-curve, threshold effects, and why averages mislead.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Section 2. Social science of trust.</a:t>
            </a:r>
            <a:r>
              <a:rPr sz="1600">
                <a:solidFill>
                  <a:srgbClr val="1A1D23"/>
                </a:solidFill>
                <a:latin typeface="Calibri"/>
              </a:rPr>
              <a:t> Eight foundational studies that prescribe relativistic ratings.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Section 3. The review spam economy.</a:t>
            </a:r>
            <a:r>
              <a:rPr sz="1600">
                <a:solidFill>
                  <a:srgbClr val="1A1D23"/>
                </a:solidFill>
                <a:latin typeface="Calibri"/>
              </a:rPr>
              <a:t> Empirical data on fraud, detection limits, regulatory gaps.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Section 4. Failure modes of global ratings.</a:t>
            </a:r>
            <a:r>
              <a:rPr sz="1600">
                <a:solidFill>
                  <a:srgbClr val="1A1D23"/>
                </a:solidFill>
                <a:latin typeface="Calibri"/>
              </a:rPr>
              <a:t> Why current systems fail structurally.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Section 5. The relativistic rating.</a:t>
            </a:r>
            <a:r>
              <a:rPr sz="1600">
                <a:solidFill>
                  <a:srgbClr val="1A1D23"/>
                </a:solidFill>
                <a:latin typeface="Calibri"/>
              </a:rPr>
              <a:t> Definition, worked example, structural property.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Section 6. The four-factor formula.</a:t>
            </a:r>
            <a:r>
              <a:rPr sz="1600">
                <a:solidFill>
                  <a:srgbClr val="1A1D23"/>
                </a:solidFill>
                <a:latin typeface="Calibri"/>
              </a:rPr>
              <a:t> Math: T, H, A, R. Why multiplicative. Bounded influence.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Section 7. Anti-spam properties.</a:t>
            </a:r>
            <a:r>
              <a:rPr sz="1600">
                <a:solidFill>
                  <a:srgbClr val="1A1D23"/>
                </a:solidFill>
                <a:latin typeface="Calibri"/>
              </a:rPr>
              <a:t> Cost-of-attack analysis. Sybils naturally exclude themselves.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Section 8. Visualization at three depths.</a:t>
            </a:r>
            <a:r>
              <a:rPr sz="1600">
                <a:solidFill>
                  <a:srgbClr val="1A1D23"/>
                </a:solidFill>
                <a:latin typeface="Calibri"/>
              </a:rPr>
              <a:t> Aurora, constellation, trace. Progressive disclosure.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Section 9. Real-world examples + tradeoffs.</a:t>
            </a:r>
            <a:r>
              <a:rPr sz="1600">
                <a:solidFill>
                  <a:srgbClr val="1A1D23"/>
                </a:solidFill>
                <a:latin typeface="Calibri"/>
              </a:rPr>
              <a:t> Yelp, Letterboxd, Healthgrades. When NOT to use this.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247120" y="6492240"/>
            <a:ext cx="914400" cy="274320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pPr algn="r">
              <a:defRPr>
                <a:solidFill>
                  <a:srgbClr val="64748B"/>
                </a:solidFill>
              </a:defRPr>
            </a:pPr>
            <a:r>
              <a:rPr sz="900">
                <a:solidFill>
                  <a:srgbClr val="64748B"/>
                </a:solidFill>
                <a:latin typeface="Calibri"/>
              </a:rPr>
              <a:t>3 / 90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4320" y="6492240"/>
            <a:ext cx="5943600" cy="274320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pPr>
              <a:defRPr>
                <a:solidFill>
                  <a:srgbClr val="64748B"/>
                </a:solidFill>
              </a:defRPr>
            </a:pPr>
            <a:r>
              <a:rPr sz="900">
                <a:solidFill>
                  <a:srgbClr val="64748B"/>
                </a:solidFill>
                <a:latin typeface="Calibri"/>
              </a:rPr>
              <a:t>Quidnug  ·  Relativistic Ratings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5F7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" cy="6858000"/>
          </a:xfrm>
          <a:prstGeom prst="rect">
            <a:avLst/>
          </a:prstGeom>
          <a:solidFill>
            <a:srgbClr val="00D4A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548640" y="457200"/>
            <a:ext cx="11064240" cy="9144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defRPr>
                <a:solidFill>
                  <a:srgbClr val="1A1D23"/>
                </a:solidFill>
              </a:defRPr>
            </a:pPr>
            <a:r>
              <a:rPr sz="3600" b="1">
                <a:solidFill>
                  <a:srgbClr val="1A1D23"/>
                </a:solidFill>
                <a:latin typeface="Calibri"/>
              </a:rPr>
              <a:t>The detection ceiling: even 94% leaves millions of fakes</a:t>
            </a:r>
          </a:p>
        </p:txBody>
      </p:sp>
      <p:pic>
        <p:nvPicPr>
          <p:cNvPr id="5" name="Picture 4" descr="chart_detec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9674" y="1828800"/>
            <a:ext cx="8212347" cy="3657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8640" y="6217920"/>
            <a:ext cx="11064240" cy="274320"/>
          </a:xfrm>
          <a:prstGeom prst="rect">
            <a:avLst/>
          </a:prstGeom>
          <a:noFill/>
        </p:spPr>
        <p:txBody>
          <a:bodyPr wrap="square" lIns="109728" rIns="109728" tIns="54864" bIns="54864" anchor="t">
            <a:spAutoFit/>
          </a:bodyPr>
          <a:lstStyle/>
          <a:p>
            <a:pPr algn="ctr">
              <a:defRPr>
                <a:solidFill>
                  <a:srgbClr val="64748B"/>
                </a:solidFill>
              </a:defRPr>
            </a:pPr>
            <a:r>
              <a:rPr sz="1000" b="0" i="1">
                <a:solidFill>
                  <a:srgbClr val="64748B"/>
                </a:solidFill>
                <a:latin typeface="Calibri"/>
              </a:rPr>
              <a:t>At 100M reviews per platform, even 94% accuracy leaves 6M undetected fakes plus 6M false positives.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247120" y="6492240"/>
            <a:ext cx="914400" cy="274320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pPr algn="r">
              <a:defRPr>
                <a:solidFill>
                  <a:srgbClr val="64748B"/>
                </a:solidFill>
              </a:defRPr>
            </a:pPr>
            <a:r>
              <a:rPr sz="900">
                <a:solidFill>
                  <a:srgbClr val="64748B"/>
                </a:solidFill>
                <a:latin typeface="Calibri"/>
              </a:rPr>
              <a:t>30 / 90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4320" y="6492240"/>
            <a:ext cx="5943600" cy="274320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pPr>
              <a:defRPr>
                <a:solidFill>
                  <a:srgbClr val="64748B"/>
                </a:solidFill>
              </a:defRPr>
            </a:pPr>
            <a:r>
              <a:rPr sz="900">
                <a:solidFill>
                  <a:srgbClr val="64748B"/>
                </a:solidFill>
                <a:latin typeface="Calibri"/>
              </a:rPr>
              <a:t>Quidnug  ·  Relativistic Ratings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5F7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" cy="6858000"/>
          </a:xfrm>
          <a:prstGeom prst="rect">
            <a:avLst/>
          </a:prstGeom>
          <a:solidFill>
            <a:srgbClr val="00D4A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548640" y="457200"/>
            <a:ext cx="11064240" cy="9144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defRPr>
                <a:solidFill>
                  <a:srgbClr val="1A1D23"/>
                </a:solidFill>
              </a:defRPr>
            </a:pPr>
            <a:r>
              <a:rPr sz="3600" b="1">
                <a:solidFill>
                  <a:srgbClr val="1A1D23"/>
                </a:solidFill>
                <a:latin typeface="Calibri"/>
              </a:rPr>
              <a:t>Mayzlin et al. 2014: astroturfing as strategy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8640" y="2011680"/>
            <a:ext cx="11064240" cy="4114800"/>
          </a:xfrm>
          <a:prstGeom prst="rect">
            <a:avLst/>
          </a:prstGeom>
          <a:noFill/>
        </p:spPr>
        <p:txBody>
          <a:bodyPr wrap="square" rIns="0" tIns="0" bIns="0">
            <a:spAutoFit/>
          </a:bodyPr>
          <a:lstStyle/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Mayzlin, Dover, Chevalier.</a:t>
            </a:r>
            <a:r>
              <a:rPr sz="1600">
                <a:solidFill>
                  <a:srgbClr val="1A1D23"/>
                </a:solidFill>
                <a:latin typeface="Calibri"/>
              </a:rPr>
              <a:t> 'Promotional Reviews: An Empirical Investigation of Online Review Manipulation.' American Economic Review 104(8).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Method.</a:t>
            </a:r>
            <a:r>
              <a:rPr sz="1600">
                <a:solidFill>
                  <a:srgbClr val="1A1D23"/>
                </a:solidFill>
                <a:latin typeface="Calibri"/>
              </a:rPr>
              <a:t> Compared reviews on Expedia (verified-purchase only) with TripAdvisor (open to all).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Finding 1.</a:t>
            </a:r>
            <a:r>
              <a:rPr sz="1600">
                <a:solidFill>
                  <a:srgbClr val="1A1D23"/>
                </a:solidFill>
                <a:latin typeface="Calibri"/>
              </a:rPr>
              <a:t> Competitor-proximate listings on TripAdvisor had systematically lower ratings than on Expedia.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Finding 2.</a:t>
            </a:r>
            <a:r>
              <a:rPr sz="1600">
                <a:solidFill>
                  <a:srgbClr val="1A1D23"/>
                </a:solidFill>
                <a:latin typeface="Calibri"/>
              </a:rPr>
              <a:t> Gap was largest for small independent hotels near large chain hotels. Suggests targeted negative astroturfing from chains.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Statistical significance: p &lt; 0.001.</a:t>
            </a:r>
            <a:r>
              <a:rPr sz="1600">
                <a:solidFill>
                  <a:srgbClr val="1A1D23"/>
                </a:solidFill>
                <a:latin typeface="Calibri"/>
              </a:rPr>
              <a:t> Not noise; documented competitive tactic.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247120" y="6492240"/>
            <a:ext cx="914400" cy="274320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pPr algn="r">
              <a:defRPr>
                <a:solidFill>
                  <a:srgbClr val="64748B"/>
                </a:solidFill>
              </a:defRPr>
            </a:pPr>
            <a:r>
              <a:rPr sz="900">
                <a:solidFill>
                  <a:srgbClr val="64748B"/>
                </a:solidFill>
                <a:latin typeface="Calibri"/>
              </a:rPr>
              <a:t>31 / 90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4320" y="6492240"/>
            <a:ext cx="5943600" cy="274320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pPr>
              <a:defRPr>
                <a:solidFill>
                  <a:srgbClr val="64748B"/>
                </a:solidFill>
              </a:defRPr>
            </a:pPr>
            <a:r>
              <a:rPr sz="900">
                <a:solidFill>
                  <a:srgbClr val="64748B"/>
                </a:solidFill>
                <a:latin typeface="Calibri"/>
              </a:rPr>
              <a:t>Quidnug  ·  Relativistic Ratings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5F7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" cy="6858000"/>
          </a:xfrm>
          <a:prstGeom prst="rect">
            <a:avLst/>
          </a:prstGeom>
          <a:solidFill>
            <a:srgbClr val="00D4A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548640" y="457200"/>
            <a:ext cx="11064240" cy="9144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defRPr>
                <a:solidFill>
                  <a:srgbClr val="1A1D23"/>
                </a:solidFill>
              </a:defRPr>
            </a:pPr>
            <a:r>
              <a:rPr sz="3600" b="1">
                <a:solidFill>
                  <a:srgbClr val="1A1D23"/>
                </a:solidFill>
                <a:latin typeface="Calibri"/>
              </a:rPr>
              <a:t>Review bombing (the 2018-2024 era)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8640" y="2011680"/>
            <a:ext cx="11064240" cy="4114800"/>
          </a:xfrm>
          <a:prstGeom prst="rect">
            <a:avLst/>
          </a:prstGeom>
          <a:noFill/>
        </p:spPr>
        <p:txBody>
          <a:bodyPr wrap="square" rIns="0" tIns="0" bIns="0">
            <a:spAutoFit/>
          </a:bodyPr>
          <a:lstStyle/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Coordinated negative campaigns to tank a product's rating for cultural or political reasons.</a:t>
            </a:r>
            <a:r>
              <a:rPr sz="1600">
                <a:solidFill>
                  <a:srgbClr val="1A1D23"/>
                </a:solidFill>
                <a:latin typeface="Calibri"/>
              </a:rPr>
              <a:t/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Notable cases.</a:t>
            </a:r>
            <a:r>
              <a:rPr sz="1600">
                <a:solidFill>
                  <a:srgbClr val="1A1D23"/>
                </a:solidFill>
                <a:latin typeface="Calibri"/>
              </a:rPr>
              <a:t> Captain Marvel (2019), The Last of Us Part II (2020), She-Hulk (2022), several Kindle/audiobook campaigns.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Mechanism.</a:t>
            </a:r>
            <a:r>
              <a:rPr sz="1600">
                <a:solidFill>
                  <a:srgbClr val="1A1D23"/>
                </a:solidFill>
                <a:latin typeface="Calibri"/>
              </a:rPr>
              <a:t> Organized in public spaces (Twitter, Reddit, 4chan); campaigns deliberately target rating thresholds.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Platform response.</a:t>
            </a:r>
            <a:r>
              <a:rPr sz="1600">
                <a:solidFill>
                  <a:srgbClr val="1A1D23"/>
                </a:solidFill>
                <a:latin typeface="Calibri"/>
              </a:rPr>
              <a:t> Reactive at best. By the time bombing is detected, the rating damage is persistent.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Why relativistic ratings defeat this.</a:t>
            </a:r>
            <a:r>
              <a:rPr sz="1600">
                <a:solidFill>
                  <a:srgbClr val="1A1D23"/>
                </a:solidFill>
                <a:latin typeface="Calibri"/>
              </a:rPr>
              <a:t> Bombers are strangers to the observer's trust graph. They contribute zero weight. Coordinated mass review is structurally invisible.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247120" y="6492240"/>
            <a:ext cx="914400" cy="274320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pPr algn="r">
              <a:defRPr>
                <a:solidFill>
                  <a:srgbClr val="64748B"/>
                </a:solidFill>
              </a:defRPr>
            </a:pPr>
            <a:r>
              <a:rPr sz="900">
                <a:solidFill>
                  <a:srgbClr val="64748B"/>
                </a:solidFill>
                <a:latin typeface="Calibri"/>
              </a:rPr>
              <a:t>32 / 90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4320" y="6492240"/>
            <a:ext cx="5943600" cy="274320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pPr>
              <a:defRPr>
                <a:solidFill>
                  <a:srgbClr val="64748B"/>
                </a:solidFill>
              </a:defRPr>
            </a:pPr>
            <a:r>
              <a:rPr sz="900">
                <a:solidFill>
                  <a:srgbClr val="64748B"/>
                </a:solidFill>
                <a:latin typeface="Calibri"/>
              </a:rPr>
              <a:t>Quidnug  ·  Relativistic Ratings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5F7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" cy="6858000"/>
          </a:xfrm>
          <a:prstGeom prst="rect">
            <a:avLst/>
          </a:prstGeom>
          <a:solidFill>
            <a:srgbClr val="00D4A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548640" y="457200"/>
            <a:ext cx="11064240" cy="9144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defRPr>
                <a:solidFill>
                  <a:srgbClr val="1A1D23"/>
                </a:solidFill>
              </a:defRPr>
            </a:pPr>
            <a:r>
              <a:rPr sz="3600" b="1">
                <a:solidFill>
                  <a:srgbClr val="1A1D23"/>
                </a:solidFill>
                <a:latin typeface="Calibri"/>
              </a:rPr>
              <a:t>FTC 2024: 16 CFR Part 465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8640" y="2011680"/>
            <a:ext cx="11064240" cy="4114800"/>
          </a:xfrm>
          <a:prstGeom prst="rect">
            <a:avLst/>
          </a:prstGeom>
          <a:noFill/>
        </p:spPr>
        <p:txBody>
          <a:bodyPr wrap="square" rIns="0" tIns="0" bIns="0">
            <a:spAutoFit/>
          </a:bodyPr>
          <a:lstStyle/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Trade Regulation Rule on the Use of Consumer Reviews and Testimonials.</a:t>
            </a:r>
            <a:r>
              <a:rPr sz="1600">
                <a:solidFill>
                  <a:srgbClr val="1A1D23"/>
                </a:solidFill>
                <a:latin typeface="Calibri"/>
              </a:rPr>
              <a:t> Finalized August 2024. Penalties up to $51,744 per violation.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Prohibits.</a:t>
            </a:r>
            <a:r>
              <a:rPr sz="1600">
                <a:solidFill>
                  <a:srgbClr val="1A1D23"/>
                </a:solidFill>
                <a:latin typeface="Calibri"/>
              </a:rPr>
              <a:t> Buying fake reviews. Selling fake reviews. Suppressing negative reviews. Misleading testimonial use.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Why this is necessary.</a:t>
            </a:r>
            <a:r>
              <a:rPr sz="1600">
                <a:solidFill>
                  <a:srgbClr val="1A1D23"/>
                </a:solidFill>
                <a:latin typeface="Calibri"/>
              </a:rPr>
              <a:t> Provides legal hook for enforcement. Signals industry consensus.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Why this is insufficient.</a:t>
            </a:r>
            <a:r>
              <a:rPr sz="1600">
                <a:solidFill>
                  <a:srgbClr val="1A1D23"/>
                </a:solidFill>
                <a:latin typeface="Calibri"/>
              </a:rPr>
              <a:t> US jurisdiction. Most fake-review brokers operate from China, SE Asia, Eastern Europe. Per-violation fines assume identification. Enforcement is slow.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Even with full enforcement: the statistical problem remains.</a:t>
            </a:r>
            <a:r>
              <a:rPr sz="1600">
                <a:solidFill>
                  <a:srgbClr val="1A1D23"/>
                </a:solidFill>
                <a:latin typeface="Calibri"/>
              </a:rPr>
              <a:t> J-curves and global averages mislead even without fraud. Regulation patches the worst symptoms; structural fix addresses root cause.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247120" y="6492240"/>
            <a:ext cx="914400" cy="274320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pPr algn="r">
              <a:defRPr>
                <a:solidFill>
                  <a:srgbClr val="64748B"/>
                </a:solidFill>
              </a:defRPr>
            </a:pPr>
            <a:r>
              <a:rPr sz="900">
                <a:solidFill>
                  <a:srgbClr val="64748B"/>
                </a:solidFill>
                <a:latin typeface="Calibri"/>
              </a:rPr>
              <a:t>33 / 90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4320" y="6492240"/>
            <a:ext cx="5943600" cy="274320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pPr>
              <a:defRPr>
                <a:solidFill>
                  <a:srgbClr val="64748B"/>
                </a:solidFill>
              </a:defRPr>
            </a:pPr>
            <a:r>
              <a:rPr sz="900">
                <a:solidFill>
                  <a:srgbClr val="64748B"/>
                </a:solidFill>
                <a:latin typeface="Calibri"/>
              </a:rPr>
              <a:t>Quidnug  ·  Relativistic Ratings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5F7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" cy="6858000"/>
          </a:xfrm>
          <a:prstGeom prst="rect">
            <a:avLst/>
          </a:prstGeom>
          <a:solidFill>
            <a:srgbClr val="00D4A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548640" y="457200"/>
            <a:ext cx="11064240" cy="9144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defRPr>
                <a:solidFill>
                  <a:srgbClr val="1A1D23"/>
                </a:solidFill>
              </a:defRPr>
            </a:pPr>
            <a:r>
              <a:rPr sz="3600" b="1">
                <a:solidFill>
                  <a:srgbClr val="1A1D23"/>
                </a:solidFill>
                <a:latin typeface="Calibri"/>
              </a:rPr>
              <a:t>Detection vs structure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97280" y="2011680"/>
            <a:ext cx="914400" cy="914400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pPr>
              <a:defRPr>
                <a:solidFill>
                  <a:srgbClr val="00D4A8"/>
                </a:solidFill>
              </a:defRPr>
            </a:pPr>
            <a:r>
              <a:rPr sz="9600">
                <a:solidFill>
                  <a:srgbClr val="00D4A8"/>
                </a:solidFill>
                <a:latin typeface="Calibri"/>
              </a:rPr>
              <a:t>“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37360" y="2377440"/>
            <a:ext cx="9875520" cy="27432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>
              <a:defRPr>
                <a:solidFill>
                  <a:srgbClr val="1A1D23"/>
                </a:solidFill>
              </a:defRPr>
            </a:pPr>
            <a:r>
              <a:rPr sz="2400" i="1">
                <a:solidFill>
                  <a:srgbClr val="1A1D23"/>
                </a:solidFill>
                <a:latin typeface="Calibri"/>
              </a:rPr>
              <a:t>Detection-based fraud prevention is a losing arms race. Structural anti-spam (making fakes useless to the observer) is the only durable strategy.</a:t>
            </a:r>
          </a:p>
          <a:p>
            <a:pPr>
              <a:spcBef>
                <a:spcPts val="1600"/>
              </a:spcBef>
              <a:defRPr>
                <a:solidFill>
                  <a:srgbClr val="64748B"/>
                </a:solidFill>
              </a:defRPr>
            </a:pPr>
            <a:r>
              <a:rPr sz="1400">
                <a:solidFill>
                  <a:srgbClr val="64748B"/>
                </a:solidFill>
                <a:latin typeface="Calibri"/>
              </a:rPr>
              <a:t>— Why we built Quidnug PoT this way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247120" y="6492240"/>
            <a:ext cx="914400" cy="274320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pPr algn="r">
              <a:defRPr>
                <a:solidFill>
                  <a:srgbClr val="64748B"/>
                </a:solidFill>
              </a:defRPr>
            </a:pPr>
            <a:r>
              <a:rPr sz="900">
                <a:solidFill>
                  <a:srgbClr val="64748B"/>
                </a:solidFill>
                <a:latin typeface="Calibri"/>
              </a:rPr>
              <a:t>34 / 90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4320" y="6492240"/>
            <a:ext cx="5943600" cy="274320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pPr>
              <a:defRPr>
                <a:solidFill>
                  <a:srgbClr val="64748B"/>
                </a:solidFill>
              </a:defRPr>
            </a:pPr>
            <a:r>
              <a:rPr sz="900">
                <a:solidFill>
                  <a:srgbClr val="64748B"/>
                </a:solidFill>
                <a:latin typeface="Calibri"/>
              </a:rPr>
              <a:t>Quidnug  ·  Relativistic Ratings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A16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5760720"/>
            <a:ext cx="12191695" cy="73152"/>
          </a:xfrm>
          <a:prstGeom prst="rect">
            <a:avLst/>
          </a:prstGeom>
          <a:solidFill>
            <a:srgbClr val="00D4A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731520" y="1828800"/>
            <a:ext cx="3657600" cy="914400"/>
          </a:xfrm>
          <a:prstGeom prst="rect">
            <a:avLst/>
          </a:prstGeom>
          <a:noFill/>
        </p:spPr>
        <p:txBody>
          <a:bodyPr wrap="square" lIns="109728" rIns="109728" tIns="54864" bIns="54864" anchor="t">
            <a:spAutoFit/>
          </a:bodyPr>
          <a:lstStyle/>
          <a:p>
            <a:pPr algn="l">
              <a:defRPr>
                <a:solidFill>
                  <a:srgbClr val="00D4A8"/>
                </a:solidFill>
              </a:defRPr>
            </a:pPr>
            <a:r>
              <a:rPr sz="1800" b="1" i="0">
                <a:solidFill>
                  <a:srgbClr val="00D4A8"/>
                </a:solidFill>
                <a:latin typeface="Calibri"/>
              </a:rPr>
              <a:t>Section 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1520" y="2468880"/>
            <a:ext cx="10698480" cy="18288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defRPr>
                <a:solidFill>
                  <a:srgbClr val="FFFFFF"/>
                </a:solidFill>
              </a:defRPr>
            </a:pPr>
            <a:r>
              <a:rPr sz="4400" b="1">
                <a:solidFill>
                  <a:srgbClr val="FFFFFF"/>
                </a:solidFill>
                <a:latin typeface="Calibri"/>
              </a:rPr>
              <a:t>Failure Modes of Global Ratings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1520" y="4389120"/>
            <a:ext cx="10698480" cy="9144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defRPr>
                <a:solidFill>
                  <a:srgbClr val="C3EFE3"/>
                </a:solidFill>
              </a:defRPr>
            </a:pPr>
            <a:r>
              <a:rPr sz="2000" i="0">
                <a:solidFill>
                  <a:srgbClr val="C3EFE3"/>
                </a:solidFill>
                <a:latin typeface="Calibri"/>
              </a:rPr>
              <a:t>Why current systems fail, structurally.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247120" y="6492240"/>
            <a:ext cx="914400" cy="274320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pPr algn="r">
              <a:defRPr>
                <a:solidFill>
                  <a:srgbClr val="64748B"/>
                </a:solidFill>
              </a:defRPr>
            </a:pPr>
            <a:r>
              <a:rPr sz="900">
                <a:solidFill>
                  <a:srgbClr val="64748B"/>
                </a:solidFill>
                <a:latin typeface="Calibri"/>
              </a:rPr>
              <a:t>35 / 90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4320" y="6492240"/>
            <a:ext cx="5943600" cy="274320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pPr>
              <a:defRPr>
                <a:solidFill>
                  <a:srgbClr val="64748B"/>
                </a:solidFill>
              </a:defRPr>
            </a:pPr>
            <a:r>
              <a:rPr sz="900">
                <a:solidFill>
                  <a:srgbClr val="64748B"/>
                </a:solidFill>
                <a:latin typeface="Calibri"/>
              </a:rPr>
              <a:t>Quidnug  ·  Relativistic Ratings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5F7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" cy="6858000"/>
          </a:xfrm>
          <a:prstGeom prst="rect">
            <a:avLst/>
          </a:prstGeom>
          <a:solidFill>
            <a:srgbClr val="00D4A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548640" y="457200"/>
            <a:ext cx="11064240" cy="9144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defRPr>
                <a:solidFill>
                  <a:srgbClr val="1A1D23"/>
                </a:solidFill>
              </a:defRPr>
            </a:pPr>
            <a:r>
              <a:rPr sz="3600" b="1">
                <a:solidFill>
                  <a:srgbClr val="1A1D23"/>
                </a:solidFill>
                <a:latin typeface="Calibri"/>
              </a:rPr>
              <a:t>Failure 1: selection bias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8640" y="2011680"/>
            <a:ext cx="11064240" cy="4114800"/>
          </a:xfrm>
          <a:prstGeom prst="rect">
            <a:avLst/>
          </a:prstGeom>
          <a:noFill/>
        </p:spPr>
        <p:txBody>
          <a:bodyPr wrap="square" rIns="0" tIns="0" bIns="0">
            <a:spAutoFit/>
          </a:bodyPr>
          <a:lstStyle/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Reviewers are not representative.</a:t>
            </a:r>
            <a:r>
              <a:rPr sz="1600">
                <a:solidFill>
                  <a:srgbClr val="1A1D23"/>
                </a:solidFill>
                <a:latin typeface="Calibri"/>
              </a:rPr>
              <a:t> Extremely happy and extremely unhappy customers review. The indifferent middle does not.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Result: the J-curve.</a:t>
            </a:r>
            <a:r>
              <a:rPr sz="1600">
                <a:solidFill>
                  <a:srgbClr val="1A1D23"/>
                </a:solidFill>
                <a:latin typeface="Calibri"/>
              </a:rPr>
              <a:t> Distributions are bimodal regardless of underlying product quality.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The mean of a J is not the mean of the population.</a:t>
            </a:r>
            <a:r>
              <a:rPr sz="1600">
                <a:solidFill>
                  <a:srgbClr val="1A1D23"/>
                </a:solidFill>
                <a:latin typeface="Calibri"/>
              </a:rPr>
              <a:t> Stat 101: a non-representative sample's statistics do not describe the population.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This is a fundamental problem with global rating aggregation.</a:t>
            </a:r>
            <a:r>
              <a:rPr sz="1600">
                <a:solidFill>
                  <a:srgbClr val="1A1D23"/>
                </a:solidFill>
                <a:latin typeface="Calibri"/>
              </a:rPr>
              <a:t> It is not solvable by adding more reviews; the bias is in the WHO, not the HOW MANY.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Relativistic model dodges this.</a:t>
            </a:r>
            <a:r>
              <a:rPr sz="1600">
                <a:solidFill>
                  <a:srgbClr val="1A1D23"/>
                </a:solidFill>
                <a:latin typeface="Calibri"/>
              </a:rPr>
              <a:t> Each observer weights reviewers individually; the J-curve is replaced with the observer's specific cohort.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247120" y="6492240"/>
            <a:ext cx="914400" cy="274320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pPr algn="r">
              <a:defRPr>
                <a:solidFill>
                  <a:srgbClr val="64748B"/>
                </a:solidFill>
              </a:defRPr>
            </a:pPr>
            <a:r>
              <a:rPr sz="900">
                <a:solidFill>
                  <a:srgbClr val="64748B"/>
                </a:solidFill>
                <a:latin typeface="Calibri"/>
              </a:rPr>
              <a:t>36 / 90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4320" y="6492240"/>
            <a:ext cx="5943600" cy="274320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pPr>
              <a:defRPr>
                <a:solidFill>
                  <a:srgbClr val="64748B"/>
                </a:solidFill>
              </a:defRPr>
            </a:pPr>
            <a:r>
              <a:rPr sz="900">
                <a:solidFill>
                  <a:srgbClr val="64748B"/>
                </a:solidFill>
                <a:latin typeface="Calibri"/>
              </a:rPr>
              <a:t>Quidnug  ·  Relativistic Ratings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5F7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" cy="6858000"/>
          </a:xfrm>
          <a:prstGeom prst="rect">
            <a:avLst/>
          </a:prstGeom>
          <a:solidFill>
            <a:srgbClr val="00D4A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548640" y="457200"/>
            <a:ext cx="11064240" cy="9144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defRPr>
                <a:solidFill>
                  <a:srgbClr val="1A1D23"/>
                </a:solidFill>
              </a:defRPr>
            </a:pPr>
            <a:r>
              <a:rPr sz="3600" b="1">
                <a:solidFill>
                  <a:srgbClr val="1A1D23"/>
                </a:solidFill>
                <a:latin typeface="Calibri"/>
              </a:rPr>
              <a:t>Failure 2: threshold effects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8640" y="2011680"/>
            <a:ext cx="11064240" cy="4114800"/>
          </a:xfrm>
          <a:prstGeom prst="rect">
            <a:avLst/>
          </a:prstGeom>
          <a:noFill/>
        </p:spPr>
        <p:txBody>
          <a:bodyPr wrap="square" rIns="0" tIns="0" bIns="0">
            <a:spAutoFit/>
          </a:bodyPr>
          <a:lstStyle/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Anderson and Magruder 2012 showed crossing 4.0 Yelp causes 19% peak-sellout effect.</a:t>
            </a:r>
            <a:r>
              <a:rPr sz="1600">
                <a:solidFill>
                  <a:srgbClr val="1A1D23"/>
                </a:solidFill>
                <a:latin typeface="Calibri"/>
              </a:rPr>
              <a:t/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Single global threshold creates concentrated incentive for fraud.</a:t>
            </a:r>
            <a:r>
              <a:rPr sz="1600">
                <a:solidFill>
                  <a:srgbClr val="1A1D23"/>
                </a:solidFill>
                <a:latin typeface="Calibri"/>
              </a:rPr>
              <a:t> Why bother attacking widely-distributed competitors when you can buy 5 fake reviews to push your rating from 3.9 to 4.0?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Relativistic ratings have NO single threshold.</a:t>
            </a:r>
            <a:r>
              <a:rPr sz="1600">
                <a:solidFill>
                  <a:srgbClr val="1A1D23"/>
                </a:solidFill>
                <a:latin typeface="Calibri"/>
              </a:rPr>
              <a:t> Each observer has their own threshold based on their personalized rating.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Fraud around a single numeric target becomes ineffective.</a:t>
            </a:r>
            <a:r>
              <a:rPr sz="1600">
                <a:solidFill>
                  <a:srgbClr val="1A1D23"/>
                </a:solidFill>
                <a:latin typeface="Calibri"/>
              </a:rPr>
              <a:t> There is no single number to target.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This is the structural reason Quidnug is anti-fragile to fraud.</a:t>
            </a:r>
            <a:r>
              <a:rPr sz="1600">
                <a:solidFill>
                  <a:srgbClr val="1A1D23"/>
                </a:solidFill>
                <a:latin typeface="Calibri"/>
              </a:rPr>
              <a:t> Not detection-based; the math itself defeats the attack.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247120" y="6492240"/>
            <a:ext cx="914400" cy="274320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pPr algn="r">
              <a:defRPr>
                <a:solidFill>
                  <a:srgbClr val="64748B"/>
                </a:solidFill>
              </a:defRPr>
            </a:pPr>
            <a:r>
              <a:rPr sz="900">
                <a:solidFill>
                  <a:srgbClr val="64748B"/>
                </a:solidFill>
                <a:latin typeface="Calibri"/>
              </a:rPr>
              <a:t>37 / 90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4320" y="6492240"/>
            <a:ext cx="5943600" cy="274320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pPr>
              <a:defRPr>
                <a:solidFill>
                  <a:srgbClr val="64748B"/>
                </a:solidFill>
              </a:defRPr>
            </a:pPr>
            <a:r>
              <a:rPr sz="900">
                <a:solidFill>
                  <a:srgbClr val="64748B"/>
                </a:solidFill>
                <a:latin typeface="Calibri"/>
              </a:rPr>
              <a:t>Quidnug  ·  Relativistic Ratings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5F7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" cy="6858000"/>
          </a:xfrm>
          <a:prstGeom prst="rect">
            <a:avLst/>
          </a:prstGeom>
          <a:solidFill>
            <a:srgbClr val="00D4A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548640" y="457200"/>
            <a:ext cx="11064240" cy="9144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defRPr>
                <a:solidFill>
                  <a:srgbClr val="1A1D23"/>
                </a:solidFill>
              </a:defRPr>
            </a:pPr>
            <a:r>
              <a:rPr sz="3600" b="1">
                <a:solidFill>
                  <a:srgbClr val="1A1D23"/>
                </a:solidFill>
                <a:latin typeface="Calibri"/>
              </a:rPr>
              <a:t>Failure 3: astroturfing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8640" y="2011680"/>
            <a:ext cx="11064240" cy="4114800"/>
          </a:xfrm>
          <a:prstGeom prst="rect">
            <a:avLst/>
          </a:prstGeom>
          <a:noFill/>
        </p:spPr>
        <p:txBody>
          <a:bodyPr wrap="square" rIns="0" tIns="0" bIns="0">
            <a:spAutoFit/>
          </a:bodyPr>
          <a:lstStyle/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Documented by Mayzlin, Dover, Chevalier 2014.</a:t>
            </a:r>
            <a:r>
              <a:rPr sz="1600">
                <a:solidFill>
                  <a:srgbClr val="1A1D23"/>
                </a:solidFill>
                <a:latin typeface="Calibri"/>
              </a:rPr>
              <a:t> Astroturfing is a competitive tactic, not isolated bad actors.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Why it works against global ratings.</a:t>
            </a:r>
            <a:r>
              <a:rPr sz="1600">
                <a:solidFill>
                  <a:srgbClr val="1A1D23"/>
                </a:solidFill>
                <a:latin typeface="Calibri"/>
              </a:rPr>
              <a:t> Fake reviewer accounts are created cheaply. Each contributes to the global average. Quantity scales the attack.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Why it fails against relativistic ratings.</a:t>
            </a:r>
            <a:r>
              <a:rPr sz="1600">
                <a:solidFill>
                  <a:srgbClr val="1A1D23"/>
                </a:solidFill>
                <a:latin typeface="Calibri"/>
              </a:rPr>
              <a:t> A new fake reviewer has zero trust in any observer's graph until SOMEONE the observer trusts vouches for them.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Sybil reviewer cluster contributes zero observable rating.</a:t>
            </a:r>
            <a:r>
              <a:rPr sz="1600">
                <a:solidFill>
                  <a:srgbClr val="1A1D23"/>
                </a:solidFill>
                <a:latin typeface="Calibri"/>
              </a:rPr>
              <a:t> Visibility requires being trusted. Trust requires being vouched for. Vouching requires existing reputation.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Astroturfing remains POSSIBLE but requires social engineering.</a:t>
            </a:r>
            <a:r>
              <a:rPr sz="1600">
                <a:solidFill>
                  <a:srgbClr val="1A1D23"/>
                </a:solidFill>
                <a:latin typeface="Calibri"/>
              </a:rPr>
              <a:t> Cost is much higher than buying fake reviews from a broker.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247120" y="6492240"/>
            <a:ext cx="914400" cy="274320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pPr algn="r">
              <a:defRPr>
                <a:solidFill>
                  <a:srgbClr val="64748B"/>
                </a:solidFill>
              </a:defRPr>
            </a:pPr>
            <a:r>
              <a:rPr sz="900">
                <a:solidFill>
                  <a:srgbClr val="64748B"/>
                </a:solidFill>
                <a:latin typeface="Calibri"/>
              </a:rPr>
              <a:t>38 / 90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4320" y="6492240"/>
            <a:ext cx="5943600" cy="274320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pPr>
              <a:defRPr>
                <a:solidFill>
                  <a:srgbClr val="64748B"/>
                </a:solidFill>
              </a:defRPr>
            </a:pPr>
            <a:r>
              <a:rPr sz="900">
                <a:solidFill>
                  <a:srgbClr val="64748B"/>
                </a:solidFill>
                <a:latin typeface="Calibri"/>
              </a:rPr>
              <a:t>Quidnug  ·  Relativistic Ratings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5F7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" cy="6858000"/>
          </a:xfrm>
          <a:prstGeom prst="rect">
            <a:avLst/>
          </a:prstGeom>
          <a:solidFill>
            <a:srgbClr val="00D4A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548640" y="457200"/>
            <a:ext cx="11064240" cy="9144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defRPr>
                <a:solidFill>
                  <a:srgbClr val="1A1D23"/>
                </a:solidFill>
              </a:defRPr>
            </a:pPr>
            <a:r>
              <a:rPr sz="3600" b="1">
                <a:solidFill>
                  <a:srgbClr val="1A1D23"/>
                </a:solidFill>
                <a:latin typeface="Calibri"/>
              </a:rPr>
              <a:t>Failure 4: review bombing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8640" y="2011680"/>
            <a:ext cx="11064240" cy="4114800"/>
          </a:xfrm>
          <a:prstGeom prst="rect">
            <a:avLst/>
          </a:prstGeom>
          <a:noFill/>
        </p:spPr>
        <p:txBody>
          <a:bodyPr wrap="square" rIns="0" tIns="0" bIns="0">
            <a:spAutoFit/>
          </a:bodyPr>
          <a:lstStyle/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Coordinated negative campaigns are organized and visible.</a:t>
            </a:r>
            <a:r>
              <a:rPr sz="1600">
                <a:solidFill>
                  <a:srgbClr val="1A1D23"/>
                </a:solidFill>
                <a:latin typeface="Calibri"/>
              </a:rPr>
              <a:t> Twitter, Reddit, 4chan threads. Yet platform response remains reactive.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Why platforms struggle.</a:t>
            </a:r>
            <a:r>
              <a:rPr sz="1600">
                <a:solidFill>
                  <a:srgbClr val="1A1D23"/>
                </a:solidFill>
                <a:latin typeface="Calibri"/>
              </a:rPr>
              <a:t> Bombing campaigns produce technically-legitimate user reviews. Detection-based filtering struggles to distinguish them from organic backlash.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Why relativistic ratings defeat them.</a:t>
            </a:r>
            <a:r>
              <a:rPr sz="1600">
                <a:solidFill>
                  <a:srgbClr val="1A1D23"/>
                </a:solidFill>
                <a:latin typeface="Calibri"/>
              </a:rPr>
              <a:t> Bombers are typically strangers to the observer's trust graph. Their reviews contribute zero weight.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Test case.</a:t>
            </a:r>
            <a:r>
              <a:rPr sz="1600">
                <a:solidFill>
                  <a:srgbClr val="1A1D23"/>
                </a:solidFill>
                <a:latin typeface="Calibri"/>
              </a:rPr>
              <a:t> Captain Marvel 2019 bombing: would not have moved any individual viewer's PoT-rating because the bombers were outside any normal viewer's social trust graph.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Defense by construction.</a:t>
            </a:r>
            <a:r>
              <a:rPr sz="1600">
                <a:solidFill>
                  <a:srgbClr val="1A1D23"/>
                </a:solidFill>
                <a:latin typeface="Calibri"/>
              </a:rPr>
              <a:t> No moderation needed. The math handles it.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247120" y="6492240"/>
            <a:ext cx="914400" cy="274320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pPr algn="r">
              <a:defRPr>
                <a:solidFill>
                  <a:srgbClr val="64748B"/>
                </a:solidFill>
              </a:defRPr>
            </a:pPr>
            <a:r>
              <a:rPr sz="900">
                <a:solidFill>
                  <a:srgbClr val="64748B"/>
                </a:solidFill>
                <a:latin typeface="Calibri"/>
              </a:rPr>
              <a:t>39 / 90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4320" y="6492240"/>
            <a:ext cx="5943600" cy="274320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pPr>
              <a:defRPr>
                <a:solidFill>
                  <a:srgbClr val="64748B"/>
                </a:solidFill>
              </a:defRPr>
            </a:pPr>
            <a:r>
              <a:rPr sz="900">
                <a:solidFill>
                  <a:srgbClr val="64748B"/>
                </a:solidFill>
                <a:latin typeface="Calibri"/>
              </a:rPr>
              <a:t>Quidnug  ·  Relativistic Ratings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5F7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" cy="6858000"/>
          </a:xfrm>
          <a:prstGeom prst="rect">
            <a:avLst/>
          </a:prstGeom>
          <a:solidFill>
            <a:srgbClr val="00D4A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548640" y="457200"/>
            <a:ext cx="11064240" cy="9144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defRPr>
                <a:solidFill>
                  <a:srgbClr val="1A1D23"/>
                </a:solidFill>
              </a:defRPr>
            </a:pPr>
            <a:r>
              <a:rPr sz="3600" b="1">
                <a:solidFill>
                  <a:srgbClr val="1A1D23"/>
                </a:solidFill>
                <a:latin typeface="Calibri"/>
              </a:rPr>
              <a:t>Four things you will take away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8640" y="2011680"/>
            <a:ext cx="11064240" cy="4114800"/>
          </a:xfrm>
          <a:prstGeom prst="rect">
            <a:avLst/>
          </a:prstGeom>
          <a:noFill/>
        </p:spPr>
        <p:txBody>
          <a:bodyPr wrap="square" rIns="0" tIns="0" bIns="0">
            <a:spAutoFit/>
          </a:bodyPr>
          <a:lstStyle/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Takeaway 1.</a:t>
            </a:r>
            <a:r>
              <a:rPr sz="1600">
                <a:solidFill>
                  <a:srgbClr val="1A1D23"/>
                </a:solidFill>
                <a:latin typeface="Calibri"/>
              </a:rPr>
              <a:t> The global-average star rating is a statistically malformed summary of a self-selecting process.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Takeaway 2.</a:t>
            </a:r>
            <a:r>
              <a:rPr sz="1600">
                <a:solidFill>
                  <a:srgbClr val="1A1D23"/>
                </a:solidFill>
                <a:latin typeface="Calibri"/>
              </a:rPr>
              <a:t> Review spam is economically rational under global averages and economically irrational under relativistic ratings. The math changes the attacker's cost function.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Takeaway 3.</a:t>
            </a:r>
            <a:r>
              <a:rPr sz="1600">
                <a:solidFill>
                  <a:srgbClr val="1A1D23"/>
                </a:solidFill>
                <a:latin typeface="Calibri"/>
              </a:rPr>
              <a:t> Six decades of social psychology agree with the relativistic model and disagree with the global-average model. We are not inventing this; we are catching up.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Takeaway 4.</a:t>
            </a:r>
            <a:r>
              <a:rPr sz="1600">
                <a:solidFill>
                  <a:srgbClr val="1A1D23"/>
                </a:solidFill>
                <a:latin typeface="Calibri"/>
              </a:rPr>
              <a:t> You can visualize relativistic ratings as efficiently as stars once you stop fighting the extra dimensions and start using them.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247120" y="6492240"/>
            <a:ext cx="914400" cy="274320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pPr algn="r">
              <a:defRPr>
                <a:solidFill>
                  <a:srgbClr val="64748B"/>
                </a:solidFill>
              </a:defRPr>
            </a:pPr>
            <a:r>
              <a:rPr sz="900">
                <a:solidFill>
                  <a:srgbClr val="64748B"/>
                </a:solidFill>
                <a:latin typeface="Calibri"/>
              </a:rPr>
              <a:t>4 / 90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4320" y="6492240"/>
            <a:ext cx="5943600" cy="274320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pPr>
              <a:defRPr>
                <a:solidFill>
                  <a:srgbClr val="64748B"/>
                </a:solidFill>
              </a:defRPr>
            </a:pPr>
            <a:r>
              <a:rPr sz="900">
                <a:solidFill>
                  <a:srgbClr val="64748B"/>
                </a:solidFill>
                <a:latin typeface="Calibri"/>
              </a:rPr>
              <a:t>Quidnug  ·  Relativistic Ratings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5F7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" cy="6858000"/>
          </a:xfrm>
          <a:prstGeom prst="rect">
            <a:avLst/>
          </a:prstGeom>
          <a:solidFill>
            <a:srgbClr val="00D4A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548640" y="457200"/>
            <a:ext cx="11064240" cy="9144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defRPr>
                <a:solidFill>
                  <a:srgbClr val="1A1D23"/>
                </a:solidFill>
              </a:defRPr>
            </a:pPr>
            <a:r>
              <a:rPr sz="3600" b="1">
                <a:solidFill>
                  <a:srgbClr val="1A1D23"/>
                </a:solidFill>
                <a:latin typeface="Calibri"/>
              </a:rPr>
              <a:t>Failure 5: filter bubbles (the legitimate concern)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8640" y="2011680"/>
            <a:ext cx="11064240" cy="4114800"/>
          </a:xfrm>
          <a:prstGeom prst="rect">
            <a:avLst/>
          </a:prstGeom>
          <a:noFill/>
        </p:spPr>
        <p:txBody>
          <a:bodyPr wrap="square" rIns="0" tIns="0" bIns="0">
            <a:spAutoFit/>
          </a:bodyPr>
          <a:lstStyle/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Pariser 2011: The Filter Bubble.</a:t>
            </a:r>
            <a:r>
              <a:rPr sz="1600">
                <a:solidFill>
                  <a:srgbClr val="1A1D23"/>
                </a:solidFill>
                <a:latin typeface="Calibri"/>
              </a:rPr>
              <a:t> Worry that personalization isolates people in information silos.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Sunstein 2001: Republic.com.</a:t>
            </a:r>
            <a:r>
              <a:rPr sz="1600">
                <a:solidFill>
                  <a:srgbClr val="1A1D23"/>
                </a:solidFill>
                <a:latin typeface="Calibri"/>
              </a:rPr>
              <a:t> Same concern from political-philosophy angle.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Both concerns are legitimate.</a:t>
            </a:r>
            <a:r>
              <a:rPr sz="1600">
                <a:solidFill>
                  <a:srgbClr val="1A1D23"/>
                </a:solidFill>
                <a:latin typeface="Calibri"/>
              </a:rPr>
              <a:t> Personalized aggregation can cocoon people from challenging viewpoints.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Two responses.</a:t>
            </a:r>
            <a:r>
              <a:rPr sz="1600">
                <a:solidFill>
                  <a:srgbClr val="1A1D23"/>
                </a:solidFill>
                <a:latin typeface="Calibri"/>
              </a:rPr>
              <a:t> (1) Global ratings already filter-bubble you in the WORST way: they include reviewers whose opinions don't apply to you. (2) Quidnug's constellation view shows the crowd alongside personalized.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Filter bubbles are problems when filters are opaque.</a:t>
            </a:r>
            <a:r>
              <a:rPr sz="1600">
                <a:solidFill>
                  <a:srgbClr val="1A1D23"/>
                </a:solidFill>
                <a:latin typeface="Calibri"/>
              </a:rPr>
              <a:t> Relativistic ratings make the filter transparent and user-controllable.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247120" y="6492240"/>
            <a:ext cx="914400" cy="274320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pPr algn="r">
              <a:defRPr>
                <a:solidFill>
                  <a:srgbClr val="64748B"/>
                </a:solidFill>
              </a:defRPr>
            </a:pPr>
            <a:r>
              <a:rPr sz="900">
                <a:solidFill>
                  <a:srgbClr val="64748B"/>
                </a:solidFill>
                <a:latin typeface="Calibri"/>
              </a:rPr>
              <a:t>40 / 90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4320" y="6492240"/>
            <a:ext cx="5943600" cy="274320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pPr>
              <a:defRPr>
                <a:solidFill>
                  <a:srgbClr val="64748B"/>
                </a:solidFill>
              </a:defRPr>
            </a:pPr>
            <a:r>
              <a:rPr sz="900">
                <a:solidFill>
                  <a:srgbClr val="64748B"/>
                </a:solidFill>
                <a:latin typeface="Calibri"/>
              </a:rPr>
              <a:t>Quidnug  ·  Relativistic Ratings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5F7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" cy="6858000"/>
          </a:xfrm>
          <a:prstGeom prst="rect">
            <a:avLst/>
          </a:prstGeom>
          <a:solidFill>
            <a:srgbClr val="00D4A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548640" y="457200"/>
            <a:ext cx="11064240" cy="9144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defRPr>
                <a:solidFill>
                  <a:srgbClr val="1A1D23"/>
                </a:solidFill>
              </a:defRPr>
            </a:pPr>
            <a:r>
              <a:rPr sz="3600" b="1">
                <a:solidFill>
                  <a:srgbClr val="1A1D23"/>
                </a:solidFill>
                <a:latin typeface="Calibri"/>
              </a:rPr>
              <a:t>Failure 6: the 4.4 equivalence class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8640" y="2011680"/>
            <a:ext cx="11064240" cy="4114800"/>
          </a:xfrm>
          <a:prstGeom prst="rect">
            <a:avLst/>
          </a:prstGeom>
          <a:noFill/>
        </p:spPr>
        <p:txBody>
          <a:bodyPr wrap="square" rIns="0" tIns="0" bIns="0">
            <a:spAutoFit/>
          </a:bodyPr>
          <a:lstStyle/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When every product is rated 4.0-4.7, the rating's discrimination power is zero.</a:t>
            </a:r>
            <a:r>
              <a:rPr sz="1600">
                <a:solidFill>
                  <a:srgbClr val="1A1D23"/>
                </a:solidFill>
                <a:latin typeface="Calibri"/>
              </a:rPr>
              <a:t/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Analogy.</a:t>
            </a:r>
            <a:r>
              <a:rPr sz="1600">
                <a:solidFill>
                  <a:srgbClr val="1A1D23"/>
                </a:solidFill>
                <a:latin typeface="Calibri"/>
              </a:rPr>
              <a:t> If a thermometer only reports 70-72 degrees, you cannot use it to choose when to wear a coat. Useless.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This is what star averages have become for products in competitive categories.</a:t>
            </a:r>
            <a:r>
              <a:rPr sz="1600">
                <a:solidFill>
                  <a:srgbClr val="1A1D23"/>
                </a:solidFill>
                <a:latin typeface="Calibri"/>
              </a:rPr>
              <a:t> Amazon laptops, Yelp restaurants, Google hotels: nearly everything is 4.2-4.6.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The compression is partly natural (J-curve), partly fraud-driven, partly platform-enforced.</a:t>
            </a:r>
            <a:r>
              <a:rPr sz="1600">
                <a:solidFill>
                  <a:srgbClr val="1A1D23"/>
                </a:solidFill>
                <a:latin typeface="Calibri"/>
              </a:rPr>
              <a:t/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Relativistic ratings restore discrimination.</a:t>
            </a:r>
            <a:r>
              <a:rPr sz="1600">
                <a:solidFill>
                  <a:srgbClr val="1A1D23"/>
                </a:solidFill>
                <a:latin typeface="Calibri"/>
              </a:rPr>
              <a:t> When observer-specific weights replace global mean, products separate cleanly: some get 4.8 from your trusted reviewers, others get 3.1.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247120" y="6492240"/>
            <a:ext cx="914400" cy="274320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pPr algn="r">
              <a:defRPr>
                <a:solidFill>
                  <a:srgbClr val="64748B"/>
                </a:solidFill>
              </a:defRPr>
            </a:pPr>
            <a:r>
              <a:rPr sz="900">
                <a:solidFill>
                  <a:srgbClr val="64748B"/>
                </a:solidFill>
                <a:latin typeface="Calibri"/>
              </a:rPr>
              <a:t>41 / 90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4320" y="6492240"/>
            <a:ext cx="5943600" cy="274320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pPr>
              <a:defRPr>
                <a:solidFill>
                  <a:srgbClr val="64748B"/>
                </a:solidFill>
              </a:defRPr>
            </a:pPr>
            <a:r>
              <a:rPr sz="900">
                <a:solidFill>
                  <a:srgbClr val="64748B"/>
                </a:solidFill>
                <a:latin typeface="Calibri"/>
              </a:rPr>
              <a:t>Quidnug  ·  Relativistic Ratings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A16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5760720"/>
            <a:ext cx="12191695" cy="73152"/>
          </a:xfrm>
          <a:prstGeom prst="rect">
            <a:avLst/>
          </a:prstGeom>
          <a:solidFill>
            <a:srgbClr val="00D4A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731520" y="1828800"/>
            <a:ext cx="3657600" cy="914400"/>
          </a:xfrm>
          <a:prstGeom prst="rect">
            <a:avLst/>
          </a:prstGeom>
          <a:noFill/>
        </p:spPr>
        <p:txBody>
          <a:bodyPr wrap="square" lIns="109728" rIns="109728" tIns="54864" bIns="54864" anchor="t">
            <a:spAutoFit/>
          </a:bodyPr>
          <a:lstStyle/>
          <a:p>
            <a:pPr algn="l">
              <a:defRPr>
                <a:solidFill>
                  <a:srgbClr val="00D4A8"/>
                </a:solidFill>
              </a:defRPr>
            </a:pPr>
            <a:r>
              <a:rPr sz="1800" b="1" i="0">
                <a:solidFill>
                  <a:srgbClr val="00D4A8"/>
                </a:solidFill>
                <a:latin typeface="Calibri"/>
              </a:rPr>
              <a:t>Section 5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1520" y="2468880"/>
            <a:ext cx="10698480" cy="18288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defRPr>
                <a:solidFill>
                  <a:srgbClr val="FFFFFF"/>
                </a:solidFill>
              </a:defRPr>
            </a:pPr>
            <a:r>
              <a:rPr sz="4400" b="1">
                <a:solidFill>
                  <a:srgbClr val="FFFFFF"/>
                </a:solidFill>
                <a:latin typeface="Calibri"/>
              </a:rPr>
              <a:t>The Relativistic Rating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1520" y="4389120"/>
            <a:ext cx="10698480" cy="9144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defRPr>
                <a:solidFill>
                  <a:srgbClr val="C3EFE3"/>
                </a:solidFill>
              </a:defRPr>
            </a:pPr>
            <a:r>
              <a:rPr sz="2000" i="0">
                <a:solidFill>
                  <a:srgbClr val="C3EFE3"/>
                </a:solidFill>
                <a:latin typeface="Calibri"/>
              </a:rPr>
              <a:t>Definition, worked example, and the structural property.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247120" y="6492240"/>
            <a:ext cx="914400" cy="274320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pPr algn="r">
              <a:defRPr>
                <a:solidFill>
                  <a:srgbClr val="64748B"/>
                </a:solidFill>
              </a:defRPr>
            </a:pPr>
            <a:r>
              <a:rPr sz="900">
                <a:solidFill>
                  <a:srgbClr val="64748B"/>
                </a:solidFill>
                <a:latin typeface="Calibri"/>
              </a:rPr>
              <a:t>42 / 90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4320" y="6492240"/>
            <a:ext cx="5943600" cy="274320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pPr>
              <a:defRPr>
                <a:solidFill>
                  <a:srgbClr val="64748B"/>
                </a:solidFill>
              </a:defRPr>
            </a:pPr>
            <a:r>
              <a:rPr sz="900">
                <a:solidFill>
                  <a:srgbClr val="64748B"/>
                </a:solidFill>
                <a:latin typeface="Calibri"/>
              </a:rPr>
              <a:t>Quidnug  ·  Relativistic Ratings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5F7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" cy="6858000"/>
          </a:xfrm>
          <a:prstGeom prst="rect">
            <a:avLst/>
          </a:prstGeom>
          <a:solidFill>
            <a:srgbClr val="00D4A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548640" y="457200"/>
            <a:ext cx="11064240" cy="9144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defRPr>
                <a:solidFill>
                  <a:srgbClr val="1A1D23"/>
                </a:solidFill>
              </a:defRPr>
            </a:pPr>
            <a:r>
              <a:rPr sz="3600" b="1">
                <a:solidFill>
                  <a:srgbClr val="1A1D23"/>
                </a:solidFill>
                <a:latin typeface="Calibri"/>
              </a:rPr>
              <a:t>Definition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8640" y="2011680"/>
            <a:ext cx="11064240" cy="4114800"/>
          </a:xfrm>
          <a:prstGeom prst="rect">
            <a:avLst/>
          </a:prstGeom>
          <a:noFill/>
        </p:spPr>
        <p:txBody>
          <a:bodyPr wrap="square" rIns="0" tIns="0" bIns="0">
            <a:spAutoFit/>
          </a:bodyPr>
          <a:lstStyle/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A relativistic rating is a function of (observer, product, topic).</a:t>
            </a:r>
            <a:r>
              <a:rPr sz="1600">
                <a:solidFill>
                  <a:srgbClr val="1A1D23"/>
                </a:solidFill>
                <a:latin typeface="Calibri"/>
              </a:rPr>
              <a:t> Returns a scalar in [0, 5] (or whatever rating range applies).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Computed as the weighted average of individual reviews.</a:t>
            </a:r>
            <a:r>
              <a:rPr sz="1600">
                <a:solidFill>
                  <a:srgbClr val="1A1D23"/>
                </a:solidFill>
                <a:latin typeface="Calibri"/>
              </a:rPr>
              <a:t> Effective_rating = sum(r.rating * w(r)) / sum(w(r)) across all reviews with positive weight.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Weight w(r) is a product of four factors.</a:t>
            </a:r>
            <a:r>
              <a:rPr sz="1600">
                <a:solidFill>
                  <a:srgbClr val="1A1D23"/>
                </a:solidFill>
                <a:latin typeface="Calibri"/>
              </a:rPr>
              <a:t> T (topical trust) * H (helpfulness) * A (activity) * R (recency).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Each factor reflects a specific signal from a specific social-science finding.</a:t>
            </a:r>
            <a:r>
              <a:rPr sz="1600">
                <a:solidFill>
                  <a:srgbClr val="1A1D23"/>
                </a:solidFill>
                <a:latin typeface="Calibri"/>
              </a:rPr>
              <a:t> Multiplicative composition (we will defend in Section 6).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Same reviews, different observer, different rating.</a:t>
            </a:r>
            <a:r>
              <a:rPr sz="1600">
                <a:solidFill>
                  <a:srgbClr val="1A1D23"/>
                </a:solidFill>
                <a:latin typeface="Calibri"/>
              </a:rPr>
              <a:t> Both correct.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247120" y="6492240"/>
            <a:ext cx="914400" cy="274320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pPr algn="r">
              <a:defRPr>
                <a:solidFill>
                  <a:srgbClr val="64748B"/>
                </a:solidFill>
              </a:defRPr>
            </a:pPr>
            <a:r>
              <a:rPr sz="900">
                <a:solidFill>
                  <a:srgbClr val="64748B"/>
                </a:solidFill>
                <a:latin typeface="Calibri"/>
              </a:rPr>
              <a:t>43 / 90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4320" y="6492240"/>
            <a:ext cx="5943600" cy="274320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pPr>
              <a:defRPr>
                <a:solidFill>
                  <a:srgbClr val="64748B"/>
                </a:solidFill>
              </a:defRPr>
            </a:pPr>
            <a:r>
              <a:rPr sz="900">
                <a:solidFill>
                  <a:srgbClr val="64748B"/>
                </a:solidFill>
                <a:latin typeface="Calibri"/>
              </a:rPr>
              <a:t>Quidnug  ·  Relativistic Ratings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5F7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" cy="6858000"/>
          </a:xfrm>
          <a:prstGeom prst="rect">
            <a:avLst/>
          </a:prstGeom>
          <a:solidFill>
            <a:srgbClr val="00D4A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548640" y="457200"/>
            <a:ext cx="11064240" cy="9144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defRPr>
                <a:solidFill>
                  <a:srgbClr val="1A1D23"/>
                </a:solidFill>
              </a:defRPr>
            </a:pPr>
            <a:r>
              <a:rPr sz="3600" b="1">
                <a:solidFill>
                  <a:srgbClr val="1A1D23"/>
                </a:solidFill>
                <a:latin typeface="Calibri"/>
              </a:rPr>
              <a:t>Formal definition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48640" y="2103120"/>
            <a:ext cx="11064240" cy="3931920"/>
          </a:xfrm>
          <a:prstGeom prst="roundRect">
            <a:avLst>
              <a:gd name="adj" fmla="val 4000"/>
            </a:avLst>
          </a:prstGeom>
          <a:solidFill>
            <a:srgbClr val="0A1628"/>
          </a:solidFill>
          <a:ln w="10160">
            <a:solidFill>
              <a:srgbClr val="1C3A5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TextBox 5"/>
          <p:cNvSpPr txBox="1"/>
          <p:nvPr/>
        </p:nvSpPr>
        <p:spPr>
          <a:xfrm>
            <a:off x="822960" y="2286000"/>
            <a:ext cx="10515600" cy="3657600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pPr algn="l">
              <a:spcAft>
                <a:spcPts val="200"/>
              </a:spcAft>
              <a:defRPr>
                <a:solidFill>
                  <a:srgbClr val="94A3B8"/>
                </a:solidFill>
              </a:defRPr>
            </a:pPr>
            <a:r>
              <a:rPr sz="1300">
                <a:solidFill>
                  <a:srgbClr val="94A3B8"/>
                </a:solidFill>
                <a:latin typeface="Consolas"/>
              </a:rPr>
              <a:t>// Inputs:</a:t>
            </a:r>
          </a:p>
          <a:p>
            <a:pPr algn="l">
              <a:spcAft>
                <a:spcPts val="200"/>
              </a:spcAft>
              <a:defRPr>
                <a:solidFill>
                  <a:srgbClr val="94A3B8"/>
                </a:solidFill>
              </a:defRPr>
            </a:pPr>
            <a:r>
              <a:rPr sz="1300">
                <a:solidFill>
                  <a:srgbClr val="94A3B8"/>
                </a:solidFill>
                <a:latin typeface="Consolas"/>
              </a:rPr>
              <a:t>//   observer: quid issuing the query</a:t>
            </a:r>
          </a:p>
          <a:p>
            <a:pPr algn="l">
              <a:spcAft>
                <a:spcPts val="200"/>
              </a:spcAft>
              <a:defRPr>
                <a:solidFill>
                  <a:srgbClr val="94A3B8"/>
                </a:solidFill>
              </a:defRPr>
            </a:pPr>
            <a:r>
              <a:rPr sz="1300">
                <a:solidFill>
                  <a:srgbClr val="94A3B8"/>
                </a:solidFill>
                <a:latin typeface="Consolas"/>
              </a:rPr>
              <a:t>//   product:  product / item being rated</a:t>
            </a:r>
          </a:p>
          <a:p>
            <a:pPr algn="l">
              <a:spcAft>
                <a:spcPts val="200"/>
              </a:spcAft>
              <a:defRPr>
                <a:solidFill>
                  <a:srgbClr val="94A3B8"/>
                </a:solidFill>
              </a:defRPr>
            </a:pPr>
            <a:r>
              <a:rPr sz="1300">
                <a:solidFill>
                  <a:srgbClr val="94A3B8"/>
                </a:solidFill>
                <a:latin typeface="Consolas"/>
              </a:rPr>
              <a:t>//   topic:    domain (e.g. reviews.public.tech.laptops)</a:t>
            </a:r>
          </a:p>
          <a:p>
            <a:pPr algn="l">
              <a:spcAft>
                <a:spcPts val="200"/>
              </a:spcAft>
              <a:defRPr>
                <a:solidFill>
                  <a:srgbClr val="94A3B8"/>
                </a:solidFill>
              </a:defRPr>
            </a:pPr>
            <a:r>
              <a:rPr sz="1300">
                <a:solidFill>
                  <a:srgbClr val="94A3B8"/>
                </a:solidFill>
                <a:latin typeface="Consolas"/>
              </a:rPr>
              <a:t>//   reviews:  list of REVIEW transactions on the product</a:t>
            </a:r>
          </a:p>
          <a:p>
            <a:pPr algn="l">
              <a:spcAft>
                <a:spcPts val="200"/>
              </a:spcAft>
              <a:defRPr>
                <a:solidFill>
                  <a:srgbClr val="FFFFFF"/>
                </a:solidFill>
              </a:defRPr>
            </a:pPr>
            <a:r>
              <a:rPr sz="1300">
                <a:solidFill>
                  <a:srgbClr val="FFFFFF"/>
                </a:solidFill>
                <a:latin typeface="Consolas"/>
              </a:rPr>
              <a:t/>
            </a:r>
          </a:p>
          <a:p>
            <a:pPr algn="l">
              <a:spcAft>
                <a:spcPts val="200"/>
              </a:spcAft>
              <a:defRPr>
                <a:solidFill>
                  <a:srgbClr val="FFFFFF"/>
                </a:solidFill>
              </a:defRPr>
            </a:pPr>
            <a:r>
              <a:rPr sz="1300">
                <a:solidFill>
                  <a:srgbClr val="FFFFFF"/>
                </a:solidFill>
                <a:latin typeface="Consolas"/>
              </a:rPr>
              <a:t>for each review r in reviews:</a:t>
            </a:r>
          </a:p>
          <a:p>
            <a:pPr algn="l">
              <a:spcAft>
                <a:spcPts val="200"/>
              </a:spcAft>
              <a:defRPr>
                <a:solidFill>
                  <a:srgbClr val="FFFFFF"/>
                </a:solidFill>
              </a:defRPr>
            </a:pPr>
            <a:r>
              <a:rPr sz="1300">
                <a:solidFill>
                  <a:srgbClr val="FFFFFF"/>
                </a:solidFill>
                <a:latin typeface="Consolas"/>
              </a:rPr>
              <a:t>    w(r) = T(observer, r.reviewer, topic)</a:t>
            </a:r>
          </a:p>
          <a:p>
            <a:pPr algn="l">
              <a:spcAft>
                <a:spcPts val="200"/>
              </a:spcAft>
              <a:defRPr>
                <a:solidFill>
                  <a:srgbClr val="FFFFFF"/>
                </a:solidFill>
              </a:defRPr>
            </a:pPr>
            <a:r>
              <a:rPr sz="1300">
                <a:solidFill>
                  <a:srgbClr val="FFFFFF"/>
                </a:solidFill>
                <a:latin typeface="Consolas"/>
              </a:rPr>
              <a:t>         * H(observer, r.reviewer, topic)</a:t>
            </a:r>
          </a:p>
          <a:p>
            <a:pPr algn="l">
              <a:spcAft>
                <a:spcPts val="200"/>
              </a:spcAft>
              <a:defRPr>
                <a:solidFill>
                  <a:srgbClr val="FFFFFF"/>
                </a:solidFill>
              </a:defRPr>
            </a:pPr>
            <a:r>
              <a:rPr sz="1300">
                <a:solidFill>
                  <a:srgbClr val="FFFFFF"/>
                </a:solidFill>
                <a:latin typeface="Consolas"/>
              </a:rPr>
              <a:t>         * A(r.reviewer, topic)</a:t>
            </a:r>
          </a:p>
          <a:p>
            <a:pPr algn="l">
              <a:spcAft>
                <a:spcPts val="200"/>
              </a:spcAft>
              <a:defRPr>
                <a:solidFill>
                  <a:srgbClr val="FFFFFF"/>
                </a:solidFill>
              </a:defRPr>
            </a:pPr>
            <a:r>
              <a:rPr sz="1300">
                <a:solidFill>
                  <a:srgbClr val="FFFFFF"/>
                </a:solidFill>
                <a:latin typeface="Consolas"/>
              </a:rPr>
              <a:t>         * R(r.timestamp)</a:t>
            </a:r>
          </a:p>
          <a:p>
            <a:pPr algn="l">
              <a:spcAft>
                <a:spcPts val="200"/>
              </a:spcAft>
              <a:defRPr>
                <a:solidFill>
                  <a:srgbClr val="FFFFFF"/>
                </a:solidFill>
              </a:defRPr>
            </a:pPr>
            <a:r>
              <a:rPr sz="1300">
                <a:solidFill>
                  <a:srgbClr val="FFFFFF"/>
                </a:solidFill>
                <a:latin typeface="Consolas"/>
              </a:rPr>
              <a:t/>
            </a:r>
          </a:p>
          <a:p>
            <a:pPr algn="l">
              <a:spcAft>
                <a:spcPts val="200"/>
              </a:spcAft>
              <a:defRPr>
                <a:solidFill>
                  <a:srgbClr val="FFFFFF"/>
                </a:solidFill>
              </a:defRPr>
            </a:pPr>
            <a:r>
              <a:rPr sz="1300">
                <a:solidFill>
                  <a:srgbClr val="FFFFFF"/>
                </a:solidFill>
                <a:latin typeface="Consolas"/>
              </a:rPr>
              <a:t>RR(observer, product, topic) =</a:t>
            </a:r>
          </a:p>
          <a:p>
            <a:pPr algn="l">
              <a:spcAft>
                <a:spcPts val="200"/>
              </a:spcAft>
              <a:defRPr>
                <a:solidFill>
                  <a:srgbClr val="FFFFFF"/>
                </a:solidFill>
              </a:defRPr>
            </a:pPr>
            <a:r>
              <a:rPr sz="1300">
                <a:solidFill>
                  <a:srgbClr val="FFFFFF"/>
                </a:solidFill>
                <a:latin typeface="Consolas"/>
              </a:rPr>
              <a:t>    sum(r.rating * w(r) for r in reviews) /</a:t>
            </a:r>
          </a:p>
          <a:p>
            <a:pPr algn="l">
              <a:spcAft>
                <a:spcPts val="200"/>
              </a:spcAft>
              <a:defRPr>
                <a:solidFill>
                  <a:srgbClr val="FFFFFF"/>
                </a:solidFill>
              </a:defRPr>
            </a:pPr>
            <a:r>
              <a:rPr sz="1300">
                <a:solidFill>
                  <a:srgbClr val="FFFFFF"/>
                </a:solidFill>
                <a:latin typeface="Consolas"/>
              </a:rPr>
              <a:t>    sum(w(r) for r in reviews)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247120" y="6492240"/>
            <a:ext cx="914400" cy="274320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pPr algn="r">
              <a:defRPr>
                <a:solidFill>
                  <a:srgbClr val="64748B"/>
                </a:solidFill>
              </a:defRPr>
            </a:pPr>
            <a:r>
              <a:rPr sz="900">
                <a:solidFill>
                  <a:srgbClr val="64748B"/>
                </a:solidFill>
                <a:latin typeface="Calibri"/>
              </a:rPr>
              <a:t>44 / 90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4320" y="6492240"/>
            <a:ext cx="5943600" cy="274320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pPr>
              <a:defRPr>
                <a:solidFill>
                  <a:srgbClr val="64748B"/>
                </a:solidFill>
              </a:defRPr>
            </a:pPr>
            <a:r>
              <a:rPr sz="900">
                <a:solidFill>
                  <a:srgbClr val="64748B"/>
                </a:solidFill>
                <a:latin typeface="Calibri"/>
              </a:rPr>
              <a:t>Quidnug  ·  Relativistic Ratings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5F7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" cy="6858000"/>
          </a:xfrm>
          <a:prstGeom prst="rect">
            <a:avLst/>
          </a:prstGeom>
          <a:solidFill>
            <a:srgbClr val="00D4A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548640" y="457200"/>
            <a:ext cx="11064240" cy="9144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defRPr>
                <a:solidFill>
                  <a:srgbClr val="1A1D23"/>
                </a:solidFill>
              </a:defRPr>
            </a:pPr>
            <a:r>
              <a:rPr sz="3600" b="1">
                <a:solidFill>
                  <a:srgbClr val="1A1D23"/>
                </a:solidFill>
                <a:latin typeface="Calibri"/>
              </a:rPr>
              <a:t>Worked example: same reviews, two observers, two ratings</a:t>
            </a:r>
          </a:p>
        </p:txBody>
      </p:sp>
      <p:pic>
        <p:nvPicPr>
          <p:cNvPr id="5" name="Picture 4" descr="chart_two_observer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2007" y="1828800"/>
            <a:ext cx="9027681" cy="40233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8640" y="6217920"/>
            <a:ext cx="11064240" cy="274320"/>
          </a:xfrm>
          <a:prstGeom prst="rect">
            <a:avLst/>
          </a:prstGeom>
          <a:noFill/>
        </p:spPr>
        <p:txBody>
          <a:bodyPr wrap="square" lIns="109728" rIns="109728" tIns="54864" bIns="54864" anchor="t">
            <a:spAutoFit/>
          </a:bodyPr>
          <a:lstStyle/>
          <a:p>
            <a:pPr algn="ctr">
              <a:defRPr>
                <a:solidFill>
                  <a:srgbClr val="64748B"/>
                </a:solidFill>
              </a:defRPr>
            </a:pPr>
            <a:r>
              <a:rPr sz="1000" b="0" i="1">
                <a:solidFill>
                  <a:srgbClr val="64748B"/>
                </a:solidFill>
                <a:latin typeface="Calibri"/>
              </a:rPr>
              <a:t>Same product, same four reviews. Jamie sees 4.5; Pat sees 2.0. Both correct.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247120" y="6492240"/>
            <a:ext cx="914400" cy="274320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pPr algn="r">
              <a:defRPr>
                <a:solidFill>
                  <a:srgbClr val="64748B"/>
                </a:solidFill>
              </a:defRPr>
            </a:pPr>
            <a:r>
              <a:rPr sz="900">
                <a:solidFill>
                  <a:srgbClr val="64748B"/>
                </a:solidFill>
                <a:latin typeface="Calibri"/>
              </a:rPr>
              <a:t>45 / 90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4320" y="6492240"/>
            <a:ext cx="5943600" cy="274320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pPr>
              <a:defRPr>
                <a:solidFill>
                  <a:srgbClr val="64748B"/>
                </a:solidFill>
              </a:defRPr>
            </a:pPr>
            <a:r>
              <a:rPr sz="900">
                <a:solidFill>
                  <a:srgbClr val="64748B"/>
                </a:solidFill>
                <a:latin typeface="Calibri"/>
              </a:rPr>
              <a:t>Quidnug  ·  Relativistic Ratings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5F7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" cy="6858000"/>
          </a:xfrm>
          <a:prstGeom prst="rect">
            <a:avLst/>
          </a:prstGeom>
          <a:solidFill>
            <a:srgbClr val="00D4A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548640" y="457200"/>
            <a:ext cx="11064240" cy="9144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defRPr>
                <a:solidFill>
                  <a:srgbClr val="1A1D23"/>
                </a:solidFill>
              </a:defRPr>
            </a:pPr>
            <a:r>
              <a:rPr sz="3600" b="1">
                <a:solidFill>
                  <a:srgbClr val="1A1D23"/>
                </a:solidFill>
                <a:latin typeface="Calibri"/>
              </a:rPr>
              <a:t>Why this is correct, not a bug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8640" y="2011680"/>
            <a:ext cx="11064240" cy="4114800"/>
          </a:xfrm>
          <a:prstGeom prst="rect">
            <a:avLst/>
          </a:prstGeom>
          <a:noFill/>
        </p:spPr>
        <p:txBody>
          <a:bodyPr wrap="square" rIns="0" tIns="0" bIns="0">
            <a:spAutoFit/>
          </a:bodyPr>
          <a:lstStyle/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Observer A weights expertise; Observer B weights direct trust.</a:t>
            </a:r>
            <a:r>
              <a:rPr sz="1600">
                <a:solidFill>
                  <a:srgbClr val="1A1D23"/>
                </a:solidFill>
                <a:latin typeface="Calibri"/>
              </a:rPr>
              <a:t> Both reflect rational and consistent priors.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Information about which observer believes what is preserved.</a:t>
            </a:r>
            <a:r>
              <a:rPr sz="1600">
                <a:solidFill>
                  <a:srgbClr val="1A1D23"/>
                </a:solidFill>
                <a:latin typeface="Calibri"/>
              </a:rPr>
              <a:t> Crowd average destroys this; relativistic preserves it.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Users can adjust their trust graph to broaden or narrow their view.</a:t>
            </a:r>
            <a:r>
              <a:rPr sz="1600">
                <a:solidFill>
                  <a:srgbClr val="1A1D23"/>
                </a:solidFill>
                <a:latin typeface="Calibri"/>
              </a:rPr>
              <a:t> Pat could add trust edges to laptop experts and see Jamie's rating gradually merge into theirs.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Transparency.</a:t>
            </a:r>
            <a:r>
              <a:rPr sz="1600">
                <a:solidFill>
                  <a:srgbClr val="1A1D23"/>
                </a:solidFill>
                <a:latin typeface="Calibri"/>
              </a:rPr>
              <a:t> Quidnug exposes the underlying contributors via the constellation visualization. Users see WHO is being weighted in their rating.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Compare to opaque algorithmic personalization.</a:t>
            </a:r>
            <a:r>
              <a:rPr sz="1600">
                <a:solidFill>
                  <a:srgbClr val="1A1D23"/>
                </a:solidFill>
                <a:latin typeface="Calibri"/>
              </a:rPr>
              <a:t> Relativistic ratings make the computation legible. The filter is the user's own choice.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247120" y="6492240"/>
            <a:ext cx="914400" cy="274320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pPr algn="r">
              <a:defRPr>
                <a:solidFill>
                  <a:srgbClr val="64748B"/>
                </a:solidFill>
              </a:defRPr>
            </a:pPr>
            <a:r>
              <a:rPr sz="900">
                <a:solidFill>
                  <a:srgbClr val="64748B"/>
                </a:solidFill>
                <a:latin typeface="Calibri"/>
              </a:rPr>
              <a:t>46 / 90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4320" y="6492240"/>
            <a:ext cx="5943600" cy="274320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pPr>
              <a:defRPr>
                <a:solidFill>
                  <a:srgbClr val="64748B"/>
                </a:solidFill>
              </a:defRPr>
            </a:pPr>
            <a:r>
              <a:rPr sz="900">
                <a:solidFill>
                  <a:srgbClr val="64748B"/>
                </a:solidFill>
                <a:latin typeface="Calibri"/>
              </a:rPr>
              <a:t>Quidnug  ·  Relativistic Ratings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5F7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" cy="6858000"/>
          </a:xfrm>
          <a:prstGeom prst="rect">
            <a:avLst/>
          </a:prstGeom>
          <a:solidFill>
            <a:srgbClr val="00D4A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548640" y="457200"/>
            <a:ext cx="11064240" cy="9144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defRPr>
                <a:solidFill>
                  <a:srgbClr val="1A1D23"/>
                </a:solidFill>
              </a:defRPr>
            </a:pPr>
            <a:r>
              <a:rPr sz="3600" b="1">
                <a:solidFill>
                  <a:srgbClr val="1A1D23"/>
                </a:solidFill>
                <a:latin typeface="Calibri"/>
              </a:rPr>
              <a:t>The structural property this enables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8640" y="2011680"/>
            <a:ext cx="11064240" cy="4114800"/>
          </a:xfrm>
          <a:prstGeom prst="rect">
            <a:avLst/>
          </a:prstGeom>
          <a:noFill/>
        </p:spPr>
        <p:txBody>
          <a:bodyPr wrap="square" rIns="0" tIns="0" bIns="0">
            <a:spAutoFit/>
          </a:bodyPr>
          <a:lstStyle/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In a relativistic rating, an attacker who wants to move the rating must enter the observer's trust graph.</a:t>
            </a:r>
            <a:r>
              <a:rPr sz="1600">
                <a:solidFill>
                  <a:srgbClr val="1A1D23"/>
                </a:solidFill>
                <a:latin typeface="Calibri"/>
              </a:rPr>
              <a:t> That is not a matter of posting more reviews; it is a matter of getting the observer (or someone they trust) to vouch for the attacker.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In a global-average rating, an attacker only needs to post more reviews faster than detection.</a:t>
            </a:r>
            <a:r>
              <a:rPr sz="1600">
                <a:solidFill>
                  <a:srgbClr val="1A1D23"/>
                </a:solidFill>
                <a:latin typeface="Calibri"/>
              </a:rPr>
              <a:t> The observer has no say.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This difference fundamentally changes the attacker's cost function.</a:t>
            </a:r>
            <a:r>
              <a:rPr sz="1600">
                <a:solidFill>
                  <a:srgbClr val="1A1D23"/>
                </a:solidFill>
                <a:latin typeface="Calibri"/>
              </a:rPr>
              <a:t> Quantity attacks become ineffective. Quality attacks (socially-engineered trust) are slow and don't scale.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Spam is solved as a structural side effect of getting the math right.</a:t>
            </a:r>
            <a:r>
              <a:rPr sz="1600">
                <a:solidFill>
                  <a:srgbClr val="1A1D23"/>
                </a:solidFill>
                <a:latin typeface="Calibri"/>
              </a:rPr>
              <a:t> Not a separate moderation system. Not a detection pipeline. Math.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247120" y="6492240"/>
            <a:ext cx="914400" cy="274320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pPr algn="r">
              <a:defRPr>
                <a:solidFill>
                  <a:srgbClr val="64748B"/>
                </a:solidFill>
              </a:defRPr>
            </a:pPr>
            <a:r>
              <a:rPr sz="900">
                <a:solidFill>
                  <a:srgbClr val="64748B"/>
                </a:solidFill>
                <a:latin typeface="Calibri"/>
              </a:rPr>
              <a:t>47 / 90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4320" y="6492240"/>
            <a:ext cx="5943600" cy="274320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pPr>
              <a:defRPr>
                <a:solidFill>
                  <a:srgbClr val="64748B"/>
                </a:solidFill>
              </a:defRPr>
            </a:pPr>
            <a:r>
              <a:rPr sz="900">
                <a:solidFill>
                  <a:srgbClr val="64748B"/>
                </a:solidFill>
                <a:latin typeface="Calibri"/>
              </a:rPr>
              <a:t>Quidnug  ·  Relativistic Ratings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5F7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" cy="6858000"/>
          </a:xfrm>
          <a:prstGeom prst="rect">
            <a:avLst/>
          </a:prstGeom>
          <a:solidFill>
            <a:srgbClr val="00D4A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548640" y="457200"/>
            <a:ext cx="11064240" cy="9144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defRPr>
                <a:solidFill>
                  <a:srgbClr val="1A1D23"/>
                </a:solidFill>
              </a:defRPr>
            </a:pPr>
            <a:r>
              <a:rPr sz="3600" b="1">
                <a:solidFill>
                  <a:srgbClr val="1A1D23"/>
                </a:solidFill>
                <a:latin typeface="Calibri"/>
              </a:rPr>
              <a:t>What changes for the attacker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8640" y="2011680"/>
            <a:ext cx="11064240" cy="4114800"/>
          </a:xfrm>
          <a:prstGeom prst="rect">
            <a:avLst/>
          </a:prstGeom>
          <a:noFill/>
        </p:spPr>
        <p:txBody>
          <a:bodyPr wrap="square" rIns="0" tIns="0" bIns="0">
            <a:spAutoFit/>
          </a:bodyPr>
          <a:lstStyle/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Global rating attacker.</a:t>
            </a:r>
            <a:r>
              <a:rPr sz="1600">
                <a:solidFill>
                  <a:srgbClr val="1A1D23"/>
                </a:solidFill>
                <a:latin typeface="Calibri"/>
              </a:rPr>
              <a:t> Buy 50 fake reviews from a broker for ~$500. Move the average from 3.9 to 4.0. Done.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Relativistic rating attacker.</a:t>
            </a:r>
            <a:r>
              <a:rPr sz="1600">
                <a:solidFill>
                  <a:srgbClr val="1A1D23"/>
                </a:solidFill>
                <a:latin typeface="Calibri"/>
              </a:rPr>
              <a:t> Sybil cluster has zero trust in any observer's graph. Need to compromise an observer's trust graph somehow.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Compromise via fake account.</a:t>
            </a:r>
            <a:r>
              <a:rPr sz="1600">
                <a:solidFill>
                  <a:srgbClr val="1A1D23"/>
                </a:solidFill>
                <a:latin typeface="Calibri"/>
              </a:rPr>
              <a:t> Build up apparent reputation over months. Get vouched for by an existing trusted reviewer. Slow and expensive.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Compromise via stolen account.</a:t>
            </a:r>
            <a:r>
              <a:rPr sz="1600">
                <a:solidFill>
                  <a:srgbClr val="1A1D23"/>
                </a:solidFill>
                <a:latin typeface="Calibri"/>
              </a:rPr>
              <a:t> Hijack a real reviewer with established trust. Use their voice. Time-limited until detection / revocation.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Compromise via social engineering.</a:t>
            </a:r>
            <a:r>
              <a:rPr sz="1600">
                <a:solidFill>
                  <a:srgbClr val="1A1D23"/>
                </a:solidFill>
                <a:latin typeface="Calibri"/>
              </a:rPr>
              <a:t> Convince observers to add trust edges to a fake. Requires real social interaction.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247120" y="6492240"/>
            <a:ext cx="914400" cy="274320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pPr algn="r">
              <a:defRPr>
                <a:solidFill>
                  <a:srgbClr val="64748B"/>
                </a:solidFill>
              </a:defRPr>
            </a:pPr>
            <a:r>
              <a:rPr sz="900">
                <a:solidFill>
                  <a:srgbClr val="64748B"/>
                </a:solidFill>
                <a:latin typeface="Calibri"/>
              </a:rPr>
              <a:t>48 / 90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4320" y="6492240"/>
            <a:ext cx="5943600" cy="274320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pPr>
              <a:defRPr>
                <a:solidFill>
                  <a:srgbClr val="64748B"/>
                </a:solidFill>
              </a:defRPr>
            </a:pPr>
            <a:r>
              <a:rPr sz="900">
                <a:solidFill>
                  <a:srgbClr val="64748B"/>
                </a:solidFill>
                <a:latin typeface="Calibri"/>
              </a:rPr>
              <a:t>Quidnug  ·  Relativistic Ratings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5F7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" cy="6858000"/>
          </a:xfrm>
          <a:prstGeom prst="rect">
            <a:avLst/>
          </a:prstGeom>
          <a:solidFill>
            <a:srgbClr val="00D4A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548640" y="457200"/>
            <a:ext cx="11064240" cy="9144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defRPr>
                <a:solidFill>
                  <a:srgbClr val="1A1D23"/>
                </a:solidFill>
              </a:defRPr>
            </a:pPr>
            <a:r>
              <a:rPr sz="3600" b="1">
                <a:solidFill>
                  <a:srgbClr val="1A1D23"/>
                </a:solidFill>
                <a:latin typeface="Calibri"/>
              </a:rPr>
              <a:t>Cost-of-attack: relativistic ratings change the math</a:t>
            </a:r>
          </a:p>
        </p:txBody>
      </p:sp>
      <p:pic>
        <p:nvPicPr>
          <p:cNvPr id="5" name="Picture 4" descr="chart_attack_cos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4207" y="1828800"/>
            <a:ext cx="8463280" cy="38404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8640" y="6217920"/>
            <a:ext cx="11064240" cy="274320"/>
          </a:xfrm>
          <a:prstGeom prst="rect">
            <a:avLst/>
          </a:prstGeom>
          <a:noFill/>
        </p:spPr>
        <p:txBody>
          <a:bodyPr wrap="square" lIns="109728" rIns="109728" tIns="54864" bIns="54864" anchor="t">
            <a:spAutoFit/>
          </a:bodyPr>
          <a:lstStyle/>
          <a:p>
            <a:pPr algn="ctr">
              <a:defRPr>
                <a:solidFill>
                  <a:srgbClr val="64748B"/>
                </a:solidFill>
              </a:defRPr>
            </a:pPr>
            <a:r>
              <a:rPr sz="1000" b="0" i="1">
                <a:solidFill>
                  <a:srgbClr val="64748B"/>
                </a:solidFill>
                <a:latin typeface="Calibri"/>
              </a:rPr>
              <a:t>Sybil floods are cheap; observer-specific attack is expensive. The asymmetry is the defense.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247120" y="6492240"/>
            <a:ext cx="914400" cy="274320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pPr algn="r">
              <a:defRPr>
                <a:solidFill>
                  <a:srgbClr val="64748B"/>
                </a:solidFill>
              </a:defRPr>
            </a:pPr>
            <a:r>
              <a:rPr sz="900">
                <a:solidFill>
                  <a:srgbClr val="64748B"/>
                </a:solidFill>
                <a:latin typeface="Calibri"/>
              </a:rPr>
              <a:t>49 / 90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4320" y="6492240"/>
            <a:ext cx="5943600" cy="274320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pPr>
              <a:defRPr>
                <a:solidFill>
                  <a:srgbClr val="64748B"/>
                </a:solidFill>
              </a:defRPr>
            </a:pPr>
            <a:r>
              <a:rPr sz="900">
                <a:solidFill>
                  <a:srgbClr val="64748B"/>
                </a:solidFill>
                <a:latin typeface="Calibri"/>
              </a:rPr>
              <a:t>Quidnug  ·  Relativistic Ratings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5F7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" cy="6858000"/>
          </a:xfrm>
          <a:prstGeom prst="rect">
            <a:avLst/>
          </a:prstGeom>
          <a:solidFill>
            <a:srgbClr val="00D4A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548640" y="457200"/>
            <a:ext cx="11064240" cy="9144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defRPr>
                <a:solidFill>
                  <a:srgbClr val="1A1D23"/>
                </a:solidFill>
              </a:defRPr>
            </a:pPr>
            <a:r>
              <a:rPr sz="3600" b="1">
                <a:solidFill>
                  <a:srgbClr val="1A1D23"/>
                </a:solidFill>
                <a:latin typeface="Calibri"/>
              </a:rPr>
              <a:t>Why this talk matters in 2026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8640" y="2011680"/>
            <a:ext cx="11064240" cy="4114800"/>
          </a:xfrm>
          <a:prstGeom prst="rect">
            <a:avLst/>
          </a:prstGeom>
          <a:noFill/>
        </p:spPr>
        <p:txBody>
          <a:bodyPr wrap="square" rIns="0" tIns="0" bIns="0">
            <a:spAutoFit/>
          </a:bodyPr>
          <a:lstStyle/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FTC's 2024 fake-review rule (16 CFR Part 465) is in force.</a:t>
            </a:r>
            <a:r>
              <a:rPr sz="1600">
                <a:solidFill>
                  <a:srgbClr val="1A1D23"/>
                </a:solidFill>
                <a:latin typeface="Calibri"/>
              </a:rPr>
              <a:t> Penalties up to $51,744 per violation. But enforcement lags the offense rate by orders of magnitude.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AI-generated reviews are flooding platforms.</a:t>
            </a:r>
            <a:r>
              <a:rPr sz="1600">
                <a:solidFill>
                  <a:srgbClr val="1A1D23"/>
                </a:solidFill>
                <a:latin typeface="Calibri"/>
              </a:rPr>
              <a:t> GPT-class models can produce convincing fake reviews at near-zero marginal cost. Detection is losing the arms race.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Consumer trust is collapsing.</a:t>
            </a:r>
            <a:r>
              <a:rPr sz="1600">
                <a:solidFill>
                  <a:srgbClr val="1A1D23"/>
                </a:solidFill>
                <a:latin typeface="Calibri"/>
              </a:rPr>
              <a:t> Pew Research 2023: 70% of consumers expect fake reviews. Trustpilot's own transparency reports admit large fraction of submissions are removed as suspicious.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The architecture is the only durable fix.</a:t>
            </a:r>
            <a:r>
              <a:rPr sz="1600">
                <a:solidFill>
                  <a:srgbClr val="1A1D23"/>
                </a:solidFill>
                <a:latin typeface="Calibri"/>
              </a:rPr>
              <a:t> Detection cannot keep pace. Structural defenses can.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This decade decides whether online reviews remain useful.</a:t>
            </a:r>
            <a:r>
              <a:rPr sz="1600">
                <a:solidFill>
                  <a:srgbClr val="1A1D23"/>
                </a:solidFill>
                <a:latin typeface="Calibri"/>
              </a:rPr>
              <a:t> If we do not change the substrate, the institution dies from credibility erosion.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247120" y="6492240"/>
            <a:ext cx="914400" cy="274320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pPr algn="r">
              <a:defRPr>
                <a:solidFill>
                  <a:srgbClr val="64748B"/>
                </a:solidFill>
              </a:defRPr>
            </a:pPr>
            <a:r>
              <a:rPr sz="900">
                <a:solidFill>
                  <a:srgbClr val="64748B"/>
                </a:solidFill>
                <a:latin typeface="Calibri"/>
              </a:rPr>
              <a:t>5 / 90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4320" y="6492240"/>
            <a:ext cx="5943600" cy="274320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pPr>
              <a:defRPr>
                <a:solidFill>
                  <a:srgbClr val="64748B"/>
                </a:solidFill>
              </a:defRPr>
            </a:pPr>
            <a:r>
              <a:rPr sz="900">
                <a:solidFill>
                  <a:srgbClr val="64748B"/>
                </a:solidFill>
                <a:latin typeface="Calibri"/>
              </a:rPr>
              <a:t>Quidnug  ·  Relativistic Ratings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5F7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" cy="6858000"/>
          </a:xfrm>
          <a:prstGeom prst="rect">
            <a:avLst/>
          </a:prstGeom>
          <a:solidFill>
            <a:srgbClr val="00D4A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548640" y="457200"/>
            <a:ext cx="11064240" cy="9144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defRPr>
                <a:solidFill>
                  <a:srgbClr val="1A1D23"/>
                </a:solidFill>
              </a:defRPr>
            </a:pPr>
            <a:r>
              <a:rPr sz="3600" b="1">
                <a:solidFill>
                  <a:srgbClr val="1A1D23"/>
                </a:solidFill>
                <a:latin typeface="Calibri"/>
              </a:rPr>
              <a:t>The thesis on spam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97280" y="2011680"/>
            <a:ext cx="914400" cy="914400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pPr>
              <a:defRPr>
                <a:solidFill>
                  <a:srgbClr val="00D4A8"/>
                </a:solidFill>
              </a:defRPr>
            </a:pPr>
            <a:r>
              <a:rPr sz="9600">
                <a:solidFill>
                  <a:srgbClr val="00D4A8"/>
                </a:solidFill>
                <a:latin typeface="Calibri"/>
              </a:rPr>
              <a:t>“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37360" y="2377440"/>
            <a:ext cx="9875520" cy="27432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>
              <a:defRPr>
                <a:solidFill>
                  <a:srgbClr val="1A1D23"/>
                </a:solidFill>
              </a:defRPr>
            </a:pPr>
            <a:r>
              <a:rPr sz="2400" i="1">
                <a:solidFill>
                  <a:srgbClr val="1A1D23"/>
                </a:solidFill>
                <a:latin typeface="Calibri"/>
              </a:rPr>
              <a:t>Spam is solved as a structural side effect of getting the math right. Not a separate moderation system. Not a detection pipeline. Math.</a:t>
            </a:r>
          </a:p>
          <a:p>
            <a:pPr>
              <a:spcBef>
                <a:spcPts val="1600"/>
              </a:spcBef>
              <a:defRPr>
                <a:solidFill>
                  <a:srgbClr val="64748B"/>
                </a:solidFill>
              </a:defRPr>
            </a:pPr>
            <a:r>
              <a:rPr sz="1400">
                <a:solidFill>
                  <a:srgbClr val="64748B"/>
                </a:solidFill>
                <a:latin typeface="Calibri"/>
              </a:rPr>
              <a:t>— The spam-prevention thesis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247120" y="6492240"/>
            <a:ext cx="914400" cy="274320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pPr algn="r">
              <a:defRPr>
                <a:solidFill>
                  <a:srgbClr val="64748B"/>
                </a:solidFill>
              </a:defRPr>
            </a:pPr>
            <a:r>
              <a:rPr sz="900">
                <a:solidFill>
                  <a:srgbClr val="64748B"/>
                </a:solidFill>
                <a:latin typeface="Calibri"/>
              </a:rPr>
              <a:t>50 / 90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4320" y="6492240"/>
            <a:ext cx="5943600" cy="274320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pPr>
              <a:defRPr>
                <a:solidFill>
                  <a:srgbClr val="64748B"/>
                </a:solidFill>
              </a:defRPr>
            </a:pPr>
            <a:r>
              <a:rPr sz="900">
                <a:solidFill>
                  <a:srgbClr val="64748B"/>
                </a:solidFill>
                <a:latin typeface="Calibri"/>
              </a:rPr>
              <a:t>Quidnug  ·  Relativistic Ratings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A16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5760720"/>
            <a:ext cx="12191695" cy="73152"/>
          </a:xfrm>
          <a:prstGeom prst="rect">
            <a:avLst/>
          </a:prstGeom>
          <a:solidFill>
            <a:srgbClr val="00D4A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731520" y="1828800"/>
            <a:ext cx="3657600" cy="914400"/>
          </a:xfrm>
          <a:prstGeom prst="rect">
            <a:avLst/>
          </a:prstGeom>
          <a:noFill/>
        </p:spPr>
        <p:txBody>
          <a:bodyPr wrap="square" lIns="109728" rIns="109728" tIns="54864" bIns="54864" anchor="t">
            <a:spAutoFit/>
          </a:bodyPr>
          <a:lstStyle/>
          <a:p>
            <a:pPr algn="l">
              <a:defRPr>
                <a:solidFill>
                  <a:srgbClr val="00D4A8"/>
                </a:solidFill>
              </a:defRPr>
            </a:pPr>
            <a:r>
              <a:rPr sz="1800" b="1" i="0">
                <a:solidFill>
                  <a:srgbClr val="00D4A8"/>
                </a:solidFill>
                <a:latin typeface="Calibri"/>
              </a:rPr>
              <a:t>Section 6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1520" y="2468880"/>
            <a:ext cx="10698480" cy="18288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defRPr>
                <a:solidFill>
                  <a:srgbClr val="FFFFFF"/>
                </a:solidFill>
              </a:defRPr>
            </a:pPr>
            <a:r>
              <a:rPr sz="4400" b="1">
                <a:solidFill>
                  <a:srgbClr val="FFFFFF"/>
                </a:solidFill>
                <a:latin typeface="Calibri"/>
              </a:rPr>
              <a:t>The Four-Factor Math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1520" y="4389120"/>
            <a:ext cx="10698480" cy="9144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defRPr>
                <a:solidFill>
                  <a:srgbClr val="C3EFE3"/>
                </a:solidFill>
              </a:defRPr>
            </a:pPr>
            <a:r>
              <a:rPr sz="2000" i="0">
                <a:solidFill>
                  <a:srgbClr val="C3EFE3"/>
                </a:solidFill>
                <a:latin typeface="Calibri"/>
              </a:rPr>
              <a:t>T, H, A, R. Why each. Why multiplicative.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247120" y="6492240"/>
            <a:ext cx="914400" cy="274320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pPr algn="r">
              <a:defRPr>
                <a:solidFill>
                  <a:srgbClr val="64748B"/>
                </a:solidFill>
              </a:defRPr>
            </a:pPr>
            <a:r>
              <a:rPr sz="900">
                <a:solidFill>
                  <a:srgbClr val="64748B"/>
                </a:solidFill>
                <a:latin typeface="Calibri"/>
              </a:rPr>
              <a:t>51 / 90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4320" y="6492240"/>
            <a:ext cx="5943600" cy="274320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pPr>
              <a:defRPr>
                <a:solidFill>
                  <a:srgbClr val="64748B"/>
                </a:solidFill>
              </a:defRPr>
            </a:pPr>
            <a:r>
              <a:rPr sz="900">
                <a:solidFill>
                  <a:srgbClr val="64748B"/>
                </a:solidFill>
                <a:latin typeface="Calibri"/>
              </a:rPr>
              <a:t>Quidnug  ·  Relativistic Ratings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5F7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" cy="6858000"/>
          </a:xfrm>
          <a:prstGeom prst="rect">
            <a:avLst/>
          </a:prstGeom>
          <a:solidFill>
            <a:srgbClr val="00D4A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548640" y="457200"/>
            <a:ext cx="11064240" cy="9144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defRPr>
                <a:solidFill>
                  <a:srgbClr val="1A1D23"/>
                </a:solidFill>
              </a:defRPr>
            </a:pPr>
            <a:r>
              <a:rPr sz="3600" b="1">
                <a:solidFill>
                  <a:srgbClr val="1A1D23"/>
                </a:solidFill>
                <a:latin typeface="Calibri"/>
              </a:rPr>
              <a:t>The four factors at a glance</a:t>
            </a:r>
          </a:p>
        </p:txBody>
      </p:sp>
      <p:pic>
        <p:nvPicPr>
          <p:cNvPr id="5" name="Picture 4" descr="chart_four_factor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3381" y="1828800"/>
            <a:ext cx="8124933" cy="3657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8640" y="6217920"/>
            <a:ext cx="11064240" cy="274320"/>
          </a:xfrm>
          <a:prstGeom prst="rect">
            <a:avLst/>
          </a:prstGeom>
          <a:noFill/>
        </p:spPr>
        <p:txBody>
          <a:bodyPr wrap="square" lIns="109728" rIns="109728" tIns="54864" bIns="54864" anchor="t">
            <a:spAutoFit/>
          </a:bodyPr>
          <a:lstStyle/>
          <a:p>
            <a:pPr algn="ctr">
              <a:defRPr>
                <a:solidFill>
                  <a:srgbClr val="64748B"/>
                </a:solidFill>
              </a:defRPr>
            </a:pPr>
            <a:r>
              <a:rPr sz="1000" b="0" i="1">
                <a:solidFill>
                  <a:srgbClr val="64748B"/>
                </a:solidFill>
                <a:latin typeface="Calibri"/>
              </a:rPr>
              <a:t>w(reviewer) = T × H × A × R. Effective rating = weighted average.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247120" y="6492240"/>
            <a:ext cx="914400" cy="274320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pPr algn="r">
              <a:defRPr>
                <a:solidFill>
                  <a:srgbClr val="64748B"/>
                </a:solidFill>
              </a:defRPr>
            </a:pPr>
            <a:r>
              <a:rPr sz="900">
                <a:solidFill>
                  <a:srgbClr val="64748B"/>
                </a:solidFill>
                <a:latin typeface="Calibri"/>
              </a:rPr>
              <a:t>52 / 90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4320" y="6492240"/>
            <a:ext cx="5943600" cy="274320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pPr>
              <a:defRPr>
                <a:solidFill>
                  <a:srgbClr val="64748B"/>
                </a:solidFill>
              </a:defRPr>
            </a:pPr>
            <a:r>
              <a:rPr sz="900">
                <a:solidFill>
                  <a:srgbClr val="64748B"/>
                </a:solidFill>
                <a:latin typeface="Calibri"/>
              </a:rPr>
              <a:t>Quidnug  ·  Relativistic Ratings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5F7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" cy="6858000"/>
          </a:xfrm>
          <a:prstGeom prst="rect">
            <a:avLst/>
          </a:prstGeom>
          <a:solidFill>
            <a:srgbClr val="00D4A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548640" y="457200"/>
            <a:ext cx="11064240" cy="9144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defRPr>
                <a:solidFill>
                  <a:srgbClr val="1A1D23"/>
                </a:solidFill>
              </a:defRPr>
            </a:pPr>
            <a:r>
              <a:rPr sz="3600" b="1">
                <a:solidFill>
                  <a:srgbClr val="1A1D23"/>
                </a:solidFill>
                <a:latin typeface="Calibri"/>
              </a:rPr>
              <a:t>Factor T: topical transitive trust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8640" y="2011680"/>
            <a:ext cx="11064240" cy="4114800"/>
          </a:xfrm>
          <a:prstGeom prst="rect">
            <a:avLst/>
          </a:prstGeom>
          <a:noFill/>
        </p:spPr>
        <p:txBody>
          <a:bodyPr wrap="square" rIns="0" tIns="0" bIns="0">
            <a:spAutoFit/>
          </a:bodyPr>
          <a:lstStyle/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Definition.</a:t>
            </a:r>
            <a:r>
              <a:rPr sz="1600">
                <a:solidFill>
                  <a:srgbClr val="1A1D23"/>
                </a:solidFill>
                <a:latin typeface="Calibri"/>
              </a:rPr>
              <a:t> T(observer, reviewer, topic) = max-path trust from observer to reviewer in the specified topic domain.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Topic scoping.</a:t>
            </a:r>
            <a:r>
              <a:rPr sz="1600">
                <a:solidFill>
                  <a:srgbClr val="1A1D23"/>
                </a:solidFill>
                <a:latin typeface="Calibri"/>
              </a:rPr>
              <a:t> A reviewer trusted for laptops is not automatically trusted for restaurants. Each topic has its own trust subgraph.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Topic inheritance with decay.</a:t>
            </a:r>
            <a:r>
              <a:rPr sz="1600">
                <a:solidFill>
                  <a:srgbClr val="1A1D23"/>
                </a:solidFill>
                <a:latin typeface="Calibri"/>
              </a:rPr>
              <a:t> If no direct edge in the requested topic, fall back to parent domain with 0.8 decay per step up.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Why the decay.</a:t>
            </a:r>
            <a:r>
              <a:rPr sz="1600">
                <a:solidFill>
                  <a:srgbClr val="1A1D23"/>
                </a:solidFill>
                <a:latin typeface="Calibri"/>
              </a:rPr>
              <a:t> Cross-topic trust is real but weaker. Operationalizes Jøsang 2007's context principle.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Cap at depth 5.</a:t>
            </a:r>
            <a:r>
              <a:rPr sz="1600">
                <a:solidFill>
                  <a:srgbClr val="1A1D23"/>
                </a:solidFill>
                <a:latin typeface="Calibri"/>
              </a:rPr>
              <a:t> Empirically sufficient (Milgram + Facebook small-world data). Bounded computation cost.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247120" y="6492240"/>
            <a:ext cx="914400" cy="274320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pPr algn="r">
              <a:defRPr>
                <a:solidFill>
                  <a:srgbClr val="64748B"/>
                </a:solidFill>
              </a:defRPr>
            </a:pPr>
            <a:r>
              <a:rPr sz="900">
                <a:solidFill>
                  <a:srgbClr val="64748B"/>
                </a:solidFill>
                <a:latin typeface="Calibri"/>
              </a:rPr>
              <a:t>53 / 90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4320" y="6492240"/>
            <a:ext cx="5943600" cy="274320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pPr>
              <a:defRPr>
                <a:solidFill>
                  <a:srgbClr val="64748B"/>
                </a:solidFill>
              </a:defRPr>
            </a:pPr>
            <a:r>
              <a:rPr sz="900">
                <a:solidFill>
                  <a:srgbClr val="64748B"/>
                </a:solidFill>
                <a:latin typeface="Calibri"/>
              </a:rPr>
              <a:t>Quidnug  ·  Relativistic Ratings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5F7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" cy="6858000"/>
          </a:xfrm>
          <a:prstGeom prst="rect">
            <a:avLst/>
          </a:prstGeom>
          <a:solidFill>
            <a:srgbClr val="00D4A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548640" y="457200"/>
            <a:ext cx="11064240" cy="9144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defRPr>
                <a:solidFill>
                  <a:srgbClr val="1A1D23"/>
                </a:solidFill>
              </a:defRPr>
            </a:pPr>
            <a:r>
              <a:rPr sz="3600" b="1">
                <a:solidFill>
                  <a:srgbClr val="1A1D23"/>
                </a:solidFill>
                <a:latin typeface="Calibri"/>
              </a:rPr>
              <a:t>Factor H: helpfulness reputation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8640" y="2011680"/>
            <a:ext cx="11064240" cy="4114800"/>
          </a:xfrm>
          <a:prstGeom prst="rect">
            <a:avLst/>
          </a:prstGeom>
          <a:noFill/>
        </p:spPr>
        <p:txBody>
          <a:bodyPr wrap="square" rIns="0" tIns="0" bIns="0">
            <a:spAutoFit/>
          </a:bodyPr>
          <a:lstStyle/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Definition.</a:t>
            </a:r>
            <a:r>
              <a:rPr sz="1600">
                <a:solidFill>
                  <a:srgbClr val="1A1D23"/>
                </a:solidFill>
                <a:latin typeface="Calibri"/>
              </a:rPr>
              <a:t> H(observer, reviewer, topic) = trust-weighted ratio of helpful : (helpful + unhelpful) votes the reviewer has received in the topic.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Crucially: voters are weighted by the OBSERVER's trust in them.</a:t>
            </a:r>
            <a:r>
              <a:rPr sz="1600">
                <a:solidFill>
                  <a:srgbClr val="1A1D23"/>
                </a:solidFill>
                <a:latin typeface="Calibri"/>
              </a:rPr>
              <a:t> So 'helpfulness' is itself relativistic.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Observers see different helpfulness scores for the same reviewer.</a:t>
            </a:r>
            <a:r>
              <a:rPr sz="1600">
                <a:solidFill>
                  <a:srgbClr val="1A1D23"/>
                </a:solidFill>
                <a:latin typeface="Calibri"/>
              </a:rPr>
              <a:t> If your trust graph weights people who upvote a reviewer, that reviewer is helpful TO YOU.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Recursive cap.</a:t>
            </a:r>
            <a:r>
              <a:rPr sz="1600">
                <a:solidFill>
                  <a:srgbClr val="1A1D23"/>
                </a:solidFill>
                <a:latin typeface="Calibri"/>
              </a:rPr>
              <a:t> Trust lookup inside H is capped at depth 3 (vs depth 5 for outer T). Prevents complexity blowup.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Default H = 0.5 with no votes.</a:t>
            </a:r>
            <a:r>
              <a:rPr sz="1600">
                <a:solidFill>
                  <a:srgbClr val="1A1D23"/>
                </a:solidFill>
                <a:latin typeface="Calibri"/>
              </a:rPr>
              <a:t> Neutral. Observer's other factors still apply.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247120" y="6492240"/>
            <a:ext cx="914400" cy="274320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pPr algn="r">
              <a:defRPr>
                <a:solidFill>
                  <a:srgbClr val="64748B"/>
                </a:solidFill>
              </a:defRPr>
            </a:pPr>
            <a:r>
              <a:rPr sz="900">
                <a:solidFill>
                  <a:srgbClr val="64748B"/>
                </a:solidFill>
                <a:latin typeface="Calibri"/>
              </a:rPr>
              <a:t>54 / 90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4320" y="6492240"/>
            <a:ext cx="5943600" cy="274320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pPr>
              <a:defRPr>
                <a:solidFill>
                  <a:srgbClr val="64748B"/>
                </a:solidFill>
              </a:defRPr>
            </a:pPr>
            <a:r>
              <a:rPr sz="900">
                <a:solidFill>
                  <a:srgbClr val="64748B"/>
                </a:solidFill>
                <a:latin typeface="Calibri"/>
              </a:rPr>
              <a:t>Quidnug  ·  Relativistic Ratings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5F7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" cy="6858000"/>
          </a:xfrm>
          <a:prstGeom prst="rect">
            <a:avLst/>
          </a:prstGeom>
          <a:solidFill>
            <a:srgbClr val="00D4A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548640" y="457200"/>
            <a:ext cx="11064240" cy="9144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defRPr>
                <a:solidFill>
                  <a:srgbClr val="1A1D23"/>
                </a:solidFill>
              </a:defRPr>
            </a:pPr>
            <a:r>
              <a:rPr sz="3600" b="1">
                <a:solidFill>
                  <a:srgbClr val="1A1D23"/>
                </a:solidFill>
                <a:latin typeface="Calibri"/>
              </a:rPr>
              <a:t>Factor A: log-scaled activity</a:t>
            </a:r>
          </a:p>
        </p:txBody>
      </p:sp>
      <p:pic>
        <p:nvPicPr>
          <p:cNvPr id="5" name="Picture 4" descr="chart_activit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6585" y="1828800"/>
            <a:ext cx="7878525" cy="38404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8640" y="6217920"/>
            <a:ext cx="11064240" cy="274320"/>
          </a:xfrm>
          <a:prstGeom prst="rect">
            <a:avLst/>
          </a:prstGeom>
          <a:noFill/>
        </p:spPr>
        <p:txBody>
          <a:bodyPr wrap="square" lIns="109728" rIns="109728" tIns="54864" bIns="54864" anchor="t">
            <a:spAutoFit/>
          </a:bodyPr>
          <a:lstStyle/>
          <a:p>
            <a:pPr algn="ctr">
              <a:defRPr>
                <a:solidFill>
                  <a:srgbClr val="64748B"/>
                </a:solidFill>
              </a:defRPr>
            </a:pPr>
            <a:r>
              <a:rPr sz="1000" b="0" i="1">
                <a:solidFill>
                  <a:srgbClr val="64748B"/>
                </a:solidFill>
                <a:latin typeface="Calibri"/>
              </a:rPr>
              <a:t>Activity factor caps at 50 reviews; first-time reviewers not penalized to zero.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247120" y="6492240"/>
            <a:ext cx="914400" cy="274320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pPr algn="r">
              <a:defRPr>
                <a:solidFill>
                  <a:srgbClr val="64748B"/>
                </a:solidFill>
              </a:defRPr>
            </a:pPr>
            <a:r>
              <a:rPr sz="900">
                <a:solidFill>
                  <a:srgbClr val="64748B"/>
                </a:solidFill>
                <a:latin typeface="Calibri"/>
              </a:rPr>
              <a:t>55 / 90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4320" y="6492240"/>
            <a:ext cx="5943600" cy="274320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pPr>
              <a:defRPr>
                <a:solidFill>
                  <a:srgbClr val="64748B"/>
                </a:solidFill>
              </a:defRPr>
            </a:pPr>
            <a:r>
              <a:rPr sz="900">
                <a:solidFill>
                  <a:srgbClr val="64748B"/>
                </a:solidFill>
                <a:latin typeface="Calibri"/>
              </a:rPr>
              <a:t>Quidnug  ·  Relativistic Ratings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5F7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" cy="6858000"/>
          </a:xfrm>
          <a:prstGeom prst="rect">
            <a:avLst/>
          </a:prstGeom>
          <a:solidFill>
            <a:srgbClr val="00D4A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548640" y="457200"/>
            <a:ext cx="11064240" cy="9144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defRPr>
                <a:solidFill>
                  <a:srgbClr val="1A1D23"/>
                </a:solidFill>
              </a:defRPr>
            </a:pPr>
            <a:r>
              <a:rPr sz="3600" b="1">
                <a:solidFill>
                  <a:srgbClr val="1A1D23"/>
                </a:solidFill>
                <a:latin typeface="Calibri"/>
              </a:rPr>
              <a:t>Factor R: exponential recency decay</a:t>
            </a:r>
          </a:p>
        </p:txBody>
      </p:sp>
      <p:pic>
        <p:nvPicPr>
          <p:cNvPr id="5" name="Picture 4" descr="chart_recenc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9090" y="1828800"/>
            <a:ext cx="7893515" cy="38404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8640" y="6217920"/>
            <a:ext cx="11064240" cy="274320"/>
          </a:xfrm>
          <a:prstGeom prst="rect">
            <a:avLst/>
          </a:prstGeom>
          <a:noFill/>
        </p:spPr>
        <p:txBody>
          <a:bodyPr wrap="square" lIns="109728" rIns="109728" tIns="54864" bIns="54864" anchor="t">
            <a:spAutoFit/>
          </a:bodyPr>
          <a:lstStyle/>
          <a:p>
            <a:pPr algn="ctr">
              <a:defRPr>
                <a:solidFill>
                  <a:srgbClr val="64748B"/>
                </a:solidFill>
              </a:defRPr>
            </a:pPr>
            <a:r>
              <a:rPr sz="1000" b="0" i="1">
                <a:solidFill>
                  <a:srgbClr val="64748B"/>
                </a:solidFill>
                <a:latin typeface="Calibri"/>
              </a:rPr>
              <a:t>2-year half-life. Floor at 0.3 so old reviews never go to zero.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247120" y="6492240"/>
            <a:ext cx="914400" cy="274320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pPr algn="r">
              <a:defRPr>
                <a:solidFill>
                  <a:srgbClr val="64748B"/>
                </a:solidFill>
              </a:defRPr>
            </a:pPr>
            <a:r>
              <a:rPr sz="900">
                <a:solidFill>
                  <a:srgbClr val="64748B"/>
                </a:solidFill>
                <a:latin typeface="Calibri"/>
              </a:rPr>
              <a:t>56 / 90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4320" y="6492240"/>
            <a:ext cx="5943600" cy="274320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pPr>
              <a:defRPr>
                <a:solidFill>
                  <a:srgbClr val="64748B"/>
                </a:solidFill>
              </a:defRPr>
            </a:pPr>
            <a:r>
              <a:rPr sz="900">
                <a:solidFill>
                  <a:srgbClr val="64748B"/>
                </a:solidFill>
                <a:latin typeface="Calibri"/>
              </a:rPr>
              <a:t>Quidnug  ·  Relativistic Ratings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5F7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" cy="6858000"/>
          </a:xfrm>
          <a:prstGeom prst="rect">
            <a:avLst/>
          </a:prstGeom>
          <a:solidFill>
            <a:srgbClr val="00D4A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548640" y="457200"/>
            <a:ext cx="11064240" cy="9144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defRPr>
                <a:solidFill>
                  <a:srgbClr val="1A1D23"/>
                </a:solidFill>
              </a:defRPr>
            </a:pPr>
            <a:r>
              <a:rPr sz="3600" b="1">
                <a:solidFill>
                  <a:srgbClr val="1A1D23"/>
                </a:solidFill>
                <a:latin typeface="Calibri"/>
              </a:rPr>
              <a:t>Why multiplicative, not additive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8640" y="2011680"/>
            <a:ext cx="11064240" cy="4114800"/>
          </a:xfrm>
          <a:prstGeom prst="rect">
            <a:avLst/>
          </a:prstGeom>
          <a:noFill/>
        </p:spPr>
        <p:txBody>
          <a:bodyPr wrap="square" rIns="0" tIns="0" bIns="0">
            <a:spAutoFit/>
          </a:bodyPr>
          <a:lstStyle/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Multiplication: any factor near zero pulls the product near zero.</a:t>
            </a:r>
            <a:r>
              <a:rPr sz="1600">
                <a:solidFill>
                  <a:srgbClr val="1A1D23"/>
                </a:solidFill>
                <a:latin typeface="Calibri"/>
              </a:rPr>
              <a:t> A reviewer the observer has no trust path to (T=0) should be EXCLUDED, not just downweighted.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All four factors must be present for the reviewer to matter.</a:t>
            </a:r>
            <a:r>
              <a:rPr sz="1600">
                <a:solidFill>
                  <a:srgbClr val="1A1D23"/>
                </a:solidFill>
                <a:latin typeface="Calibri"/>
              </a:rPr>
              <a:t> A reviewer with zero history (A=0) should not get full credit even if T+H+R are strong.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Additive composition would let one factor mask another.</a:t>
            </a:r>
            <a:r>
              <a:rPr sz="1600">
                <a:solidFill>
                  <a:srgbClr val="1A1D23"/>
                </a:solidFill>
                <a:latin typeface="Calibri"/>
              </a:rPr>
              <a:t> Not what we want. A 99%-trusted but never-active reviewer should not get heavy weight.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Multiplication is commutative, associative, and monotonic.</a:t>
            </a:r>
            <a:r>
              <a:rPr sz="1600">
                <a:solidFill>
                  <a:srgbClr val="1A1D23"/>
                </a:solidFill>
                <a:latin typeface="Calibri"/>
              </a:rPr>
              <a:t> Order of evaluation doesn't matter. Mathematically clean.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This is the same intuition as 'AND' versus 'OR' in Boolean logic.</a:t>
            </a:r>
            <a:r>
              <a:rPr sz="1600">
                <a:solidFill>
                  <a:srgbClr val="1A1D23"/>
                </a:solidFill>
                <a:latin typeface="Calibri"/>
              </a:rPr>
              <a:t> We require all four signals to be present. Multiplication is the continuous analog of AND.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247120" y="6492240"/>
            <a:ext cx="914400" cy="274320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pPr algn="r">
              <a:defRPr>
                <a:solidFill>
                  <a:srgbClr val="64748B"/>
                </a:solidFill>
              </a:defRPr>
            </a:pPr>
            <a:r>
              <a:rPr sz="900">
                <a:solidFill>
                  <a:srgbClr val="64748B"/>
                </a:solidFill>
                <a:latin typeface="Calibri"/>
              </a:rPr>
              <a:t>57 / 90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4320" y="6492240"/>
            <a:ext cx="5943600" cy="274320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pPr>
              <a:defRPr>
                <a:solidFill>
                  <a:srgbClr val="64748B"/>
                </a:solidFill>
              </a:defRPr>
            </a:pPr>
            <a:r>
              <a:rPr sz="900">
                <a:solidFill>
                  <a:srgbClr val="64748B"/>
                </a:solidFill>
                <a:latin typeface="Calibri"/>
              </a:rPr>
              <a:t>Quidnug  ·  Relativistic Ratings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5F7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" cy="6858000"/>
          </a:xfrm>
          <a:prstGeom prst="rect">
            <a:avLst/>
          </a:prstGeom>
          <a:solidFill>
            <a:srgbClr val="00D4A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548640" y="457200"/>
            <a:ext cx="11064240" cy="9144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defRPr>
                <a:solidFill>
                  <a:srgbClr val="1A1D23"/>
                </a:solidFill>
              </a:defRPr>
            </a:pPr>
            <a:r>
              <a:rPr sz="3600" b="1">
                <a:solidFill>
                  <a:srgbClr val="1A1D23"/>
                </a:solidFill>
                <a:latin typeface="Calibri"/>
              </a:rPr>
              <a:t>Property: bounded influence per reviewer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8640" y="2011680"/>
            <a:ext cx="11064240" cy="4114800"/>
          </a:xfrm>
          <a:prstGeom prst="rect">
            <a:avLst/>
          </a:prstGeom>
          <a:noFill/>
        </p:spPr>
        <p:txBody>
          <a:bodyPr wrap="square" rIns="0" tIns="0" bIns="0">
            <a:spAutoFit/>
          </a:bodyPr>
          <a:lstStyle/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Claim.</a:t>
            </a:r>
            <a:r>
              <a:rPr sz="1600">
                <a:solidFill>
                  <a:srgbClr val="1A1D23"/>
                </a:solidFill>
                <a:latin typeface="Calibri"/>
              </a:rPr>
              <a:t> For any fixed (observer, topic), no single reviewer's contribution to the rating exceeds w(r) / sum(w(r)).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Proof.</a:t>
            </a:r>
            <a:r>
              <a:rPr sz="1600">
                <a:solidFill>
                  <a:srgbClr val="1A1D23"/>
                </a:solidFill>
                <a:latin typeface="Calibri"/>
              </a:rPr>
              <a:t> RR is a weighted average. The partial derivative with respect to one reviewer's rating is w(r) / sum(w(r)) &lt;= 1.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Consequence.</a:t>
            </a:r>
            <a:r>
              <a:rPr sz="1600">
                <a:solidFill>
                  <a:srgbClr val="1A1D23"/>
                </a:solidFill>
                <a:latin typeface="Calibri"/>
              </a:rPr>
              <a:t> An attacker compromising one reviewer can move the rating by at most that reviewer's relative weight share.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Contrast with global averages.</a:t>
            </a:r>
            <a:r>
              <a:rPr sz="1600">
                <a:solidFill>
                  <a:srgbClr val="1A1D23"/>
                </a:solidFill>
                <a:latin typeface="Calibri"/>
              </a:rPr>
              <a:t> A single fake review with viral helpfulness campaign can disproportionately move a small product's rating. Relativistic ratings cap the damage.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This is a structural anti-spam property.</a:t>
            </a:r>
            <a:r>
              <a:rPr sz="1600">
                <a:solidFill>
                  <a:srgbClr val="1A1D23"/>
                </a:solidFill>
                <a:latin typeface="Calibri"/>
              </a:rPr>
              <a:t> Not a moderation policy. The math itself bounds attacker damage.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247120" y="6492240"/>
            <a:ext cx="914400" cy="274320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pPr algn="r">
              <a:defRPr>
                <a:solidFill>
                  <a:srgbClr val="64748B"/>
                </a:solidFill>
              </a:defRPr>
            </a:pPr>
            <a:r>
              <a:rPr sz="900">
                <a:solidFill>
                  <a:srgbClr val="64748B"/>
                </a:solidFill>
                <a:latin typeface="Calibri"/>
              </a:rPr>
              <a:t>58 / 90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4320" y="6492240"/>
            <a:ext cx="5943600" cy="274320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pPr>
              <a:defRPr>
                <a:solidFill>
                  <a:srgbClr val="64748B"/>
                </a:solidFill>
              </a:defRPr>
            </a:pPr>
            <a:r>
              <a:rPr sz="900">
                <a:solidFill>
                  <a:srgbClr val="64748B"/>
                </a:solidFill>
                <a:latin typeface="Calibri"/>
              </a:rPr>
              <a:t>Quidnug  ·  Relativistic Ratings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5F7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" cy="6858000"/>
          </a:xfrm>
          <a:prstGeom prst="rect">
            <a:avLst/>
          </a:prstGeom>
          <a:solidFill>
            <a:srgbClr val="00D4A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548640" y="457200"/>
            <a:ext cx="11064240" cy="9144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defRPr>
                <a:solidFill>
                  <a:srgbClr val="1A1D23"/>
                </a:solidFill>
              </a:defRPr>
            </a:pPr>
            <a:r>
              <a:rPr sz="3600" b="1">
                <a:solidFill>
                  <a:srgbClr val="1A1D23"/>
                </a:solidFill>
                <a:latin typeface="Calibri"/>
              </a:rPr>
              <a:t>Topic inheritance: cross-domain trust with decay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8640" y="2011680"/>
            <a:ext cx="11064240" cy="4114800"/>
          </a:xfrm>
          <a:prstGeom prst="rect">
            <a:avLst/>
          </a:prstGeom>
          <a:noFill/>
        </p:spPr>
        <p:txBody>
          <a:bodyPr wrap="square" rIns="0" tIns="0" bIns="0">
            <a:spAutoFit/>
          </a:bodyPr>
          <a:lstStyle/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Sometimes there is no direct trust path in the exact topic.</a:t>
            </a:r>
            <a:r>
              <a:rPr sz="1600">
                <a:solidFill>
                  <a:srgbClr val="1A1D23"/>
                </a:solidFill>
                <a:latin typeface="Calibri"/>
              </a:rPr>
              <a:t> Observer wants laptops review; trust graph only has general-tech edges to the reviewer.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Fallback chain.</a:t>
            </a:r>
            <a:r>
              <a:rPr sz="1600">
                <a:solidFill>
                  <a:srgbClr val="1A1D23"/>
                </a:solidFill>
                <a:latin typeface="Calibri"/>
              </a:rPr>
              <a:t> Try reviews.public.tech.laptops first. If empty, try reviews.public.tech with 0.8 decay. If still empty, try reviews.public with 0.64 decay. Else T=0.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Why 0.8 per step.</a:t>
            </a:r>
            <a:r>
              <a:rPr sz="1600">
                <a:solidFill>
                  <a:srgbClr val="1A1D23"/>
                </a:solidFill>
                <a:latin typeface="Calibri"/>
              </a:rPr>
              <a:t> Empirical: cross-topic trust has demonstrated value but is weaker than topic-specific. 0.8 is a reasonable default; operator-tunable.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Prevents over-narrowing.</a:t>
            </a:r>
            <a:r>
              <a:rPr sz="1600">
                <a:solidFill>
                  <a:srgbClr val="1A1D23"/>
                </a:solidFill>
                <a:latin typeface="Calibri"/>
              </a:rPr>
              <a:t> Without inheritance, niche topics with sparse direct edges would fall back to crowd default too easily.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Mathematically.</a:t>
            </a:r>
            <a:r>
              <a:rPr sz="1600">
                <a:solidFill>
                  <a:srgbClr val="1A1D23"/>
                </a:solidFill>
                <a:latin typeface="Calibri"/>
              </a:rPr>
              <a:t> Decay is multiplicative; preserves monotonic-decay property.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247120" y="6492240"/>
            <a:ext cx="914400" cy="274320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pPr algn="r">
              <a:defRPr>
                <a:solidFill>
                  <a:srgbClr val="64748B"/>
                </a:solidFill>
              </a:defRPr>
            </a:pPr>
            <a:r>
              <a:rPr sz="900">
                <a:solidFill>
                  <a:srgbClr val="64748B"/>
                </a:solidFill>
                <a:latin typeface="Calibri"/>
              </a:rPr>
              <a:t>59 / 90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4320" y="6492240"/>
            <a:ext cx="5943600" cy="274320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pPr>
              <a:defRPr>
                <a:solidFill>
                  <a:srgbClr val="64748B"/>
                </a:solidFill>
              </a:defRPr>
            </a:pPr>
            <a:r>
              <a:rPr sz="900">
                <a:solidFill>
                  <a:srgbClr val="64748B"/>
                </a:solidFill>
                <a:latin typeface="Calibri"/>
              </a:rPr>
              <a:t>Quidnug  ·  Relativistic Ratings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A16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5760720"/>
            <a:ext cx="12191695" cy="73152"/>
          </a:xfrm>
          <a:prstGeom prst="rect">
            <a:avLst/>
          </a:prstGeom>
          <a:solidFill>
            <a:srgbClr val="00D4A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731520" y="1828800"/>
            <a:ext cx="3657600" cy="914400"/>
          </a:xfrm>
          <a:prstGeom prst="rect">
            <a:avLst/>
          </a:prstGeom>
          <a:noFill/>
        </p:spPr>
        <p:txBody>
          <a:bodyPr wrap="square" lIns="109728" rIns="109728" tIns="54864" bIns="54864" anchor="t">
            <a:spAutoFit/>
          </a:bodyPr>
          <a:lstStyle/>
          <a:p>
            <a:pPr algn="l">
              <a:defRPr>
                <a:solidFill>
                  <a:srgbClr val="00D4A8"/>
                </a:solidFill>
              </a:defRPr>
            </a:pPr>
            <a:r>
              <a:rPr sz="1800" b="1" i="0">
                <a:solidFill>
                  <a:srgbClr val="00D4A8"/>
                </a:solidFill>
                <a:latin typeface="Calibri"/>
              </a:rPr>
              <a:t>Section 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1520" y="2468880"/>
            <a:ext cx="10698480" cy="18288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defRPr>
                <a:solidFill>
                  <a:srgbClr val="FFFFFF"/>
                </a:solidFill>
              </a:defRPr>
            </a:pPr>
            <a:r>
              <a:rPr sz="4400" b="1">
                <a:solidFill>
                  <a:srgbClr val="FFFFFF"/>
                </a:solidFill>
                <a:latin typeface="Calibri"/>
              </a:rPr>
              <a:t>The Five Stars Are Lying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1520" y="4389120"/>
            <a:ext cx="10698480" cy="9144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defRPr>
                <a:solidFill>
                  <a:srgbClr val="C3EFE3"/>
                </a:solidFill>
              </a:defRPr>
            </a:pPr>
            <a:r>
              <a:rPr sz="2000" i="0">
                <a:solidFill>
                  <a:srgbClr val="C3EFE3"/>
                </a:solidFill>
                <a:latin typeface="Calibri"/>
              </a:rPr>
              <a:t>The J-curve, threshold effects, and why averages mislead.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247120" y="6492240"/>
            <a:ext cx="914400" cy="274320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pPr algn="r">
              <a:defRPr>
                <a:solidFill>
                  <a:srgbClr val="64748B"/>
                </a:solidFill>
              </a:defRPr>
            </a:pPr>
            <a:r>
              <a:rPr sz="900">
                <a:solidFill>
                  <a:srgbClr val="64748B"/>
                </a:solidFill>
                <a:latin typeface="Calibri"/>
              </a:rPr>
              <a:t>6 / 90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4320" y="6492240"/>
            <a:ext cx="5943600" cy="274320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pPr>
              <a:defRPr>
                <a:solidFill>
                  <a:srgbClr val="64748B"/>
                </a:solidFill>
              </a:defRPr>
            </a:pPr>
            <a:r>
              <a:rPr sz="900">
                <a:solidFill>
                  <a:srgbClr val="64748B"/>
                </a:solidFill>
                <a:latin typeface="Calibri"/>
              </a:rPr>
              <a:t>Quidnug  ·  Relativistic Ratings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5F7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" cy="6858000"/>
          </a:xfrm>
          <a:prstGeom prst="rect">
            <a:avLst/>
          </a:prstGeom>
          <a:solidFill>
            <a:srgbClr val="00D4A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548640" y="457200"/>
            <a:ext cx="11064240" cy="9144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defRPr>
                <a:solidFill>
                  <a:srgbClr val="1A1D23"/>
                </a:solidFill>
              </a:defRPr>
            </a:pPr>
            <a:r>
              <a:rPr sz="3600" b="1">
                <a:solidFill>
                  <a:srgbClr val="1A1D23"/>
                </a:solidFill>
                <a:latin typeface="Calibri"/>
              </a:rPr>
              <a:t>Summary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97280" y="2011680"/>
            <a:ext cx="914400" cy="914400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pPr>
              <a:defRPr>
                <a:solidFill>
                  <a:srgbClr val="00D4A8"/>
                </a:solidFill>
              </a:defRPr>
            </a:pPr>
            <a:r>
              <a:rPr sz="9600">
                <a:solidFill>
                  <a:srgbClr val="00D4A8"/>
                </a:solidFill>
                <a:latin typeface="Calibri"/>
              </a:rPr>
              <a:t>“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37360" y="2377440"/>
            <a:ext cx="9875520" cy="27432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>
              <a:defRPr>
                <a:solidFill>
                  <a:srgbClr val="1A1D23"/>
                </a:solidFill>
              </a:defRPr>
            </a:pPr>
            <a:r>
              <a:rPr sz="2400" i="1">
                <a:solidFill>
                  <a:srgbClr val="1A1D23"/>
                </a:solidFill>
                <a:latin typeface="Calibri"/>
              </a:rPr>
              <a:t>Each factor encodes a specific social-science finding. Multiplicative composition reflects 'AND' semantics. The result is a defensible computation, not a magic number.</a:t>
            </a:r>
          </a:p>
          <a:p>
            <a:pPr>
              <a:spcBef>
                <a:spcPts val="1600"/>
              </a:spcBef>
              <a:defRPr>
                <a:solidFill>
                  <a:srgbClr val="64748B"/>
                </a:solidFill>
              </a:defRPr>
            </a:pPr>
            <a:r>
              <a:rPr sz="1400">
                <a:solidFill>
                  <a:srgbClr val="64748B"/>
                </a:solidFill>
                <a:latin typeface="Calibri"/>
              </a:rPr>
              <a:t>— The four-factor formula in one sentence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247120" y="6492240"/>
            <a:ext cx="914400" cy="274320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pPr algn="r">
              <a:defRPr>
                <a:solidFill>
                  <a:srgbClr val="64748B"/>
                </a:solidFill>
              </a:defRPr>
            </a:pPr>
            <a:r>
              <a:rPr sz="900">
                <a:solidFill>
                  <a:srgbClr val="64748B"/>
                </a:solidFill>
                <a:latin typeface="Calibri"/>
              </a:rPr>
              <a:t>60 / 90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4320" y="6492240"/>
            <a:ext cx="5943600" cy="274320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pPr>
              <a:defRPr>
                <a:solidFill>
                  <a:srgbClr val="64748B"/>
                </a:solidFill>
              </a:defRPr>
            </a:pPr>
            <a:r>
              <a:rPr sz="900">
                <a:solidFill>
                  <a:srgbClr val="64748B"/>
                </a:solidFill>
                <a:latin typeface="Calibri"/>
              </a:rPr>
              <a:t>Quidnug  ·  Relativistic Ratings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A16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5760720"/>
            <a:ext cx="12191695" cy="73152"/>
          </a:xfrm>
          <a:prstGeom prst="rect">
            <a:avLst/>
          </a:prstGeom>
          <a:solidFill>
            <a:srgbClr val="00D4A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731520" y="1828800"/>
            <a:ext cx="3657600" cy="914400"/>
          </a:xfrm>
          <a:prstGeom prst="rect">
            <a:avLst/>
          </a:prstGeom>
          <a:noFill/>
        </p:spPr>
        <p:txBody>
          <a:bodyPr wrap="square" lIns="109728" rIns="109728" tIns="54864" bIns="54864" anchor="t">
            <a:spAutoFit/>
          </a:bodyPr>
          <a:lstStyle/>
          <a:p>
            <a:pPr algn="l">
              <a:defRPr>
                <a:solidFill>
                  <a:srgbClr val="00D4A8"/>
                </a:solidFill>
              </a:defRPr>
            </a:pPr>
            <a:r>
              <a:rPr sz="1800" b="1" i="0">
                <a:solidFill>
                  <a:srgbClr val="00D4A8"/>
                </a:solidFill>
                <a:latin typeface="Calibri"/>
              </a:rPr>
              <a:t>Section 7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1520" y="2468880"/>
            <a:ext cx="10698480" cy="18288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defRPr>
                <a:solidFill>
                  <a:srgbClr val="FFFFFF"/>
                </a:solidFill>
              </a:defRPr>
            </a:pPr>
            <a:r>
              <a:rPr sz="4400" b="1">
                <a:solidFill>
                  <a:srgbClr val="FFFFFF"/>
                </a:solidFill>
                <a:latin typeface="Calibri"/>
              </a:rPr>
              <a:t>Anti-Spam Properties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1520" y="4389120"/>
            <a:ext cx="10698480" cy="9144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defRPr>
                <a:solidFill>
                  <a:srgbClr val="C3EFE3"/>
                </a:solidFill>
              </a:defRPr>
            </a:pPr>
            <a:r>
              <a:rPr sz="2000" i="0">
                <a:solidFill>
                  <a:srgbClr val="C3EFE3"/>
                </a:solidFill>
                <a:latin typeface="Calibri"/>
              </a:rPr>
              <a:t>Cost-of-attack analysis. Why bots naturally exclude themselves.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247120" y="6492240"/>
            <a:ext cx="914400" cy="274320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pPr algn="r">
              <a:defRPr>
                <a:solidFill>
                  <a:srgbClr val="64748B"/>
                </a:solidFill>
              </a:defRPr>
            </a:pPr>
            <a:r>
              <a:rPr sz="900">
                <a:solidFill>
                  <a:srgbClr val="64748B"/>
                </a:solidFill>
                <a:latin typeface="Calibri"/>
              </a:rPr>
              <a:t>61 / 90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4320" y="6492240"/>
            <a:ext cx="5943600" cy="274320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pPr>
              <a:defRPr>
                <a:solidFill>
                  <a:srgbClr val="64748B"/>
                </a:solidFill>
              </a:defRPr>
            </a:pPr>
            <a:r>
              <a:rPr sz="900">
                <a:solidFill>
                  <a:srgbClr val="64748B"/>
                </a:solidFill>
                <a:latin typeface="Calibri"/>
              </a:rPr>
              <a:t>Quidnug  ·  Relativistic Ratings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5F7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" cy="6858000"/>
          </a:xfrm>
          <a:prstGeom prst="rect">
            <a:avLst/>
          </a:prstGeom>
          <a:solidFill>
            <a:srgbClr val="00D4A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548640" y="457200"/>
            <a:ext cx="11064240" cy="9144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defRPr>
                <a:solidFill>
                  <a:srgbClr val="1A1D23"/>
                </a:solidFill>
              </a:defRPr>
            </a:pPr>
            <a:r>
              <a:rPr sz="3600" b="1">
                <a:solidFill>
                  <a:srgbClr val="1A1D23"/>
                </a:solidFill>
                <a:latin typeface="Calibri"/>
              </a:rPr>
              <a:t>Sybil cost analysis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8640" y="2011680"/>
            <a:ext cx="11064240" cy="4114800"/>
          </a:xfrm>
          <a:prstGeom prst="rect">
            <a:avLst/>
          </a:prstGeom>
          <a:noFill/>
        </p:spPr>
        <p:txBody>
          <a:bodyPr wrap="square" rIns="0" tIns="0" bIns="0">
            <a:spAutoFit/>
          </a:bodyPr>
          <a:lstStyle/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Cost to create a fake reviewer account.</a:t>
            </a:r>
            <a:r>
              <a:rPr sz="1600">
                <a:solidFill>
                  <a:srgbClr val="1A1D23"/>
                </a:solidFill>
                <a:latin typeface="Calibri"/>
              </a:rPr>
              <a:t> Effectively zero. ECDSA keypair generation is microseconds. We are NOT trying to make identity creation expensive.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Cost to give a fake reviewer ANY influence.</a:t>
            </a:r>
            <a:r>
              <a:rPr sz="1600">
                <a:solidFill>
                  <a:srgbClr val="1A1D23"/>
                </a:solidFill>
                <a:latin typeface="Calibri"/>
              </a:rPr>
              <a:t> Dramatically higher. Must enter at least one observer's trust graph.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Pathway 1: compromise observer's trust edges directly.</a:t>
            </a:r>
            <a:r>
              <a:rPr sz="1600">
                <a:solidFill>
                  <a:srgbClr val="1A1D23"/>
                </a:solidFill>
                <a:latin typeface="Calibri"/>
              </a:rPr>
              <a:t> Get the observer to publish a TRUST tx toward the fake. Social-engineering cost.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Pathway 2: compromise someone the observer trusts.</a:t>
            </a:r>
            <a:r>
              <a:rPr sz="1600">
                <a:solidFill>
                  <a:srgbClr val="1A1D23"/>
                </a:solidFill>
                <a:latin typeface="Calibri"/>
              </a:rPr>
              <a:t> Walk up the graph. Compromise cost multiplies, decayed by trust weight at each hop.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Quantity does not help.</a:t>
            </a:r>
            <a:r>
              <a:rPr sz="1600">
                <a:solidFill>
                  <a:srgbClr val="1A1D23"/>
                </a:solidFill>
                <a:latin typeface="Calibri"/>
              </a:rPr>
              <a:t> 10,000 Sybils contributing zero weight is the same as one Sybil contributing zero weight.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247120" y="6492240"/>
            <a:ext cx="914400" cy="274320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pPr algn="r">
              <a:defRPr>
                <a:solidFill>
                  <a:srgbClr val="64748B"/>
                </a:solidFill>
              </a:defRPr>
            </a:pPr>
            <a:r>
              <a:rPr sz="900">
                <a:solidFill>
                  <a:srgbClr val="64748B"/>
                </a:solidFill>
                <a:latin typeface="Calibri"/>
              </a:rPr>
              <a:t>62 / 90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4320" y="6492240"/>
            <a:ext cx="5943600" cy="274320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pPr>
              <a:defRPr>
                <a:solidFill>
                  <a:srgbClr val="64748B"/>
                </a:solidFill>
              </a:defRPr>
            </a:pPr>
            <a:r>
              <a:rPr sz="900">
                <a:solidFill>
                  <a:srgbClr val="64748B"/>
                </a:solidFill>
                <a:latin typeface="Calibri"/>
              </a:rPr>
              <a:t>Quidnug  ·  Relativistic Ratings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5F7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" cy="6858000"/>
          </a:xfrm>
          <a:prstGeom prst="rect">
            <a:avLst/>
          </a:prstGeom>
          <a:solidFill>
            <a:srgbClr val="00D4A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548640" y="457200"/>
            <a:ext cx="11064240" cy="9144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defRPr>
                <a:solidFill>
                  <a:srgbClr val="1A1D23"/>
                </a:solidFill>
              </a:defRPr>
            </a:pPr>
            <a:r>
              <a:rPr sz="3600" b="1">
                <a:solidFill>
                  <a:srgbClr val="1A1D23"/>
                </a:solidFill>
                <a:latin typeface="Calibri"/>
              </a:rPr>
              <a:t>Per-attack cost asymmetry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48640" y="2103120"/>
          <a:ext cx="11064239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51514"/>
                <a:gridCol w="3161211"/>
                <a:gridCol w="3951514"/>
              </a:tblGrid>
              <a:tr h="487680">
                <a:tc>
                  <a:txBody>
                    <a:bodyPr lIns="73152" rIns="73152" tIns="36576" bIns="36576"/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r>
                        <a:rPr sz="1300" b="1">
                          <a:solidFill>
                            <a:srgbClr val="FFFFFF"/>
                          </a:solidFill>
                          <a:latin typeface="Calibri"/>
                        </a:rPr>
                        <a:t>Attack</a:t>
                      </a:r>
                    </a:p>
                  </a:txBody>
                  <a:tcPr>
                    <a:solidFill>
                      <a:srgbClr val="00D4A8"/>
                    </a:solidFill>
                  </a:tcPr>
                </a:tc>
                <a:tc>
                  <a:txBody>
                    <a:bodyPr lIns="73152" rIns="73152" tIns="36576" bIns="36576"/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r>
                        <a:rPr sz="1300" b="1">
                          <a:solidFill>
                            <a:srgbClr val="FFFFFF"/>
                          </a:solidFill>
                          <a:latin typeface="Calibri"/>
                        </a:rPr>
                        <a:t>Global rating</a:t>
                      </a:r>
                    </a:p>
                  </a:txBody>
                  <a:tcPr>
                    <a:solidFill>
                      <a:srgbClr val="00D4A8"/>
                    </a:solidFill>
                  </a:tcPr>
                </a:tc>
                <a:tc>
                  <a:txBody>
                    <a:bodyPr lIns="73152" rIns="73152" tIns="36576" bIns="36576"/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r>
                        <a:rPr sz="1300" b="1">
                          <a:solidFill>
                            <a:srgbClr val="FFFFFF"/>
                          </a:solidFill>
                          <a:latin typeface="Calibri"/>
                        </a:rPr>
                        <a:t>Relativistic</a:t>
                      </a:r>
                    </a:p>
                  </a:txBody>
                  <a:tcPr>
                    <a:solidFill>
                      <a:srgbClr val="00D4A8"/>
                    </a:solidFill>
                  </a:tcPr>
                </a:tc>
              </a:tr>
              <a:tr h="487680">
                <a:tc>
                  <a:txBody>
                    <a:bodyPr lIns="73152" rIns="73152" tIns="36576" bIns="36576"/>
                    <a:lstStyle/>
                    <a:p>
                      <a:pPr>
                        <a:defRPr>
                          <a:solidFill>
                            <a:srgbClr val="1A1D23"/>
                          </a:solidFill>
                        </a:defRPr>
                      </a:pPr>
                      <a:r>
                        <a:rPr sz="1100">
                          <a:solidFill>
                            <a:srgbClr val="1A1D23"/>
                          </a:solidFill>
                          <a:latin typeface="Calibri"/>
                        </a:rPr>
                        <a:t>Move global average 0.5 stars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 lIns="73152" rIns="73152" tIns="36576" bIns="36576"/>
                    <a:lstStyle/>
                    <a:p>
                      <a:pPr>
                        <a:defRPr>
                          <a:solidFill>
                            <a:srgbClr val="1A1D23"/>
                          </a:solidFill>
                        </a:defRPr>
                      </a:pPr>
                      <a:r>
                        <a:rPr sz="1100">
                          <a:solidFill>
                            <a:srgbClr val="1A1D23"/>
                          </a:solidFill>
                          <a:latin typeface="Calibri"/>
                        </a:rPr>
                        <a:t>$280 - $1900 (broker)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 lIns="73152" rIns="73152" tIns="36576" bIns="36576"/>
                    <a:lstStyle/>
                    <a:p>
                      <a:pPr>
                        <a:defRPr>
                          <a:solidFill>
                            <a:srgbClr val="1A1D23"/>
                          </a:solidFill>
                        </a:defRPr>
                      </a:pPr>
                      <a:r>
                        <a:rPr sz="1100">
                          <a:solidFill>
                            <a:srgbClr val="1A1D23"/>
                          </a:solidFill>
                          <a:latin typeface="Calibri"/>
                        </a:rPr>
                        <a:t>Infinity (attack does not exist)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  <a:tr h="487680">
                <a:tc>
                  <a:txBody>
                    <a:bodyPr lIns="73152" rIns="73152" tIns="36576" bIns="36576"/>
                    <a:lstStyle/>
                    <a:p>
                      <a:pPr>
                        <a:defRPr>
                          <a:solidFill>
                            <a:srgbClr val="1A1D23"/>
                          </a:solidFill>
                        </a:defRPr>
                      </a:pPr>
                      <a:r>
                        <a:rPr sz="1100">
                          <a:solidFill>
                            <a:srgbClr val="1A1D23"/>
                          </a:solidFill>
                          <a:latin typeface="Calibri"/>
                        </a:rPr>
                        <a:t>Move one observer's view 0.5 stars</a:t>
                      </a:r>
                    </a:p>
                  </a:txBody>
                  <a:tcPr>
                    <a:solidFill>
                      <a:srgbClr val="F5F7FA"/>
                    </a:solidFill>
                  </a:tcPr>
                </a:tc>
                <a:tc>
                  <a:txBody>
                    <a:bodyPr lIns="73152" rIns="73152" tIns="36576" bIns="36576"/>
                    <a:lstStyle/>
                    <a:p>
                      <a:pPr>
                        <a:defRPr>
                          <a:solidFill>
                            <a:srgbClr val="1A1D23"/>
                          </a:solidFill>
                        </a:defRPr>
                      </a:pPr>
                      <a:r>
                        <a:rPr sz="1100">
                          <a:solidFill>
                            <a:srgbClr val="1A1D23"/>
                          </a:solidFill>
                          <a:latin typeface="Calibri"/>
                        </a:rPr>
                        <a:t>Same as above</a:t>
                      </a:r>
                    </a:p>
                  </a:txBody>
                  <a:tcPr>
                    <a:solidFill>
                      <a:srgbClr val="F5F7FA"/>
                    </a:solidFill>
                  </a:tcPr>
                </a:tc>
                <a:tc>
                  <a:txBody>
                    <a:bodyPr lIns="73152" rIns="73152" tIns="36576" bIns="36576"/>
                    <a:lstStyle/>
                    <a:p>
                      <a:pPr>
                        <a:defRPr>
                          <a:solidFill>
                            <a:srgbClr val="1A1D23"/>
                          </a:solidFill>
                        </a:defRPr>
                      </a:pPr>
                      <a:r>
                        <a:rPr sz="1100">
                          <a:solidFill>
                            <a:srgbClr val="1A1D23"/>
                          </a:solidFill>
                          <a:latin typeface="Calibri"/>
                        </a:rPr>
                        <a:t>$5k - $30k (compromise trust path)</a:t>
                      </a:r>
                    </a:p>
                  </a:txBody>
                  <a:tcPr>
                    <a:solidFill>
                      <a:srgbClr val="F5F7FA"/>
                    </a:solidFill>
                  </a:tcPr>
                </a:tc>
              </a:tr>
              <a:tr h="487680">
                <a:tc>
                  <a:txBody>
                    <a:bodyPr lIns="73152" rIns="73152" tIns="36576" bIns="36576"/>
                    <a:lstStyle/>
                    <a:p>
                      <a:pPr>
                        <a:defRPr>
                          <a:solidFill>
                            <a:srgbClr val="1A1D23"/>
                          </a:solidFill>
                        </a:defRPr>
                      </a:pPr>
                      <a:r>
                        <a:rPr sz="1100">
                          <a:solidFill>
                            <a:srgbClr val="1A1D23"/>
                          </a:solidFill>
                          <a:latin typeface="Calibri"/>
                        </a:rPr>
                        <a:t>Move 100 observers' views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 lIns="73152" rIns="73152" tIns="36576" bIns="36576"/>
                    <a:lstStyle/>
                    <a:p>
                      <a:pPr>
                        <a:defRPr>
                          <a:solidFill>
                            <a:srgbClr val="1A1D23"/>
                          </a:solidFill>
                        </a:defRPr>
                      </a:pPr>
                      <a:r>
                        <a:rPr sz="1100">
                          <a:solidFill>
                            <a:srgbClr val="1A1D23"/>
                          </a:solidFill>
                          <a:latin typeface="Calibri"/>
                        </a:rPr>
                        <a:t>Same as above (one attack hits all)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 lIns="73152" rIns="73152" tIns="36576" bIns="36576"/>
                    <a:lstStyle/>
                    <a:p>
                      <a:pPr>
                        <a:defRPr>
                          <a:solidFill>
                            <a:srgbClr val="1A1D23"/>
                          </a:solidFill>
                        </a:defRPr>
                      </a:pPr>
                      <a:r>
                        <a:rPr sz="1100">
                          <a:solidFill>
                            <a:srgbClr val="1A1D23"/>
                          </a:solidFill>
                          <a:latin typeface="Calibri"/>
                        </a:rPr>
                        <a:t>100x cost (independent compromises)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  <a:tr h="487680">
                <a:tc>
                  <a:txBody>
                    <a:bodyPr lIns="73152" rIns="73152" tIns="36576" bIns="36576"/>
                    <a:lstStyle/>
                    <a:p>
                      <a:pPr>
                        <a:defRPr>
                          <a:solidFill>
                            <a:srgbClr val="1A1D23"/>
                          </a:solidFill>
                        </a:defRPr>
                      </a:pPr>
                      <a:r>
                        <a:rPr sz="1100">
                          <a:solidFill>
                            <a:srgbClr val="1A1D23"/>
                          </a:solidFill>
                          <a:latin typeface="Calibri"/>
                        </a:rPr>
                        <a:t>Influence aggregate via Sybil flood</a:t>
                      </a:r>
                    </a:p>
                  </a:txBody>
                  <a:tcPr>
                    <a:solidFill>
                      <a:srgbClr val="F5F7FA"/>
                    </a:solidFill>
                  </a:tcPr>
                </a:tc>
                <a:tc>
                  <a:txBody>
                    <a:bodyPr lIns="73152" rIns="73152" tIns="36576" bIns="36576"/>
                    <a:lstStyle/>
                    <a:p>
                      <a:pPr>
                        <a:defRPr>
                          <a:solidFill>
                            <a:srgbClr val="1A1D23"/>
                          </a:solidFill>
                        </a:defRPr>
                      </a:pPr>
                      <a:r>
                        <a:rPr sz="1100">
                          <a:solidFill>
                            <a:srgbClr val="1A1D23"/>
                          </a:solidFill>
                          <a:latin typeface="Calibri"/>
                        </a:rPr>
                        <a:t>Cheap, scales linearly</a:t>
                      </a:r>
                    </a:p>
                  </a:txBody>
                  <a:tcPr>
                    <a:solidFill>
                      <a:srgbClr val="F5F7FA"/>
                    </a:solidFill>
                  </a:tcPr>
                </a:tc>
                <a:tc>
                  <a:txBody>
                    <a:bodyPr lIns="73152" rIns="73152" tIns="36576" bIns="36576"/>
                    <a:lstStyle/>
                    <a:p>
                      <a:pPr>
                        <a:defRPr>
                          <a:solidFill>
                            <a:srgbClr val="1A1D23"/>
                          </a:solidFill>
                        </a:defRPr>
                      </a:pPr>
                      <a:r>
                        <a:rPr sz="1100">
                          <a:solidFill>
                            <a:srgbClr val="1A1D23"/>
                          </a:solidFill>
                          <a:latin typeface="Calibri"/>
                        </a:rPr>
                        <a:t>Useless (zero weight from each)</a:t>
                      </a:r>
                    </a:p>
                  </a:txBody>
                  <a:tcPr>
                    <a:solidFill>
                      <a:srgbClr val="F5F7FA"/>
                    </a:solidFill>
                  </a:tcPr>
                </a:tc>
              </a:tr>
              <a:tr h="487680">
                <a:tc>
                  <a:txBody>
                    <a:bodyPr lIns="73152" rIns="73152" tIns="36576" bIns="36576"/>
                    <a:lstStyle/>
                    <a:p>
                      <a:pPr>
                        <a:defRPr>
                          <a:solidFill>
                            <a:srgbClr val="1A1D23"/>
                          </a:solidFill>
                        </a:defRPr>
                      </a:pPr>
                      <a:r>
                        <a:rPr sz="1100">
                          <a:solidFill>
                            <a:srgbClr val="1A1D23"/>
                          </a:solidFill>
                          <a:latin typeface="Calibri"/>
                        </a:rPr>
                        <a:t>Coordinated review bombing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 lIns="73152" rIns="73152" tIns="36576" bIns="36576"/>
                    <a:lstStyle/>
                    <a:p>
                      <a:pPr>
                        <a:defRPr>
                          <a:solidFill>
                            <a:srgbClr val="1A1D23"/>
                          </a:solidFill>
                        </a:defRPr>
                      </a:pPr>
                      <a:r>
                        <a:rPr sz="1100">
                          <a:solidFill>
                            <a:srgbClr val="1A1D23"/>
                          </a:solidFill>
                          <a:latin typeface="Calibri"/>
                        </a:rPr>
                        <a:t>Effective; persistent damage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 lIns="73152" rIns="73152" tIns="36576" bIns="36576"/>
                    <a:lstStyle/>
                    <a:p>
                      <a:pPr>
                        <a:defRPr>
                          <a:solidFill>
                            <a:srgbClr val="1A1D23"/>
                          </a:solidFill>
                        </a:defRPr>
                      </a:pPr>
                      <a:r>
                        <a:rPr sz="1100">
                          <a:solidFill>
                            <a:srgbClr val="1A1D23"/>
                          </a:solidFill>
                          <a:latin typeface="Calibri"/>
                        </a:rPr>
                        <a:t>Zero effect (bombers outside trust graphs)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1247120" y="6492240"/>
            <a:ext cx="914400" cy="274320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pPr algn="r">
              <a:defRPr>
                <a:solidFill>
                  <a:srgbClr val="64748B"/>
                </a:solidFill>
              </a:defRPr>
            </a:pPr>
            <a:r>
              <a:rPr sz="900">
                <a:solidFill>
                  <a:srgbClr val="64748B"/>
                </a:solidFill>
                <a:latin typeface="Calibri"/>
              </a:rPr>
              <a:t>63 / 90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4320" y="6492240"/>
            <a:ext cx="5943600" cy="274320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pPr>
              <a:defRPr>
                <a:solidFill>
                  <a:srgbClr val="64748B"/>
                </a:solidFill>
              </a:defRPr>
            </a:pPr>
            <a:r>
              <a:rPr sz="900">
                <a:solidFill>
                  <a:srgbClr val="64748B"/>
                </a:solidFill>
                <a:latin typeface="Calibri"/>
              </a:rPr>
              <a:t>Quidnug  ·  Relativistic Ratings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5F7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" cy="6858000"/>
          </a:xfrm>
          <a:prstGeom prst="rect">
            <a:avLst/>
          </a:prstGeom>
          <a:solidFill>
            <a:srgbClr val="00D4A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548640" y="457200"/>
            <a:ext cx="11064240" cy="9144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defRPr>
                <a:solidFill>
                  <a:srgbClr val="1A1D23"/>
                </a:solidFill>
              </a:defRPr>
            </a:pPr>
            <a:r>
              <a:rPr sz="3600" b="1">
                <a:solidFill>
                  <a:srgbClr val="1A1D23"/>
                </a:solidFill>
                <a:latin typeface="Calibri"/>
              </a:rPr>
              <a:t>Why bots naturally exclude themselves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8640" y="2011680"/>
            <a:ext cx="11064240" cy="4114800"/>
          </a:xfrm>
          <a:prstGeom prst="rect">
            <a:avLst/>
          </a:prstGeom>
          <a:noFill/>
        </p:spPr>
        <p:txBody>
          <a:bodyPr wrap="square" rIns="0" tIns="0" bIns="0">
            <a:spAutoFit/>
          </a:bodyPr>
          <a:lstStyle/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Under relativistic ratings, a bot that posts 1000 reviews contributes the same as a bot that posts 0 reviews.</a:t>
            </a:r>
            <a:r>
              <a:rPr sz="1600">
                <a:solidFill>
                  <a:srgbClr val="1A1D23"/>
                </a:solidFill>
                <a:latin typeface="Calibri"/>
              </a:rPr>
              <a:t> Both contribute zero weight to any observer's computation.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This is a structural property, not a defended frontier.</a:t>
            </a:r>
            <a:r>
              <a:rPr sz="1600">
                <a:solidFill>
                  <a:srgbClr val="1A1D23"/>
                </a:solidFill>
                <a:latin typeface="Calibri"/>
              </a:rPr>
              <a:t> The attacker cannot 'scale up' to break this. Quantity is the wrong axis.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Compare to detection-arms-race defenses.</a:t>
            </a:r>
            <a:r>
              <a:rPr sz="1600">
                <a:solidFill>
                  <a:srgbClr val="1A1D23"/>
                </a:solidFill>
                <a:latin typeface="Calibri"/>
              </a:rPr>
              <a:t> Each defense improvement requires more training data, which requires more bot samples, which requires infrastructure to collect samples...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Relativistic ratings skip this loop entirely.</a:t>
            </a:r>
            <a:r>
              <a:rPr sz="1600">
                <a:solidFill>
                  <a:srgbClr val="1A1D23"/>
                </a:solidFill>
                <a:latin typeface="Calibri"/>
              </a:rPr>
              <a:t> Bots are not detected; they are structurally invisible.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Detection still helps for fake-account cleanup.</a:t>
            </a:r>
            <a:r>
              <a:rPr sz="1600">
                <a:solidFill>
                  <a:srgbClr val="1A1D23"/>
                </a:solidFill>
                <a:latin typeface="Calibri"/>
              </a:rPr>
              <a:t> But it is not the primary defense. The math is.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247120" y="6492240"/>
            <a:ext cx="914400" cy="274320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pPr algn="r">
              <a:defRPr>
                <a:solidFill>
                  <a:srgbClr val="64748B"/>
                </a:solidFill>
              </a:defRPr>
            </a:pPr>
            <a:r>
              <a:rPr sz="900">
                <a:solidFill>
                  <a:srgbClr val="64748B"/>
                </a:solidFill>
                <a:latin typeface="Calibri"/>
              </a:rPr>
              <a:t>64 / 90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4320" y="6492240"/>
            <a:ext cx="5943600" cy="274320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pPr>
              <a:defRPr>
                <a:solidFill>
                  <a:srgbClr val="64748B"/>
                </a:solidFill>
              </a:defRPr>
            </a:pPr>
            <a:r>
              <a:rPr sz="900">
                <a:solidFill>
                  <a:srgbClr val="64748B"/>
                </a:solidFill>
                <a:latin typeface="Calibri"/>
              </a:rPr>
              <a:t>Quidnug  ·  Relativistic Ratings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5F7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" cy="6858000"/>
          </a:xfrm>
          <a:prstGeom prst="rect">
            <a:avLst/>
          </a:prstGeom>
          <a:solidFill>
            <a:srgbClr val="00D4A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548640" y="457200"/>
            <a:ext cx="11064240" cy="9144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defRPr>
                <a:solidFill>
                  <a:srgbClr val="1A1D23"/>
                </a:solidFill>
              </a:defRPr>
            </a:pPr>
            <a:r>
              <a:rPr sz="3600" b="1">
                <a:solidFill>
                  <a:srgbClr val="1A1D23"/>
                </a:solidFill>
                <a:latin typeface="Calibri"/>
              </a:rPr>
              <a:t>Sybil-resistance approaches compared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8640" y="1325880"/>
            <a:ext cx="11064240" cy="54864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defRPr>
                <a:solidFill>
                  <a:srgbClr val="64748B"/>
                </a:solidFill>
              </a:defRPr>
            </a:pPr>
            <a:r>
              <a:rPr sz="1800" i="1">
                <a:solidFill>
                  <a:srgbClr val="64748B"/>
                </a:solidFill>
                <a:latin typeface="Calibri"/>
              </a:rPr>
              <a:t>Only one row scales attacker cost with attack reach.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548640" y="2103120"/>
          <a:ext cx="11064239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8769"/>
                <a:gridCol w="4067735"/>
                <a:gridCol w="4067735"/>
              </a:tblGrid>
              <a:tr h="487680">
                <a:tc>
                  <a:txBody>
                    <a:bodyPr lIns="73152" rIns="73152" tIns="36576" bIns="36576"/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r>
                        <a:rPr sz="1300" b="1">
                          <a:solidFill>
                            <a:srgbClr val="FFFFFF"/>
                          </a:solidFill>
                          <a:latin typeface="Calibri"/>
                        </a:rPr>
                        <a:t>Approach</a:t>
                      </a:r>
                    </a:p>
                  </a:txBody>
                  <a:tcPr>
                    <a:solidFill>
                      <a:srgbClr val="00D4A8"/>
                    </a:solidFill>
                  </a:tcPr>
                </a:tc>
                <a:tc>
                  <a:txBody>
                    <a:bodyPr lIns="73152" rIns="73152" tIns="36576" bIns="36576"/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r>
                        <a:rPr sz="1300" b="1">
                          <a:solidFill>
                            <a:srgbClr val="FFFFFF"/>
                          </a:solidFill>
                          <a:latin typeface="Calibri"/>
                        </a:rPr>
                        <a:t>Mechanism</a:t>
                      </a:r>
                    </a:p>
                  </a:txBody>
                  <a:tcPr>
                    <a:solidFill>
                      <a:srgbClr val="00D4A8"/>
                    </a:solidFill>
                  </a:tcPr>
                </a:tc>
                <a:tc>
                  <a:txBody>
                    <a:bodyPr lIns="73152" rIns="73152" tIns="36576" bIns="36576"/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r>
                        <a:rPr sz="1300" b="1">
                          <a:solidFill>
                            <a:srgbClr val="FFFFFF"/>
                          </a:solidFill>
                          <a:latin typeface="Calibri"/>
                        </a:rPr>
                        <a:t>Failure mode</a:t>
                      </a:r>
                    </a:p>
                  </a:txBody>
                  <a:tcPr>
                    <a:solidFill>
                      <a:srgbClr val="00D4A8"/>
                    </a:solidFill>
                  </a:tcPr>
                </a:tc>
              </a:tr>
              <a:tr h="487680">
                <a:tc>
                  <a:txBody>
                    <a:bodyPr lIns="73152" rIns="73152" tIns="36576" bIns="36576"/>
                    <a:lstStyle/>
                    <a:p>
                      <a:pPr>
                        <a:defRPr>
                          <a:solidFill>
                            <a:srgbClr val="1A1D23"/>
                          </a:solidFill>
                        </a:defRPr>
                      </a:pPr>
                      <a:r>
                        <a:rPr sz="1100">
                          <a:solidFill>
                            <a:srgbClr val="1A1D23"/>
                          </a:solidFill>
                          <a:latin typeface="Calibri"/>
                        </a:rPr>
                        <a:t>CAPTCHA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 lIns="73152" rIns="73152" tIns="36576" bIns="36576"/>
                    <a:lstStyle/>
                    <a:p>
                      <a:pPr>
                        <a:defRPr>
                          <a:solidFill>
                            <a:srgbClr val="1A1D23"/>
                          </a:solidFill>
                        </a:defRPr>
                      </a:pPr>
                      <a:r>
                        <a:rPr sz="1100">
                          <a:solidFill>
                            <a:srgbClr val="1A1D23"/>
                          </a:solidFill>
                          <a:latin typeface="Calibri"/>
                        </a:rPr>
                        <a:t>Human-verification gate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 lIns="73152" rIns="73152" tIns="36576" bIns="36576"/>
                    <a:lstStyle/>
                    <a:p>
                      <a:pPr>
                        <a:defRPr>
                          <a:solidFill>
                            <a:srgbClr val="1A1D23"/>
                          </a:solidFill>
                        </a:defRPr>
                      </a:pPr>
                      <a:r>
                        <a:rPr sz="1100">
                          <a:solidFill>
                            <a:srgbClr val="1A1D23"/>
                          </a:solidFill>
                          <a:latin typeface="Calibri"/>
                        </a:rPr>
                        <a:t>Captcha farms ($0.001/solve)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  <a:tr h="487680">
                <a:tc>
                  <a:txBody>
                    <a:bodyPr lIns="73152" rIns="73152" tIns="36576" bIns="36576"/>
                    <a:lstStyle/>
                    <a:p>
                      <a:pPr>
                        <a:defRPr>
                          <a:solidFill>
                            <a:srgbClr val="1A1D23"/>
                          </a:solidFill>
                        </a:defRPr>
                      </a:pPr>
                      <a:r>
                        <a:rPr sz="1100">
                          <a:solidFill>
                            <a:srgbClr val="1A1D23"/>
                          </a:solidFill>
                          <a:latin typeface="Calibri"/>
                        </a:rPr>
                        <a:t>PoW identity creation</a:t>
                      </a:r>
                    </a:p>
                  </a:txBody>
                  <a:tcPr>
                    <a:solidFill>
                      <a:srgbClr val="F5F7FA"/>
                    </a:solidFill>
                  </a:tcPr>
                </a:tc>
                <a:tc>
                  <a:txBody>
                    <a:bodyPr lIns="73152" rIns="73152" tIns="36576" bIns="36576"/>
                    <a:lstStyle/>
                    <a:p>
                      <a:pPr>
                        <a:defRPr>
                          <a:solidFill>
                            <a:srgbClr val="1A1D23"/>
                          </a:solidFill>
                        </a:defRPr>
                      </a:pPr>
                      <a:r>
                        <a:rPr sz="1100">
                          <a:solidFill>
                            <a:srgbClr val="1A1D23"/>
                          </a:solidFill>
                          <a:latin typeface="Calibri"/>
                        </a:rPr>
                        <a:t>Burn electricity per quid</a:t>
                      </a:r>
                    </a:p>
                  </a:txBody>
                  <a:tcPr>
                    <a:solidFill>
                      <a:srgbClr val="F5F7FA"/>
                    </a:solidFill>
                  </a:tcPr>
                </a:tc>
                <a:tc>
                  <a:txBody>
                    <a:bodyPr lIns="73152" rIns="73152" tIns="36576" bIns="36576"/>
                    <a:lstStyle/>
                    <a:p>
                      <a:pPr>
                        <a:defRPr>
                          <a:solidFill>
                            <a:srgbClr val="1A1D23"/>
                          </a:solidFill>
                        </a:defRPr>
                      </a:pPr>
                      <a:r>
                        <a:rPr sz="1100">
                          <a:solidFill>
                            <a:srgbClr val="1A1D23"/>
                          </a:solidFill>
                          <a:latin typeface="Calibri"/>
                        </a:rPr>
                        <a:t>Parallelizable; rich attackers win</a:t>
                      </a:r>
                    </a:p>
                  </a:txBody>
                  <a:tcPr>
                    <a:solidFill>
                      <a:srgbClr val="F5F7FA"/>
                    </a:solidFill>
                  </a:tcPr>
                </a:tc>
              </a:tr>
              <a:tr h="487680">
                <a:tc>
                  <a:txBody>
                    <a:bodyPr lIns="73152" rIns="73152" tIns="36576" bIns="36576"/>
                    <a:lstStyle/>
                    <a:p>
                      <a:pPr>
                        <a:defRPr>
                          <a:solidFill>
                            <a:srgbClr val="1A1D23"/>
                          </a:solidFill>
                        </a:defRPr>
                      </a:pPr>
                      <a:r>
                        <a:rPr sz="1100">
                          <a:solidFill>
                            <a:srgbClr val="1A1D23"/>
                          </a:solidFill>
                          <a:latin typeface="Calibri"/>
                        </a:rPr>
                        <a:t>PoS identity stake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 lIns="73152" rIns="73152" tIns="36576" bIns="36576"/>
                    <a:lstStyle/>
                    <a:p>
                      <a:pPr>
                        <a:defRPr>
                          <a:solidFill>
                            <a:srgbClr val="1A1D23"/>
                          </a:solidFill>
                        </a:defRPr>
                      </a:pPr>
                      <a:r>
                        <a:rPr sz="1100">
                          <a:solidFill>
                            <a:srgbClr val="1A1D23"/>
                          </a:solidFill>
                          <a:latin typeface="Calibri"/>
                        </a:rPr>
                        <a:t>Lock economic stake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 lIns="73152" rIns="73152" tIns="36576" bIns="36576"/>
                    <a:lstStyle/>
                    <a:p>
                      <a:pPr>
                        <a:defRPr>
                          <a:solidFill>
                            <a:srgbClr val="1A1D23"/>
                          </a:solidFill>
                        </a:defRPr>
                      </a:pPr>
                      <a:r>
                        <a:rPr sz="1100">
                          <a:solidFill>
                            <a:srgbClr val="1A1D23"/>
                          </a:solidFill>
                          <a:latin typeface="Calibri"/>
                        </a:rPr>
                        <a:t>Wealthy attackers win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  <a:tr h="487680">
                <a:tc>
                  <a:txBody>
                    <a:bodyPr lIns="73152" rIns="73152" tIns="36576" bIns="36576"/>
                    <a:lstStyle/>
                    <a:p>
                      <a:pPr>
                        <a:defRPr>
                          <a:solidFill>
                            <a:srgbClr val="1A1D23"/>
                          </a:solidFill>
                        </a:defRPr>
                      </a:pPr>
                      <a:r>
                        <a:rPr sz="1100">
                          <a:solidFill>
                            <a:srgbClr val="1A1D23"/>
                          </a:solidFill>
                          <a:latin typeface="Calibri"/>
                        </a:rPr>
                        <a:t>Global reputation history</a:t>
                      </a:r>
                    </a:p>
                  </a:txBody>
                  <a:tcPr>
                    <a:solidFill>
                      <a:srgbClr val="F5F7FA"/>
                    </a:solidFill>
                  </a:tcPr>
                </a:tc>
                <a:tc>
                  <a:txBody>
                    <a:bodyPr lIns="73152" rIns="73152" tIns="36576" bIns="36576"/>
                    <a:lstStyle/>
                    <a:p>
                      <a:pPr>
                        <a:defRPr>
                          <a:solidFill>
                            <a:srgbClr val="1A1D23"/>
                          </a:solidFill>
                        </a:defRPr>
                      </a:pPr>
                      <a:r>
                        <a:rPr sz="1100">
                          <a:solidFill>
                            <a:srgbClr val="1A1D23"/>
                          </a:solidFill>
                          <a:latin typeface="Calibri"/>
                        </a:rPr>
                        <a:t>Build clean track record over months</a:t>
                      </a:r>
                    </a:p>
                  </a:txBody>
                  <a:tcPr>
                    <a:solidFill>
                      <a:srgbClr val="F5F7FA"/>
                    </a:solidFill>
                  </a:tcPr>
                </a:tc>
                <a:tc>
                  <a:txBody>
                    <a:bodyPr lIns="73152" rIns="73152" tIns="36576" bIns="36576"/>
                    <a:lstStyle/>
                    <a:p>
                      <a:pPr>
                        <a:defRPr>
                          <a:solidFill>
                            <a:srgbClr val="1A1D23"/>
                          </a:solidFill>
                        </a:defRPr>
                      </a:pPr>
                      <a:r>
                        <a:rPr sz="1100">
                          <a:solidFill>
                            <a:srgbClr val="1A1D23"/>
                          </a:solidFill>
                          <a:latin typeface="Calibri"/>
                        </a:rPr>
                        <a:t>Aged accounts sold in gray markets</a:t>
                      </a:r>
                    </a:p>
                  </a:txBody>
                  <a:tcPr>
                    <a:solidFill>
                      <a:srgbClr val="F5F7FA"/>
                    </a:solidFill>
                  </a:tcPr>
                </a:tc>
              </a:tr>
              <a:tr h="487680">
                <a:tc>
                  <a:txBody>
                    <a:bodyPr lIns="73152" rIns="73152" tIns="36576" bIns="36576"/>
                    <a:lstStyle/>
                    <a:p>
                      <a:pPr>
                        <a:defRPr>
                          <a:solidFill>
                            <a:srgbClr val="1A1D23"/>
                          </a:solidFill>
                        </a:defRPr>
                      </a:pPr>
                      <a:r>
                        <a:rPr sz="1100">
                          <a:solidFill>
                            <a:srgbClr val="1A1D23"/>
                          </a:solidFill>
                          <a:latin typeface="Calibri"/>
                        </a:rPr>
                        <a:t>Relativistic trust graph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 lIns="73152" rIns="73152" tIns="36576" bIns="36576"/>
                    <a:lstStyle/>
                    <a:p>
                      <a:pPr>
                        <a:defRPr>
                          <a:solidFill>
                            <a:srgbClr val="1A1D23"/>
                          </a:solidFill>
                        </a:defRPr>
                      </a:pPr>
                      <a:r>
                        <a:rPr sz="1100">
                          <a:solidFill>
                            <a:srgbClr val="1A1D23"/>
                          </a:solidFill>
                          <a:latin typeface="Calibri"/>
                        </a:rPr>
                        <a:t>Get observers to trust you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 lIns="73152" rIns="73152" tIns="36576" bIns="36576"/>
                    <a:lstStyle/>
                    <a:p>
                      <a:pPr>
                        <a:defRPr>
                          <a:solidFill>
                            <a:srgbClr val="1A1D23"/>
                          </a:solidFill>
                        </a:defRPr>
                      </a:pPr>
                      <a:r>
                        <a:rPr sz="1100">
                          <a:solidFill>
                            <a:srgbClr val="1A1D23"/>
                          </a:solidFill>
                          <a:latin typeface="Calibri"/>
                        </a:rPr>
                        <a:t>High per-observer; no scaling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247120" y="6492240"/>
            <a:ext cx="914400" cy="274320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pPr algn="r">
              <a:defRPr>
                <a:solidFill>
                  <a:srgbClr val="64748B"/>
                </a:solidFill>
              </a:defRPr>
            </a:pPr>
            <a:r>
              <a:rPr sz="900">
                <a:solidFill>
                  <a:srgbClr val="64748B"/>
                </a:solidFill>
                <a:latin typeface="Calibri"/>
              </a:rPr>
              <a:t>65 / 90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4320" y="6492240"/>
            <a:ext cx="5943600" cy="274320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pPr>
              <a:defRPr>
                <a:solidFill>
                  <a:srgbClr val="64748B"/>
                </a:solidFill>
              </a:defRPr>
            </a:pPr>
            <a:r>
              <a:rPr sz="900">
                <a:solidFill>
                  <a:srgbClr val="64748B"/>
                </a:solidFill>
                <a:latin typeface="Calibri"/>
              </a:rPr>
              <a:t>Quidnug  ·  Relativistic Ratings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5F7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" cy="6858000"/>
          </a:xfrm>
          <a:prstGeom prst="rect">
            <a:avLst/>
          </a:prstGeom>
          <a:solidFill>
            <a:srgbClr val="00D4A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548640" y="457200"/>
            <a:ext cx="11064240" cy="9144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defRPr>
                <a:solidFill>
                  <a:srgbClr val="1A1D23"/>
                </a:solidFill>
              </a:defRPr>
            </a:pPr>
            <a:r>
              <a:rPr sz="3600" b="1">
                <a:solidFill>
                  <a:srgbClr val="1A1D23"/>
                </a:solidFill>
                <a:latin typeface="Calibri"/>
              </a:rPr>
              <a:t>What this means in practice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8640" y="2011680"/>
            <a:ext cx="11064240" cy="4114800"/>
          </a:xfrm>
          <a:prstGeom prst="rect">
            <a:avLst/>
          </a:prstGeom>
          <a:noFill/>
        </p:spPr>
        <p:txBody>
          <a:bodyPr wrap="square" rIns="0" tIns="0" bIns="0">
            <a:spAutoFit/>
          </a:bodyPr>
          <a:lstStyle/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A platform running Quidnug PoT does not need a heavy fraud-detection pipeline.</a:t>
            </a:r>
            <a:r>
              <a:rPr sz="1600">
                <a:solidFill>
                  <a:srgbClr val="1A1D23"/>
                </a:solidFill>
                <a:latin typeface="Calibri"/>
              </a:rPr>
              <a:t> The math handles it. Detection is supplementary.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Operational savings.</a:t>
            </a:r>
            <a:r>
              <a:rPr sz="1600">
                <a:solidFill>
                  <a:srgbClr val="1A1D23"/>
                </a:solidFill>
                <a:latin typeface="Calibri"/>
              </a:rPr>
              <a:t> Smaller trust-and-safety team for fraud. Engineering effort shifts to trust-graph health and visualization.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Better user experience.</a:t>
            </a:r>
            <a:r>
              <a:rPr sz="1600">
                <a:solidFill>
                  <a:srgbClr val="1A1D23"/>
                </a:solidFill>
                <a:latin typeface="Calibri"/>
              </a:rPr>
              <a:t> Users see ratings reflecting their actual trust. Less noise from astroturfing and bombing. Higher decision-quality signal.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Better-economic-model.</a:t>
            </a:r>
            <a:r>
              <a:rPr sz="1600">
                <a:solidFill>
                  <a:srgbClr val="1A1D23"/>
                </a:solidFill>
                <a:latin typeface="Calibri"/>
              </a:rPr>
              <a:t> Brokers cannot sell what doesn't work. Fake-review economy shrinks for platforms running PoT. Visible win for the ecosystem.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Compounds over time.</a:t>
            </a:r>
            <a:r>
              <a:rPr sz="1600">
                <a:solidFill>
                  <a:srgbClr val="1A1D23"/>
                </a:solidFill>
                <a:latin typeface="Calibri"/>
              </a:rPr>
              <a:t> Attackers move to easier targets (other platforms) as PoT deployments mature.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247120" y="6492240"/>
            <a:ext cx="914400" cy="274320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pPr algn="r">
              <a:defRPr>
                <a:solidFill>
                  <a:srgbClr val="64748B"/>
                </a:solidFill>
              </a:defRPr>
            </a:pPr>
            <a:r>
              <a:rPr sz="900">
                <a:solidFill>
                  <a:srgbClr val="64748B"/>
                </a:solidFill>
                <a:latin typeface="Calibri"/>
              </a:rPr>
              <a:t>66 / 90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4320" y="6492240"/>
            <a:ext cx="5943600" cy="274320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pPr>
              <a:defRPr>
                <a:solidFill>
                  <a:srgbClr val="64748B"/>
                </a:solidFill>
              </a:defRPr>
            </a:pPr>
            <a:r>
              <a:rPr sz="900">
                <a:solidFill>
                  <a:srgbClr val="64748B"/>
                </a:solidFill>
                <a:latin typeface="Calibri"/>
              </a:rPr>
              <a:t>Quidnug  ·  Relativistic Ratings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5F7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" cy="6858000"/>
          </a:xfrm>
          <a:prstGeom prst="rect">
            <a:avLst/>
          </a:prstGeom>
          <a:solidFill>
            <a:srgbClr val="00D4A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548640" y="457200"/>
            <a:ext cx="11064240" cy="9144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defRPr>
                <a:solidFill>
                  <a:srgbClr val="1A1D23"/>
                </a:solidFill>
              </a:defRPr>
            </a:pPr>
            <a:r>
              <a:rPr sz="3600" b="1">
                <a:solidFill>
                  <a:srgbClr val="1A1D23"/>
                </a:solidFill>
                <a:latin typeface="Calibri"/>
              </a:rPr>
              <a:t>The framing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97280" y="2011680"/>
            <a:ext cx="914400" cy="914400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pPr>
              <a:defRPr>
                <a:solidFill>
                  <a:srgbClr val="00D4A8"/>
                </a:solidFill>
              </a:defRPr>
            </a:pPr>
            <a:r>
              <a:rPr sz="9600">
                <a:solidFill>
                  <a:srgbClr val="00D4A8"/>
                </a:solidFill>
                <a:latin typeface="Calibri"/>
              </a:rPr>
              <a:t>“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37360" y="2377440"/>
            <a:ext cx="9875520" cy="27432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>
              <a:defRPr>
                <a:solidFill>
                  <a:srgbClr val="1A1D23"/>
                </a:solidFill>
              </a:defRPr>
            </a:pPr>
            <a:r>
              <a:rPr sz="2400" i="1">
                <a:solidFill>
                  <a:srgbClr val="1A1D23"/>
                </a:solidFill>
                <a:latin typeface="Calibri"/>
              </a:rPr>
              <a:t>We are not 'defending against' Sybil attacks. We are rendering them mathematically irrelevant.</a:t>
            </a:r>
          </a:p>
          <a:p>
            <a:pPr>
              <a:spcBef>
                <a:spcPts val="1600"/>
              </a:spcBef>
              <a:defRPr>
                <a:solidFill>
                  <a:srgbClr val="64748B"/>
                </a:solidFill>
              </a:defRPr>
            </a:pPr>
            <a:r>
              <a:rPr sz="1400">
                <a:solidFill>
                  <a:srgbClr val="64748B"/>
                </a:solidFill>
                <a:latin typeface="Calibri"/>
              </a:rPr>
              <a:t>— How Quidnug treats spam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247120" y="6492240"/>
            <a:ext cx="914400" cy="274320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pPr algn="r">
              <a:defRPr>
                <a:solidFill>
                  <a:srgbClr val="64748B"/>
                </a:solidFill>
              </a:defRPr>
            </a:pPr>
            <a:r>
              <a:rPr sz="900">
                <a:solidFill>
                  <a:srgbClr val="64748B"/>
                </a:solidFill>
                <a:latin typeface="Calibri"/>
              </a:rPr>
              <a:t>67 / 90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4320" y="6492240"/>
            <a:ext cx="5943600" cy="274320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pPr>
              <a:defRPr>
                <a:solidFill>
                  <a:srgbClr val="64748B"/>
                </a:solidFill>
              </a:defRPr>
            </a:pPr>
            <a:r>
              <a:rPr sz="900">
                <a:solidFill>
                  <a:srgbClr val="64748B"/>
                </a:solidFill>
                <a:latin typeface="Calibri"/>
              </a:rPr>
              <a:t>Quidnug  ·  Relativistic Ratings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A16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5760720"/>
            <a:ext cx="12191695" cy="73152"/>
          </a:xfrm>
          <a:prstGeom prst="rect">
            <a:avLst/>
          </a:prstGeom>
          <a:solidFill>
            <a:srgbClr val="00D4A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731520" y="1828800"/>
            <a:ext cx="3657600" cy="914400"/>
          </a:xfrm>
          <a:prstGeom prst="rect">
            <a:avLst/>
          </a:prstGeom>
          <a:noFill/>
        </p:spPr>
        <p:txBody>
          <a:bodyPr wrap="square" lIns="109728" rIns="109728" tIns="54864" bIns="54864" anchor="t">
            <a:spAutoFit/>
          </a:bodyPr>
          <a:lstStyle/>
          <a:p>
            <a:pPr algn="l">
              <a:defRPr>
                <a:solidFill>
                  <a:srgbClr val="00D4A8"/>
                </a:solidFill>
              </a:defRPr>
            </a:pPr>
            <a:r>
              <a:rPr sz="1800" b="1" i="0">
                <a:solidFill>
                  <a:srgbClr val="00D4A8"/>
                </a:solidFill>
                <a:latin typeface="Calibri"/>
              </a:rPr>
              <a:t>Section 8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1520" y="2468880"/>
            <a:ext cx="10698480" cy="18288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defRPr>
                <a:solidFill>
                  <a:srgbClr val="FFFFFF"/>
                </a:solidFill>
              </a:defRPr>
            </a:pPr>
            <a:r>
              <a:rPr sz="4400" b="1">
                <a:solidFill>
                  <a:srgbClr val="FFFFFF"/>
                </a:solidFill>
                <a:latin typeface="Calibri"/>
              </a:rPr>
              <a:t>Visualization at Three Depths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1520" y="4389120"/>
            <a:ext cx="10698480" cy="9144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defRPr>
                <a:solidFill>
                  <a:srgbClr val="C3EFE3"/>
                </a:solidFill>
              </a:defRPr>
            </a:pPr>
            <a:r>
              <a:rPr sz="2000" i="0">
                <a:solidFill>
                  <a:srgbClr val="C3EFE3"/>
                </a:solidFill>
                <a:latin typeface="Calibri"/>
              </a:rPr>
              <a:t>Aurora, constellation, trace. Progressive disclosure.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247120" y="6492240"/>
            <a:ext cx="914400" cy="274320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pPr algn="r">
              <a:defRPr>
                <a:solidFill>
                  <a:srgbClr val="64748B"/>
                </a:solidFill>
              </a:defRPr>
            </a:pPr>
            <a:r>
              <a:rPr sz="900">
                <a:solidFill>
                  <a:srgbClr val="64748B"/>
                </a:solidFill>
                <a:latin typeface="Calibri"/>
              </a:rPr>
              <a:t>68 / 90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4320" y="6492240"/>
            <a:ext cx="5943600" cy="274320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pPr>
              <a:defRPr>
                <a:solidFill>
                  <a:srgbClr val="64748B"/>
                </a:solidFill>
              </a:defRPr>
            </a:pPr>
            <a:r>
              <a:rPr sz="900">
                <a:solidFill>
                  <a:srgbClr val="64748B"/>
                </a:solidFill>
                <a:latin typeface="Calibri"/>
              </a:rPr>
              <a:t>Quidnug  ·  Relativistic Ratings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5F7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" cy="6858000"/>
          </a:xfrm>
          <a:prstGeom prst="rect">
            <a:avLst/>
          </a:prstGeom>
          <a:solidFill>
            <a:srgbClr val="00D4A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548640" y="457200"/>
            <a:ext cx="11064240" cy="9144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defRPr>
                <a:solidFill>
                  <a:srgbClr val="1A1D23"/>
                </a:solidFill>
              </a:defRPr>
            </a:pPr>
            <a:r>
              <a:rPr sz="3600" b="1">
                <a:solidFill>
                  <a:srgbClr val="1A1D23"/>
                </a:solidFill>
                <a:latin typeface="Calibri"/>
              </a:rPr>
              <a:t>The visualization design problem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8640" y="2011680"/>
            <a:ext cx="11064240" cy="4114800"/>
          </a:xfrm>
          <a:prstGeom prst="rect">
            <a:avLst/>
          </a:prstGeom>
          <a:noFill/>
        </p:spPr>
        <p:txBody>
          <a:bodyPr wrap="square" rIns="0" tIns="0" bIns="0">
            <a:spAutoFit/>
          </a:bodyPr>
          <a:lstStyle/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A relativistic rating has more dimensions than a five-star scalar.</a:t>
            </a:r>
            <a:r>
              <a:rPr sz="1600">
                <a:solidFill>
                  <a:srgbClr val="1A1D23"/>
                </a:solidFill>
                <a:latin typeface="Calibri"/>
              </a:rPr>
              <a:t> Rating, confidence, trust directness, polarization, freshness, factor decomposition.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Surfacing all of it without overwhelming users is a UX problem.</a:t>
            </a:r>
            <a:r>
              <a:rPr sz="1600">
                <a:solidFill>
                  <a:srgbClr val="1A1D23"/>
                </a:solidFill>
                <a:latin typeface="Calibri"/>
              </a:rPr>
              <a:t> Three primitives at three information densities.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Same input data feeds all three.</a:t>
            </a:r>
            <a:r>
              <a:rPr sz="1600">
                <a:solidFill>
                  <a:srgbClr val="1A1D23"/>
                </a:solidFill>
                <a:latin typeface="Calibri"/>
              </a:rPr>
              <a:t> Host page computes rating state once; passes into whichever primitive is needed.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Progressive disclosure.</a:t>
            </a:r>
            <a:r>
              <a:rPr sz="1600">
                <a:solidFill>
                  <a:srgbClr val="1A1D23"/>
                </a:solidFill>
                <a:latin typeface="Calibri"/>
              </a:rPr>
              <a:t> Glance for list views. Detail for product pages. Drilldown for the curious. Audit for experts.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Schema.org compatibility preserved.</a:t>
            </a:r>
            <a:r>
              <a:rPr sz="1600">
                <a:solidFill>
                  <a:srgbClr val="1A1D23"/>
                </a:solidFill>
                <a:latin typeface="Calibri"/>
              </a:rPr>
              <a:t> Stars still emit AggregateRating JSON-LD for SEO. Humans see the richer graphic.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247120" y="6492240"/>
            <a:ext cx="914400" cy="274320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pPr algn="r">
              <a:defRPr>
                <a:solidFill>
                  <a:srgbClr val="64748B"/>
                </a:solidFill>
              </a:defRPr>
            </a:pPr>
            <a:r>
              <a:rPr sz="900">
                <a:solidFill>
                  <a:srgbClr val="64748B"/>
                </a:solidFill>
                <a:latin typeface="Calibri"/>
              </a:rPr>
              <a:t>69 / 90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4320" y="6492240"/>
            <a:ext cx="5943600" cy="274320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pPr>
              <a:defRPr>
                <a:solidFill>
                  <a:srgbClr val="64748B"/>
                </a:solidFill>
              </a:defRPr>
            </a:pPr>
            <a:r>
              <a:rPr sz="900">
                <a:solidFill>
                  <a:srgbClr val="64748B"/>
                </a:solidFill>
                <a:latin typeface="Calibri"/>
              </a:rPr>
              <a:t>Quidnug  ·  Relativistic Ratings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5F7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" cy="6858000"/>
          </a:xfrm>
          <a:prstGeom prst="rect">
            <a:avLst/>
          </a:prstGeom>
          <a:solidFill>
            <a:srgbClr val="00D4A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548640" y="457200"/>
            <a:ext cx="11064240" cy="9144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defRPr>
                <a:solidFill>
                  <a:srgbClr val="1A1D23"/>
                </a:solidFill>
              </a:defRPr>
            </a:pPr>
            <a:r>
              <a:rPr sz="3600" b="1">
                <a:solidFill>
                  <a:srgbClr val="1A1D23"/>
                </a:solidFill>
                <a:latin typeface="Calibri"/>
              </a:rPr>
              <a:t>Online reviews follow a J-curve, not a bell curve</a:t>
            </a:r>
          </a:p>
        </p:txBody>
      </p:sp>
      <p:pic>
        <p:nvPicPr>
          <p:cNvPr id="5" name="Picture 4" descr="chart_j_curv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7221" y="1828800"/>
            <a:ext cx="8877253" cy="40233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8640" y="6217920"/>
            <a:ext cx="11064240" cy="274320"/>
          </a:xfrm>
          <a:prstGeom prst="rect">
            <a:avLst/>
          </a:prstGeom>
          <a:noFill/>
        </p:spPr>
        <p:txBody>
          <a:bodyPr wrap="square" lIns="109728" rIns="109728" tIns="54864" bIns="54864" anchor="t">
            <a:spAutoFit/>
          </a:bodyPr>
          <a:lstStyle/>
          <a:p>
            <a:pPr algn="ctr">
              <a:defRPr>
                <a:solidFill>
                  <a:srgbClr val="64748B"/>
                </a:solidFill>
              </a:defRPr>
            </a:pPr>
            <a:r>
              <a:rPr sz="1000" b="0" i="1">
                <a:solidFill>
                  <a:srgbClr val="64748B"/>
                </a:solidFill>
                <a:latin typeface="Calibri"/>
              </a:rPr>
              <a:t>Source: Hu, Pavlou, and Zhang (2006); Dellarocas (2003); Luca (2016). Distribution is universal across platforms.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247120" y="6492240"/>
            <a:ext cx="914400" cy="274320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pPr algn="r">
              <a:defRPr>
                <a:solidFill>
                  <a:srgbClr val="64748B"/>
                </a:solidFill>
              </a:defRPr>
            </a:pPr>
            <a:r>
              <a:rPr sz="900">
                <a:solidFill>
                  <a:srgbClr val="64748B"/>
                </a:solidFill>
                <a:latin typeface="Calibri"/>
              </a:rPr>
              <a:t>7 / 90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4320" y="6492240"/>
            <a:ext cx="5943600" cy="274320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pPr>
              <a:defRPr>
                <a:solidFill>
                  <a:srgbClr val="64748B"/>
                </a:solidFill>
              </a:defRPr>
            </a:pPr>
            <a:r>
              <a:rPr sz="900">
                <a:solidFill>
                  <a:srgbClr val="64748B"/>
                </a:solidFill>
                <a:latin typeface="Calibri"/>
              </a:rPr>
              <a:t>Quidnug  ·  Relativistic Ratings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5F7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" cy="6858000"/>
          </a:xfrm>
          <a:prstGeom prst="rect">
            <a:avLst/>
          </a:prstGeom>
          <a:solidFill>
            <a:srgbClr val="00D4A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548640" y="457200"/>
            <a:ext cx="11064240" cy="9144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defRPr>
                <a:solidFill>
                  <a:srgbClr val="1A1D23"/>
                </a:solidFill>
              </a:defRPr>
            </a:pPr>
            <a:r>
              <a:rPr sz="3600" b="1">
                <a:solidFill>
                  <a:srgbClr val="1A1D23"/>
                </a:solidFill>
                <a:latin typeface="Calibri"/>
              </a:rPr>
              <a:t>Three primitives, side by side</a:t>
            </a:r>
          </a:p>
        </p:txBody>
      </p:sp>
      <p:pic>
        <p:nvPicPr>
          <p:cNvPr id="5" name="Picture 4" descr="chart_three_primitiv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915" y="1828800"/>
            <a:ext cx="11245864" cy="38404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8640" y="6217920"/>
            <a:ext cx="11064240" cy="274320"/>
          </a:xfrm>
          <a:prstGeom prst="rect">
            <a:avLst/>
          </a:prstGeom>
          <a:noFill/>
        </p:spPr>
        <p:txBody>
          <a:bodyPr wrap="square" lIns="109728" rIns="109728" tIns="54864" bIns="54864" anchor="t">
            <a:spAutoFit/>
          </a:bodyPr>
          <a:lstStyle/>
          <a:p>
            <a:pPr algn="ctr">
              <a:defRPr>
                <a:solidFill>
                  <a:srgbClr val="64748B"/>
                </a:solidFill>
              </a:defRPr>
            </a:pPr>
            <a:r>
              <a:rPr sz="1000" b="0" i="1">
                <a:solidFill>
                  <a:srgbClr val="64748B"/>
                </a:solidFill>
                <a:latin typeface="Calibri"/>
              </a:rPr>
              <a:t>Aurora: glance. Constellation: drilldown. Trace: side-by-side comparison.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247120" y="6492240"/>
            <a:ext cx="914400" cy="274320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pPr algn="r">
              <a:defRPr>
                <a:solidFill>
                  <a:srgbClr val="64748B"/>
                </a:solidFill>
              </a:defRPr>
            </a:pPr>
            <a:r>
              <a:rPr sz="900">
                <a:solidFill>
                  <a:srgbClr val="64748B"/>
                </a:solidFill>
                <a:latin typeface="Calibri"/>
              </a:rPr>
              <a:t>70 / 90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4320" y="6492240"/>
            <a:ext cx="5943600" cy="274320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pPr>
              <a:defRPr>
                <a:solidFill>
                  <a:srgbClr val="64748B"/>
                </a:solidFill>
              </a:defRPr>
            </a:pPr>
            <a:r>
              <a:rPr sz="900">
                <a:solidFill>
                  <a:srgbClr val="64748B"/>
                </a:solidFill>
                <a:latin typeface="Calibri"/>
              </a:rPr>
              <a:t>Quidnug  ·  Relativistic Ratings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5F7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" cy="6858000"/>
          </a:xfrm>
          <a:prstGeom prst="rect">
            <a:avLst/>
          </a:prstGeom>
          <a:solidFill>
            <a:srgbClr val="00D4A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548640" y="457200"/>
            <a:ext cx="11064240" cy="9144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defRPr>
                <a:solidFill>
                  <a:srgbClr val="1A1D23"/>
                </a:solidFill>
              </a:defRPr>
            </a:pPr>
            <a:r>
              <a:rPr sz="3600" b="1">
                <a:solidFill>
                  <a:srgbClr val="1A1D23"/>
                </a:solidFill>
                <a:latin typeface="Calibri"/>
              </a:rPr>
              <a:t>Primitive 1: &lt;qn-aurora&gt;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8640" y="2011680"/>
            <a:ext cx="11064240" cy="4114800"/>
          </a:xfrm>
          <a:prstGeom prst="rect">
            <a:avLst/>
          </a:prstGeom>
          <a:noFill/>
        </p:spPr>
        <p:txBody>
          <a:bodyPr wrap="square" rIns="0" tIns="0" bIns="0">
            <a:spAutoFit/>
          </a:bodyPr>
          <a:lstStyle/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The glanceable indicator.</a:t>
            </a:r>
            <a:r>
              <a:rPr sz="1600">
                <a:solidFill>
                  <a:srgbClr val="1A1D23"/>
                </a:solidFill>
                <a:latin typeface="Calibri"/>
              </a:rPr>
              <a:t> Replaces the star average in list views and product cards.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Encodes four dimensions.</a:t>
            </a:r>
            <a:r>
              <a:rPr sz="1600">
                <a:solidFill>
                  <a:srgbClr val="1A1D23"/>
                </a:solidFill>
                <a:latin typeface="Calibri"/>
              </a:rPr>
              <a:t> Rating value (color + numeric), confidence (ring thickness), directness (ring pattern), personalization delta (chip).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Three sizes: nano, standard, large.</a:t>
            </a:r>
            <a:r>
              <a:rPr sz="1600">
                <a:solidFill>
                  <a:srgbClr val="1A1D23"/>
                </a:solidFill>
                <a:latin typeface="Calibri"/>
              </a:rPr>
              <a:t> From product-grid thumbnail (24px) to detail-page hero (120px+).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Accessibility.</a:t>
            </a:r>
            <a:r>
              <a:rPr sz="1600">
                <a:solidFill>
                  <a:srgbClr val="1A1D23"/>
                </a:solidFill>
                <a:latin typeface="Calibri"/>
              </a:rPr>
              <a:t> Color-blind redundancy: shape codes sentiment (dot/square/triangle). aria-label gives plain-language summary.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Use when the user is scanning or browsing.</a:t>
            </a:r>
            <a:r>
              <a:rPr sz="1600">
                <a:solidFill>
                  <a:srgbClr val="1A1D23"/>
                </a:solidFill>
                <a:latin typeface="Calibri"/>
              </a:rPr>
              <a:t> Glance fidelity. Milliseconds of attention per item.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247120" y="6492240"/>
            <a:ext cx="914400" cy="274320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pPr algn="r">
              <a:defRPr>
                <a:solidFill>
                  <a:srgbClr val="64748B"/>
                </a:solidFill>
              </a:defRPr>
            </a:pPr>
            <a:r>
              <a:rPr sz="900">
                <a:solidFill>
                  <a:srgbClr val="64748B"/>
                </a:solidFill>
                <a:latin typeface="Calibri"/>
              </a:rPr>
              <a:t>71 / 90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4320" y="6492240"/>
            <a:ext cx="5943600" cy="274320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pPr>
              <a:defRPr>
                <a:solidFill>
                  <a:srgbClr val="64748B"/>
                </a:solidFill>
              </a:defRPr>
            </a:pPr>
            <a:r>
              <a:rPr sz="900">
                <a:solidFill>
                  <a:srgbClr val="64748B"/>
                </a:solidFill>
                <a:latin typeface="Calibri"/>
              </a:rPr>
              <a:t>Quidnug  ·  Relativistic Ratings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5F7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" cy="6858000"/>
          </a:xfrm>
          <a:prstGeom prst="rect">
            <a:avLst/>
          </a:prstGeom>
          <a:solidFill>
            <a:srgbClr val="00D4A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548640" y="457200"/>
            <a:ext cx="11064240" cy="9144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defRPr>
                <a:solidFill>
                  <a:srgbClr val="1A1D23"/>
                </a:solidFill>
              </a:defRPr>
            </a:pPr>
            <a:r>
              <a:rPr sz="3600" b="1">
                <a:solidFill>
                  <a:srgbClr val="1A1D23"/>
                </a:solidFill>
                <a:latin typeface="Calibri"/>
              </a:rPr>
              <a:t>Primitive 2: &lt;qn-constellation&gt;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8640" y="2011680"/>
            <a:ext cx="11064240" cy="4114800"/>
          </a:xfrm>
          <a:prstGeom prst="rect">
            <a:avLst/>
          </a:prstGeom>
          <a:noFill/>
        </p:spPr>
        <p:txBody>
          <a:bodyPr wrap="square" rIns="0" tIns="0" bIns="0">
            <a:spAutoFit/>
          </a:bodyPr>
          <a:lstStyle/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The drilldown view.</a:t>
            </a:r>
            <a:r>
              <a:rPr sz="1600">
                <a:solidFill>
                  <a:srgbClr val="1A1D23"/>
                </a:solidFill>
                <a:latin typeface="Calibri"/>
              </a:rPr>
              <a:t> Bullseye showing every contributing reviewer as a dot.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Encodes per-reviewer dimensions.</a:t>
            </a:r>
            <a:r>
              <a:rPr sz="1600">
                <a:solidFill>
                  <a:srgbClr val="1A1D23"/>
                </a:solidFill>
                <a:latin typeface="Calibri"/>
              </a:rPr>
              <a:t> Position = trust proximity (you at center). Color = their rating. Size = their weight. Outline = direct vs transitive trust.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Click a dot to see the trust path.</a:t>
            </a:r>
            <a:r>
              <a:rPr sz="1600">
                <a:solidFill>
                  <a:srgbClr val="1A1D23"/>
                </a:solidFill>
                <a:latin typeface="Calibri"/>
              </a:rPr>
              <a:t> Provenance: 'you -&gt; Alice -&gt; Bob -&gt; this reviewer.'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Answers the 'why this rating' question.</a:t>
            </a:r>
            <a:r>
              <a:rPr sz="1600">
                <a:solidFill>
                  <a:srgbClr val="1A1D23"/>
                </a:solidFill>
                <a:latin typeface="Calibri"/>
              </a:rPr>
              <a:t> A global rating cannot answer this. Relativistic ratings make it concrete.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Use when the user wants to evaluate or audit.</a:t>
            </a:r>
            <a:r>
              <a:rPr sz="1600">
                <a:solidFill>
                  <a:srgbClr val="1A1D23"/>
                </a:solidFill>
                <a:latin typeface="Calibri"/>
              </a:rPr>
              <a:t> 30+ seconds of deliberate attention. Detail page or drilldown view.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247120" y="6492240"/>
            <a:ext cx="914400" cy="274320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pPr algn="r">
              <a:defRPr>
                <a:solidFill>
                  <a:srgbClr val="64748B"/>
                </a:solidFill>
              </a:defRPr>
            </a:pPr>
            <a:r>
              <a:rPr sz="900">
                <a:solidFill>
                  <a:srgbClr val="64748B"/>
                </a:solidFill>
                <a:latin typeface="Calibri"/>
              </a:rPr>
              <a:t>72 / 90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4320" y="6492240"/>
            <a:ext cx="5943600" cy="274320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pPr>
              <a:defRPr>
                <a:solidFill>
                  <a:srgbClr val="64748B"/>
                </a:solidFill>
              </a:defRPr>
            </a:pPr>
            <a:r>
              <a:rPr sz="900">
                <a:solidFill>
                  <a:srgbClr val="64748B"/>
                </a:solidFill>
                <a:latin typeface="Calibri"/>
              </a:rPr>
              <a:t>Quidnug  ·  Relativistic Ratings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5F7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" cy="6858000"/>
          </a:xfrm>
          <a:prstGeom prst="rect">
            <a:avLst/>
          </a:prstGeom>
          <a:solidFill>
            <a:srgbClr val="00D4A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548640" y="457200"/>
            <a:ext cx="11064240" cy="9144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defRPr>
                <a:solidFill>
                  <a:srgbClr val="1A1D23"/>
                </a:solidFill>
              </a:defRPr>
            </a:pPr>
            <a:r>
              <a:rPr sz="3600" b="1">
                <a:solidFill>
                  <a:srgbClr val="1A1D23"/>
                </a:solidFill>
                <a:latin typeface="Calibri"/>
              </a:rPr>
              <a:t>Primitive 3: &lt;qn-trace&gt;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8640" y="2011680"/>
            <a:ext cx="11064240" cy="4114800"/>
          </a:xfrm>
          <a:prstGeom prst="rect">
            <a:avLst/>
          </a:prstGeom>
          <a:noFill/>
        </p:spPr>
        <p:txBody>
          <a:bodyPr wrap="square" rIns="0" tIns="0" bIns="0">
            <a:spAutoFit/>
          </a:bodyPr>
          <a:lstStyle/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The side-by-side composition view.</a:t>
            </a:r>
            <a:r>
              <a:rPr sz="1600">
                <a:solidFill>
                  <a:srgbClr val="1A1D23"/>
                </a:solidFill>
                <a:latin typeface="Calibri"/>
              </a:rPr>
              <a:t> Horizontal stacked bar showing per-reviewer weight share and rating color.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Encodes weight composition.</a:t>
            </a:r>
            <a:r>
              <a:rPr sz="1600">
                <a:solidFill>
                  <a:srgbClr val="1A1D23"/>
                </a:solidFill>
                <a:latin typeface="Calibri"/>
              </a:rPr>
              <a:t> Width of each segment = reviewer's weight share. Color = their rating. Outline = directness.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Eyeball-friendly for comparing multiple products.</a:t>
            </a:r>
            <a:r>
              <a:rPr sz="1600">
                <a:solidFill>
                  <a:srgbClr val="1A1D23"/>
                </a:solidFill>
                <a:latin typeface="Calibri"/>
              </a:rPr>
              <a:t> 'Mostly wide solid green' vs 'narrow mixed dashed' across a product list.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Compact: 20-80px tall, full-width-ish.</a:t>
            </a:r>
            <a:r>
              <a:rPr sz="1600">
                <a:solidFill>
                  <a:srgbClr val="1A1D23"/>
                </a:solidFill>
                <a:latin typeface="Calibri"/>
              </a:rPr>
              <a:t> Fits in any list / table / comparison view.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Use when comparing multiple items.</a:t>
            </a:r>
            <a:r>
              <a:rPr sz="1600">
                <a:solidFill>
                  <a:srgbClr val="1A1D23"/>
                </a:solidFill>
                <a:latin typeface="Calibri"/>
              </a:rPr>
              <a:t> Comparison shopping, product matrix, competitive review page.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247120" y="6492240"/>
            <a:ext cx="914400" cy="274320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pPr algn="r">
              <a:defRPr>
                <a:solidFill>
                  <a:srgbClr val="64748B"/>
                </a:solidFill>
              </a:defRPr>
            </a:pPr>
            <a:r>
              <a:rPr sz="900">
                <a:solidFill>
                  <a:srgbClr val="64748B"/>
                </a:solidFill>
                <a:latin typeface="Calibri"/>
              </a:rPr>
              <a:t>73 / 90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4320" y="6492240"/>
            <a:ext cx="5943600" cy="274320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pPr>
              <a:defRPr>
                <a:solidFill>
                  <a:srgbClr val="64748B"/>
                </a:solidFill>
              </a:defRPr>
            </a:pPr>
            <a:r>
              <a:rPr sz="900">
                <a:solidFill>
                  <a:srgbClr val="64748B"/>
                </a:solidFill>
                <a:latin typeface="Calibri"/>
              </a:rPr>
              <a:t>Quidnug  ·  Relativistic Ratings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5F7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" cy="6858000"/>
          </a:xfrm>
          <a:prstGeom prst="rect">
            <a:avLst/>
          </a:prstGeom>
          <a:solidFill>
            <a:srgbClr val="00D4A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548640" y="457200"/>
            <a:ext cx="11064240" cy="9144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defRPr>
                <a:solidFill>
                  <a:srgbClr val="1A1D23"/>
                </a:solidFill>
              </a:defRPr>
            </a:pPr>
            <a:r>
              <a:rPr sz="3600" b="1">
                <a:solidFill>
                  <a:srgbClr val="1A1D23"/>
                </a:solidFill>
                <a:latin typeface="Calibri"/>
              </a:rPr>
              <a:t>Composition pattern: progressive disclosure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8640" y="2011680"/>
            <a:ext cx="11064240" cy="4114800"/>
          </a:xfrm>
          <a:prstGeom prst="rect">
            <a:avLst/>
          </a:prstGeom>
          <a:noFill/>
        </p:spPr>
        <p:txBody>
          <a:bodyPr wrap="square" rIns="0" tIns="0" bIns="0">
            <a:spAutoFit/>
          </a:bodyPr>
          <a:lstStyle/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Time t=0 (search results page).</a:t>
            </a:r>
            <a:r>
              <a:rPr sz="1600">
                <a:solidFill>
                  <a:srgbClr val="1A1D23"/>
                </a:solidFill>
                <a:latin typeface="Calibri"/>
              </a:rPr>
              <a:t> Aurora-nano next to product. User browses dozens of items in seconds.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Time t=2s (clicks into product detail).</a:t>
            </a:r>
            <a:r>
              <a:rPr sz="1600">
                <a:solidFill>
                  <a:srgbClr val="1A1D23"/>
                </a:solidFill>
                <a:latin typeface="Calibri"/>
              </a:rPr>
              <a:t> Aurora-standard in hero, plus inline trace. User sees personalized rating + composition at a glance.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Time t=8s (clicks 'see why').</a:t>
            </a:r>
            <a:r>
              <a:rPr sz="1600">
                <a:solidFill>
                  <a:srgbClr val="1A1D23"/>
                </a:solidFill>
                <a:latin typeface="Calibri"/>
              </a:rPr>
              <a:t> Constellation expands. User sees the trust graph that drove their rating, with top contributors listed.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Time t=60s (audit / expert mode).</a:t>
            </a:r>
            <a:r>
              <a:rPr sz="1600">
                <a:solidFill>
                  <a:srgbClr val="1A1D23"/>
                </a:solidFill>
                <a:latin typeface="Calibri"/>
              </a:rPr>
              <a:t> Full trust-path explorer. User can see exact computation, drill into any reviewer's history, evaluate alternative trust graphs.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Each step respects the user's attention budget.</a:t>
            </a:r>
            <a:r>
              <a:rPr sz="1600">
                <a:solidFill>
                  <a:srgbClr val="1A1D23"/>
                </a:solidFill>
                <a:latin typeface="Calibri"/>
              </a:rPr>
              <a:t> Global ratings cannot do this; they have no progressive disclosure target.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247120" y="6492240"/>
            <a:ext cx="914400" cy="274320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pPr algn="r">
              <a:defRPr>
                <a:solidFill>
                  <a:srgbClr val="64748B"/>
                </a:solidFill>
              </a:defRPr>
            </a:pPr>
            <a:r>
              <a:rPr sz="900">
                <a:solidFill>
                  <a:srgbClr val="64748B"/>
                </a:solidFill>
                <a:latin typeface="Calibri"/>
              </a:rPr>
              <a:t>74 / 90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4320" y="6492240"/>
            <a:ext cx="5943600" cy="274320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pPr>
              <a:defRPr>
                <a:solidFill>
                  <a:srgbClr val="64748B"/>
                </a:solidFill>
              </a:defRPr>
            </a:pPr>
            <a:r>
              <a:rPr sz="900">
                <a:solidFill>
                  <a:srgbClr val="64748B"/>
                </a:solidFill>
                <a:latin typeface="Calibri"/>
              </a:rPr>
              <a:t>Quidnug  ·  Relativistic Ratings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5F7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" cy="6858000"/>
          </a:xfrm>
          <a:prstGeom prst="rect">
            <a:avLst/>
          </a:prstGeom>
          <a:solidFill>
            <a:srgbClr val="00D4A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548640" y="457200"/>
            <a:ext cx="11064240" cy="9144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defRPr>
                <a:solidFill>
                  <a:srgbClr val="1A1D23"/>
                </a:solidFill>
              </a:defRPr>
            </a:pPr>
            <a:r>
              <a:rPr sz="3600" b="1">
                <a:solidFill>
                  <a:srgbClr val="1A1D23"/>
                </a:solidFill>
                <a:latin typeface="Calibri"/>
              </a:rPr>
              <a:t>Schema.org compatibility preserved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48640" y="2103120"/>
            <a:ext cx="11064240" cy="3931920"/>
          </a:xfrm>
          <a:prstGeom prst="roundRect">
            <a:avLst>
              <a:gd name="adj" fmla="val 4000"/>
            </a:avLst>
          </a:prstGeom>
          <a:solidFill>
            <a:srgbClr val="0A1628"/>
          </a:solidFill>
          <a:ln w="10160">
            <a:solidFill>
              <a:srgbClr val="1C3A5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TextBox 5"/>
          <p:cNvSpPr txBox="1"/>
          <p:nvPr/>
        </p:nvSpPr>
        <p:spPr>
          <a:xfrm>
            <a:off x="822960" y="2286000"/>
            <a:ext cx="10515600" cy="3657600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pPr algn="l">
              <a:spcAft>
                <a:spcPts val="200"/>
              </a:spcAft>
              <a:defRPr>
                <a:solidFill>
                  <a:srgbClr val="FFFFFF"/>
                </a:solidFill>
              </a:defRPr>
            </a:pPr>
            <a:r>
              <a:rPr sz="1300">
                <a:solidFill>
                  <a:srgbClr val="FFFFFF"/>
                </a:solidFill>
                <a:latin typeface="Consolas"/>
              </a:rPr>
              <a:t>&lt;script type="application/ld+json"&gt;</a:t>
            </a:r>
          </a:p>
          <a:p>
            <a:pPr algn="l">
              <a:spcAft>
                <a:spcPts val="200"/>
              </a:spcAft>
              <a:defRPr>
                <a:solidFill>
                  <a:srgbClr val="FFFFFF"/>
                </a:solidFill>
              </a:defRPr>
            </a:pPr>
            <a:r>
              <a:rPr sz="1300">
                <a:solidFill>
                  <a:srgbClr val="FFFFFF"/>
                </a:solidFill>
                <a:latin typeface="Consolas"/>
              </a:rPr>
              <a:t>{</a:t>
            </a:r>
          </a:p>
          <a:p>
            <a:pPr algn="l">
              <a:spcAft>
                <a:spcPts val="200"/>
              </a:spcAft>
              <a:defRPr>
                <a:solidFill>
                  <a:srgbClr val="00D4A8"/>
                </a:solidFill>
              </a:defRPr>
            </a:pPr>
            <a:r>
              <a:rPr sz="1300">
                <a:solidFill>
                  <a:srgbClr val="00D4A8"/>
                </a:solidFill>
                <a:latin typeface="Consolas"/>
              </a:rPr>
              <a:t>  "@context": "https://schema.org",</a:t>
            </a:r>
          </a:p>
          <a:p>
            <a:pPr algn="l">
              <a:spcAft>
                <a:spcPts val="200"/>
              </a:spcAft>
              <a:defRPr>
                <a:solidFill>
                  <a:srgbClr val="00D4A8"/>
                </a:solidFill>
              </a:defRPr>
            </a:pPr>
            <a:r>
              <a:rPr sz="1300">
                <a:solidFill>
                  <a:srgbClr val="00D4A8"/>
                </a:solidFill>
                <a:latin typeface="Consolas"/>
              </a:rPr>
              <a:t>  "@type": "Product",</a:t>
            </a:r>
          </a:p>
          <a:p>
            <a:pPr algn="l">
              <a:spcAft>
                <a:spcPts val="200"/>
              </a:spcAft>
              <a:defRPr>
                <a:solidFill>
                  <a:srgbClr val="00D4A8"/>
                </a:solidFill>
              </a:defRPr>
            </a:pPr>
            <a:r>
              <a:rPr sz="1300">
                <a:solidFill>
                  <a:srgbClr val="00D4A8"/>
                </a:solidFill>
                <a:latin typeface="Consolas"/>
              </a:rPr>
              <a:t>  "name": "Apple MacBook Pro 16\"",</a:t>
            </a:r>
          </a:p>
          <a:p>
            <a:pPr algn="l">
              <a:spcAft>
                <a:spcPts val="200"/>
              </a:spcAft>
              <a:defRPr>
                <a:solidFill>
                  <a:srgbClr val="00D4A8"/>
                </a:solidFill>
              </a:defRPr>
            </a:pPr>
            <a:r>
              <a:rPr sz="1300">
                <a:solidFill>
                  <a:srgbClr val="00D4A8"/>
                </a:solidFill>
                <a:latin typeface="Consolas"/>
              </a:rPr>
              <a:t>  "aggregateRating": {</a:t>
            </a:r>
          </a:p>
          <a:p>
            <a:pPr algn="l">
              <a:spcAft>
                <a:spcPts val="200"/>
              </a:spcAft>
              <a:defRPr>
                <a:solidFill>
                  <a:srgbClr val="00D4A8"/>
                </a:solidFill>
              </a:defRPr>
            </a:pPr>
            <a:r>
              <a:rPr sz="1300">
                <a:solidFill>
                  <a:srgbClr val="00D4A8"/>
                </a:solidFill>
                <a:latin typeface="Consolas"/>
              </a:rPr>
              <a:t>    "@type": "AggregateRating",</a:t>
            </a:r>
          </a:p>
          <a:p>
            <a:pPr algn="l">
              <a:spcAft>
                <a:spcPts val="200"/>
              </a:spcAft>
              <a:defRPr>
                <a:solidFill>
                  <a:srgbClr val="00D4A8"/>
                </a:solidFill>
              </a:defRPr>
            </a:pPr>
            <a:r>
              <a:rPr sz="1300">
                <a:solidFill>
                  <a:srgbClr val="00D4A8"/>
                </a:solidFill>
                <a:latin typeface="Consolas"/>
              </a:rPr>
              <a:t>    "ratingValue": "4.3",</a:t>
            </a:r>
          </a:p>
          <a:p>
            <a:pPr algn="l">
              <a:spcAft>
                <a:spcPts val="200"/>
              </a:spcAft>
              <a:defRPr>
                <a:solidFill>
                  <a:srgbClr val="00D4A8"/>
                </a:solidFill>
              </a:defRPr>
            </a:pPr>
            <a:r>
              <a:rPr sz="1300">
                <a:solidFill>
                  <a:srgbClr val="00D4A8"/>
                </a:solidFill>
                <a:latin typeface="Consolas"/>
              </a:rPr>
              <a:t>    "reviewCount": "487"</a:t>
            </a:r>
          </a:p>
          <a:p>
            <a:pPr algn="l">
              <a:spcAft>
                <a:spcPts val="200"/>
              </a:spcAft>
              <a:defRPr>
                <a:solidFill>
                  <a:srgbClr val="FFFFFF"/>
                </a:solidFill>
              </a:defRPr>
            </a:pPr>
            <a:r>
              <a:rPr sz="1300">
                <a:solidFill>
                  <a:srgbClr val="FFFFFF"/>
                </a:solidFill>
                <a:latin typeface="Consolas"/>
              </a:rPr>
              <a:t>  }</a:t>
            </a:r>
          </a:p>
          <a:p>
            <a:pPr algn="l">
              <a:spcAft>
                <a:spcPts val="200"/>
              </a:spcAft>
              <a:defRPr>
                <a:solidFill>
                  <a:srgbClr val="FFFFFF"/>
                </a:solidFill>
              </a:defRPr>
            </a:pPr>
            <a:r>
              <a:rPr sz="1300">
                <a:solidFill>
                  <a:srgbClr val="FFFFFF"/>
                </a:solidFill>
                <a:latin typeface="Consolas"/>
              </a:rPr>
              <a:t>}</a:t>
            </a:r>
          </a:p>
          <a:p>
            <a:pPr algn="l">
              <a:spcAft>
                <a:spcPts val="200"/>
              </a:spcAft>
              <a:defRPr>
                <a:solidFill>
                  <a:srgbClr val="FFFFFF"/>
                </a:solidFill>
              </a:defRPr>
            </a:pPr>
            <a:r>
              <a:rPr sz="1300">
                <a:solidFill>
                  <a:srgbClr val="FFFFFF"/>
                </a:solidFill>
                <a:latin typeface="Consolas"/>
              </a:rPr>
              <a:t>&lt;/script&gt;</a:t>
            </a:r>
          </a:p>
          <a:p>
            <a:pPr algn="l">
              <a:spcAft>
                <a:spcPts val="200"/>
              </a:spcAft>
              <a:defRPr>
                <a:solidFill>
                  <a:srgbClr val="FFFFFF"/>
                </a:solidFill>
              </a:defRPr>
            </a:pPr>
            <a:r>
              <a:rPr sz="1300">
                <a:solidFill>
                  <a:srgbClr val="FFFFFF"/>
                </a:solidFill>
                <a:latin typeface="Consolas"/>
              </a:rPr>
              <a:t/>
            </a:r>
          </a:p>
          <a:p>
            <a:pPr algn="l">
              <a:spcAft>
                <a:spcPts val="200"/>
              </a:spcAft>
              <a:defRPr>
                <a:solidFill>
                  <a:srgbClr val="FFFFFF"/>
                </a:solidFill>
              </a:defRPr>
            </a:pPr>
            <a:r>
              <a:rPr sz="1300">
                <a:solidFill>
                  <a:srgbClr val="FFFFFF"/>
                </a:solidFill>
                <a:latin typeface="Consolas"/>
              </a:rPr>
              <a:t>&lt;qn-aurora rating="4.5" size="standard"</a:t>
            </a:r>
          </a:p>
          <a:p>
            <a:pPr algn="l">
              <a:spcAft>
                <a:spcPts val="200"/>
              </a:spcAft>
              <a:defRPr>
                <a:solidFill>
                  <a:srgbClr val="FFFFFF"/>
                </a:solidFill>
              </a:defRPr>
            </a:pPr>
            <a:r>
              <a:rPr sz="1300">
                <a:solidFill>
                  <a:srgbClr val="FFFFFF"/>
                </a:solidFill>
                <a:latin typeface="Consolas"/>
              </a:rPr>
              <a:t>           observer="did:quidnug:..."</a:t>
            </a:r>
          </a:p>
          <a:p>
            <a:pPr algn="l">
              <a:spcAft>
                <a:spcPts val="200"/>
              </a:spcAft>
              <a:defRPr>
                <a:solidFill>
                  <a:srgbClr val="FFFFFF"/>
                </a:solidFill>
              </a:defRPr>
            </a:pPr>
            <a:r>
              <a:rPr sz="1300">
                <a:solidFill>
                  <a:srgbClr val="FFFFFF"/>
                </a:solidFill>
                <a:latin typeface="Consolas"/>
              </a:rPr>
              <a:t>           product="did:quidnug:..."</a:t>
            </a:r>
          </a:p>
          <a:p>
            <a:pPr algn="l">
              <a:spcAft>
                <a:spcPts val="200"/>
              </a:spcAft>
              <a:defRPr>
                <a:solidFill>
                  <a:srgbClr val="FFFFFF"/>
                </a:solidFill>
              </a:defRPr>
            </a:pPr>
            <a:r>
              <a:rPr sz="1300">
                <a:solidFill>
                  <a:srgbClr val="FFFFFF"/>
                </a:solidFill>
                <a:latin typeface="Consolas"/>
              </a:rPr>
              <a:t>           topic="reviews.public.tech.laptops"&gt;</a:t>
            </a:r>
          </a:p>
          <a:p>
            <a:pPr algn="l">
              <a:spcAft>
                <a:spcPts val="200"/>
              </a:spcAft>
              <a:defRPr>
                <a:solidFill>
                  <a:srgbClr val="FFFFFF"/>
                </a:solidFill>
              </a:defRPr>
            </a:pPr>
            <a:r>
              <a:rPr sz="1300">
                <a:solidFill>
                  <a:srgbClr val="FFFFFF"/>
                </a:solidFill>
                <a:latin typeface="Consolas"/>
              </a:rPr>
              <a:t>  &lt;span aria-label="4.5 stars personalized"&gt;</a:t>
            </a:r>
          </a:p>
          <a:p>
            <a:pPr algn="l">
              <a:spcAft>
                <a:spcPts val="200"/>
              </a:spcAft>
              <a:defRPr>
                <a:solidFill>
                  <a:srgbClr val="FFFFFF"/>
                </a:solidFill>
              </a:defRPr>
            </a:pPr>
            <a:r>
              <a:rPr sz="1300">
                <a:solidFill>
                  <a:srgbClr val="FFFFFF"/>
                </a:solidFill>
                <a:latin typeface="Consolas"/>
              </a:rPr>
              <a:t>    ★★★★☆ 4.5 (your view)</a:t>
            </a:r>
          </a:p>
          <a:p>
            <a:pPr algn="l">
              <a:spcAft>
                <a:spcPts val="200"/>
              </a:spcAft>
              <a:defRPr>
                <a:solidFill>
                  <a:srgbClr val="FFFFFF"/>
                </a:solidFill>
              </a:defRPr>
            </a:pPr>
            <a:r>
              <a:rPr sz="1300">
                <a:solidFill>
                  <a:srgbClr val="FFFFFF"/>
                </a:solidFill>
                <a:latin typeface="Consolas"/>
              </a:rPr>
              <a:t>  &lt;/span&gt;</a:t>
            </a:r>
          </a:p>
          <a:p>
            <a:pPr algn="l">
              <a:spcAft>
                <a:spcPts val="200"/>
              </a:spcAft>
              <a:defRPr>
                <a:solidFill>
                  <a:srgbClr val="FFFFFF"/>
                </a:solidFill>
              </a:defRPr>
            </a:pPr>
            <a:r>
              <a:rPr sz="1300">
                <a:solidFill>
                  <a:srgbClr val="FFFFFF"/>
                </a:solidFill>
                <a:latin typeface="Consolas"/>
              </a:rPr>
              <a:t>&lt;/qn-aurora&gt;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247120" y="6492240"/>
            <a:ext cx="914400" cy="274320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pPr algn="r">
              <a:defRPr>
                <a:solidFill>
                  <a:srgbClr val="64748B"/>
                </a:solidFill>
              </a:defRPr>
            </a:pPr>
            <a:r>
              <a:rPr sz="900">
                <a:solidFill>
                  <a:srgbClr val="64748B"/>
                </a:solidFill>
                <a:latin typeface="Calibri"/>
              </a:rPr>
              <a:t>75 / 90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4320" y="6492240"/>
            <a:ext cx="5943600" cy="274320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pPr>
              <a:defRPr>
                <a:solidFill>
                  <a:srgbClr val="64748B"/>
                </a:solidFill>
              </a:defRPr>
            </a:pPr>
            <a:r>
              <a:rPr sz="900">
                <a:solidFill>
                  <a:srgbClr val="64748B"/>
                </a:solidFill>
                <a:latin typeface="Calibri"/>
              </a:rPr>
              <a:t>Quidnug  ·  Relativistic Ratings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5F7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" cy="6858000"/>
          </a:xfrm>
          <a:prstGeom prst="rect">
            <a:avLst/>
          </a:prstGeom>
          <a:solidFill>
            <a:srgbClr val="00D4A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548640" y="457200"/>
            <a:ext cx="11064240" cy="9144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defRPr>
                <a:solidFill>
                  <a:srgbClr val="1A1D23"/>
                </a:solidFill>
              </a:defRPr>
            </a:pPr>
            <a:r>
              <a:rPr sz="3600" b="1">
                <a:solidFill>
                  <a:srgbClr val="1A1D23"/>
                </a:solidFill>
                <a:latin typeface="Calibri"/>
              </a:rPr>
              <a:t>WCAG 2.1 AA accessibility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8640" y="2011680"/>
            <a:ext cx="11064240" cy="4114800"/>
          </a:xfrm>
          <a:prstGeom prst="rect">
            <a:avLst/>
          </a:prstGeom>
          <a:noFill/>
        </p:spPr>
        <p:txBody>
          <a:bodyPr wrap="square" rIns="0" tIns="0" bIns="0">
            <a:spAutoFit/>
          </a:bodyPr>
          <a:lstStyle/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Color redundancy.</a:t>
            </a:r>
            <a:r>
              <a:rPr sz="1600">
                <a:solidFill>
                  <a:srgbClr val="1A1D23"/>
                </a:solidFill>
                <a:latin typeface="Calibri"/>
              </a:rPr>
              <a:t> Sentiment encoded in shape: dot (good) / square (mixed) / triangle (bad). Color-blind readers see different shapes.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Direct vs transitive trust.</a:t>
            </a:r>
            <a:r>
              <a:rPr sz="1600">
                <a:solidFill>
                  <a:srgbClr val="1A1D23"/>
                </a:solidFill>
                <a:latin typeface="Calibri"/>
              </a:rPr>
              <a:t> Solid vs dashed outline on every dot. Screen reader text names the trust distance explicitly.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Delta direction.</a:t>
            </a:r>
            <a:r>
              <a:rPr sz="1600">
                <a:solidFill>
                  <a:srgbClr val="1A1D23"/>
                </a:solidFill>
                <a:latin typeface="Calibri"/>
              </a:rPr>
              <a:t> Up/down arrows + sign prefix; not color-only.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Keyboard navigation.</a:t>
            </a:r>
            <a:r>
              <a:rPr sz="1600">
                <a:solidFill>
                  <a:srgbClr val="1A1D23"/>
                </a:solidFill>
                <a:latin typeface="Calibri"/>
              </a:rPr>
              <a:t> Every interactive element tab-reachable. Constellation dots respond to Enter/Space.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Reduced motion.</a:t>
            </a:r>
            <a:r>
              <a:rPr sz="1600">
                <a:solidFill>
                  <a:srgbClr val="1A1D23"/>
                </a:solidFill>
                <a:latin typeface="Calibri"/>
              </a:rPr>
              <a:t> Animations respect prefers-reduced-motion: reduce. No essential information conveyed only through animation.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247120" y="6492240"/>
            <a:ext cx="914400" cy="274320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pPr algn="r">
              <a:defRPr>
                <a:solidFill>
                  <a:srgbClr val="64748B"/>
                </a:solidFill>
              </a:defRPr>
            </a:pPr>
            <a:r>
              <a:rPr sz="900">
                <a:solidFill>
                  <a:srgbClr val="64748B"/>
                </a:solidFill>
                <a:latin typeface="Calibri"/>
              </a:rPr>
              <a:t>76 / 90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4320" y="6492240"/>
            <a:ext cx="5943600" cy="274320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pPr>
              <a:defRPr>
                <a:solidFill>
                  <a:srgbClr val="64748B"/>
                </a:solidFill>
              </a:defRPr>
            </a:pPr>
            <a:r>
              <a:rPr sz="900">
                <a:solidFill>
                  <a:srgbClr val="64748B"/>
                </a:solidFill>
                <a:latin typeface="Calibri"/>
              </a:rPr>
              <a:t>Quidnug  ·  Relativistic Ratings</a:t>
            </a: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5F7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" cy="6858000"/>
          </a:xfrm>
          <a:prstGeom prst="rect">
            <a:avLst/>
          </a:prstGeom>
          <a:solidFill>
            <a:srgbClr val="00D4A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548640" y="457200"/>
            <a:ext cx="11064240" cy="9144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defRPr>
                <a:solidFill>
                  <a:srgbClr val="1A1D23"/>
                </a:solidFill>
              </a:defRPr>
            </a:pPr>
            <a:r>
              <a:rPr sz="3600" b="1">
                <a:solidFill>
                  <a:srgbClr val="1A1D23"/>
                </a:solidFill>
                <a:latin typeface="Calibri"/>
              </a:rPr>
              <a:t>Framework adapters available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8640" y="2011680"/>
            <a:ext cx="11064240" cy="4114800"/>
          </a:xfrm>
          <a:prstGeom prst="rect">
            <a:avLst/>
          </a:prstGeom>
          <a:noFill/>
        </p:spPr>
        <p:txBody>
          <a:bodyPr wrap="square" rIns="0" tIns="0" bIns="0">
            <a:spAutoFit/>
          </a:bodyPr>
          <a:lstStyle/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Web Components.</a:t>
            </a:r>
            <a:r>
              <a:rPr sz="1600">
                <a:solidFill>
                  <a:srgbClr val="1A1D23"/>
                </a:solidFill>
                <a:latin typeface="Calibri"/>
              </a:rPr>
              <a:t> @quidnug/reviews-web-components. Drop-in &lt;qn-aurora&gt; etc.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React.</a:t>
            </a:r>
            <a:r>
              <a:rPr sz="1600">
                <a:solidFill>
                  <a:srgbClr val="1A1D23"/>
                </a:solidFill>
                <a:latin typeface="Calibri"/>
              </a:rPr>
              <a:t> @quidnug/reviews-react. &lt;Aurora&gt;, &lt;Constellation&gt;, &lt;Trace&gt;.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Vue.</a:t>
            </a:r>
            <a:r>
              <a:rPr sz="1600">
                <a:solidFill>
                  <a:srgbClr val="1A1D23"/>
                </a:solidFill>
                <a:latin typeface="Calibri"/>
              </a:rPr>
              <a:t> @quidnug/reviews-vue. Same shape.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Astro (SSR).</a:t>
            </a:r>
            <a:r>
              <a:rPr sz="1600">
                <a:solidFill>
                  <a:srgbClr val="1A1D23"/>
                </a:solidFill>
                <a:latin typeface="Calibri"/>
              </a:rPr>
              <a:t> @quidnug/reviews-astro. Server-renders to static HTML for SEO.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WordPress.</a:t>
            </a:r>
            <a:r>
              <a:rPr sz="1600">
                <a:solidFill>
                  <a:srgbClr val="1A1D23"/>
                </a:solidFill>
                <a:latin typeface="Calibri"/>
              </a:rPr>
              <a:t> quidnug-reviews-wp plugin. Shortcode [qn-aurora product=...].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Shopify.</a:t>
            </a:r>
            <a:r>
              <a:rPr sz="1600">
                <a:solidFill>
                  <a:srgbClr val="1A1D23"/>
                </a:solidFill>
                <a:latin typeface="Calibri"/>
              </a:rPr>
              <a:t> Theme snippet in clients/shopify/. Drops into product templates.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247120" y="6492240"/>
            <a:ext cx="914400" cy="274320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pPr algn="r">
              <a:defRPr>
                <a:solidFill>
                  <a:srgbClr val="64748B"/>
                </a:solidFill>
              </a:defRPr>
            </a:pPr>
            <a:r>
              <a:rPr sz="900">
                <a:solidFill>
                  <a:srgbClr val="64748B"/>
                </a:solidFill>
                <a:latin typeface="Calibri"/>
              </a:rPr>
              <a:t>77 / 90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4320" y="6492240"/>
            <a:ext cx="5943600" cy="274320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pPr>
              <a:defRPr>
                <a:solidFill>
                  <a:srgbClr val="64748B"/>
                </a:solidFill>
              </a:defRPr>
            </a:pPr>
            <a:r>
              <a:rPr sz="900">
                <a:solidFill>
                  <a:srgbClr val="64748B"/>
                </a:solidFill>
                <a:latin typeface="Calibri"/>
              </a:rPr>
              <a:t>Quidnug  ·  Relativistic Ratings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A16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5760720"/>
            <a:ext cx="12191695" cy="73152"/>
          </a:xfrm>
          <a:prstGeom prst="rect">
            <a:avLst/>
          </a:prstGeom>
          <a:solidFill>
            <a:srgbClr val="00D4A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731520" y="1828800"/>
            <a:ext cx="3657600" cy="914400"/>
          </a:xfrm>
          <a:prstGeom prst="rect">
            <a:avLst/>
          </a:prstGeom>
          <a:noFill/>
        </p:spPr>
        <p:txBody>
          <a:bodyPr wrap="square" lIns="109728" rIns="109728" tIns="54864" bIns="54864" anchor="t">
            <a:spAutoFit/>
          </a:bodyPr>
          <a:lstStyle/>
          <a:p>
            <a:pPr algn="l">
              <a:defRPr>
                <a:solidFill>
                  <a:srgbClr val="00D4A8"/>
                </a:solidFill>
              </a:defRPr>
            </a:pPr>
            <a:r>
              <a:rPr sz="1800" b="1" i="0">
                <a:solidFill>
                  <a:srgbClr val="00D4A8"/>
                </a:solidFill>
                <a:latin typeface="Calibri"/>
              </a:rPr>
              <a:t>Section 9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1520" y="2468880"/>
            <a:ext cx="10698480" cy="18288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defRPr>
                <a:solidFill>
                  <a:srgbClr val="FFFFFF"/>
                </a:solidFill>
              </a:defRPr>
            </a:pPr>
            <a:r>
              <a:rPr sz="4400" b="1">
                <a:solidFill>
                  <a:srgbClr val="FFFFFF"/>
                </a:solidFill>
                <a:latin typeface="Calibri"/>
              </a:rPr>
              <a:t>Real-World Examples and Tradeoffs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1520" y="4389120"/>
            <a:ext cx="10698480" cy="9144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defRPr>
                <a:solidFill>
                  <a:srgbClr val="C3EFE3"/>
                </a:solidFill>
              </a:defRPr>
            </a:pPr>
            <a:r>
              <a:rPr sz="2000" i="0">
                <a:solidFill>
                  <a:srgbClr val="C3EFE3"/>
                </a:solidFill>
                <a:latin typeface="Calibri"/>
              </a:rPr>
              <a:t>Where this works. Where it doesn't. What to do Monday.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247120" y="6492240"/>
            <a:ext cx="914400" cy="274320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pPr algn="r">
              <a:defRPr>
                <a:solidFill>
                  <a:srgbClr val="64748B"/>
                </a:solidFill>
              </a:defRPr>
            </a:pPr>
            <a:r>
              <a:rPr sz="900">
                <a:solidFill>
                  <a:srgbClr val="64748B"/>
                </a:solidFill>
                <a:latin typeface="Calibri"/>
              </a:rPr>
              <a:t>78 / 90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4320" y="6492240"/>
            <a:ext cx="5943600" cy="274320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pPr>
              <a:defRPr>
                <a:solidFill>
                  <a:srgbClr val="64748B"/>
                </a:solidFill>
              </a:defRPr>
            </a:pPr>
            <a:r>
              <a:rPr sz="900">
                <a:solidFill>
                  <a:srgbClr val="64748B"/>
                </a:solidFill>
                <a:latin typeface="Calibri"/>
              </a:rPr>
              <a:t>Quidnug  ·  Relativistic Ratings</a:t>
            </a: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5F7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" cy="6858000"/>
          </a:xfrm>
          <a:prstGeom prst="rect">
            <a:avLst/>
          </a:prstGeom>
          <a:solidFill>
            <a:srgbClr val="00D4A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548640" y="457200"/>
            <a:ext cx="11064240" cy="9144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defRPr>
                <a:solidFill>
                  <a:srgbClr val="1A1D23"/>
                </a:solidFill>
              </a:defRPr>
            </a:pPr>
            <a:r>
              <a:rPr sz="3600" b="1">
                <a:solidFill>
                  <a:srgbClr val="1A1D23"/>
                </a:solidFill>
                <a:latin typeface="Calibri"/>
              </a:rPr>
              <a:t>Example 1: restaurant reviews (Yelp)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8640" y="2011680"/>
            <a:ext cx="11064240" cy="4114800"/>
          </a:xfrm>
          <a:prstGeom prst="rect">
            <a:avLst/>
          </a:prstGeom>
          <a:noFill/>
        </p:spPr>
        <p:txBody>
          <a:bodyPr wrap="square" rIns="0" tIns="0" bIns="0">
            <a:spAutoFit/>
          </a:bodyPr>
          <a:lstStyle/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A Yelp restaurant has a single 3.8-star average.</a:t>
            </a:r>
            <a:r>
              <a:rPr sz="1600">
                <a:solidFill>
                  <a:srgbClr val="1A1D23"/>
                </a:solidFill>
                <a:latin typeface="Calibri"/>
              </a:rPr>
              <a:t> Who is that average over?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60% first-time visitors.</a:t>
            </a:r>
            <a:r>
              <a:rPr sz="1600">
                <a:solidFill>
                  <a:srgbClr val="1A1D23"/>
                </a:solidFill>
                <a:latin typeface="Calibri"/>
              </a:rPr>
              <a:t> 25% occasional diners. 10% local regulars. 5% professional critics.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Each group has systematically different preferences.</a:t>
            </a:r>
            <a:r>
              <a:rPr sz="1600">
                <a:solidFill>
                  <a:srgbClr val="1A1D23"/>
                </a:solidFill>
                <a:latin typeface="Calibri"/>
              </a:rPr>
              <a:t> Tourist wants reliability. Foodie wants adventure. Critic wants technical skill.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Relativistic model.</a:t>
            </a:r>
            <a:r>
              <a:rPr sz="1600">
                <a:solidFill>
                  <a:srgbClr val="1A1D23"/>
                </a:solidFill>
                <a:latin typeface="Calibri"/>
              </a:rPr>
              <a:t> Foodie weights other foodies + critics: sees 4.2. Tourist with no graph: sees crowd default 3.8. Both honest.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All three views are correct.</a:t>
            </a:r>
            <a:r>
              <a:rPr sz="1600">
                <a:solidFill>
                  <a:srgbClr val="1A1D23"/>
                </a:solidFill>
                <a:latin typeface="Calibri"/>
              </a:rPr>
              <a:t> Any one alone is misleading.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247120" y="6492240"/>
            <a:ext cx="914400" cy="274320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pPr algn="r">
              <a:defRPr>
                <a:solidFill>
                  <a:srgbClr val="64748B"/>
                </a:solidFill>
              </a:defRPr>
            </a:pPr>
            <a:r>
              <a:rPr sz="900">
                <a:solidFill>
                  <a:srgbClr val="64748B"/>
                </a:solidFill>
                <a:latin typeface="Calibri"/>
              </a:rPr>
              <a:t>79 / 90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4320" y="6492240"/>
            <a:ext cx="5943600" cy="274320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pPr>
              <a:defRPr>
                <a:solidFill>
                  <a:srgbClr val="64748B"/>
                </a:solidFill>
              </a:defRPr>
            </a:pPr>
            <a:r>
              <a:rPr sz="900">
                <a:solidFill>
                  <a:srgbClr val="64748B"/>
                </a:solidFill>
                <a:latin typeface="Calibri"/>
              </a:rPr>
              <a:t>Quidnug  ·  Relativistic Ratings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5F7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" cy="6858000"/>
          </a:xfrm>
          <a:prstGeom prst="rect">
            <a:avLst/>
          </a:prstGeom>
          <a:solidFill>
            <a:srgbClr val="00D4A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548640" y="457200"/>
            <a:ext cx="11064240" cy="9144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defRPr>
                <a:solidFill>
                  <a:srgbClr val="1A1D23"/>
                </a:solidFill>
              </a:defRPr>
            </a:pPr>
            <a:r>
              <a:rPr sz="3600" b="1">
                <a:solidFill>
                  <a:srgbClr val="1A1D23"/>
                </a:solidFill>
                <a:latin typeface="Calibri"/>
              </a:rPr>
              <a:t>Hu, Pavlou, Zhang (2006): the foundational study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8640" y="2011680"/>
            <a:ext cx="11064240" cy="4114800"/>
          </a:xfrm>
          <a:prstGeom prst="rect">
            <a:avLst/>
          </a:prstGeom>
          <a:noFill/>
        </p:spPr>
        <p:txBody>
          <a:bodyPr wrap="square" rIns="0" tIns="0" bIns="0">
            <a:spAutoFit/>
          </a:bodyPr>
          <a:lstStyle/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Title.</a:t>
            </a:r>
            <a:r>
              <a:rPr sz="1600">
                <a:solidFill>
                  <a:srgbClr val="1A1D23"/>
                </a:solidFill>
                <a:latin typeface="Calibri"/>
              </a:rPr>
              <a:t> 'Can online reviews reveal a product's true quality? Empirical findings and analytical modeling.' ACM EC.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Finding 1.</a:t>
            </a:r>
            <a:r>
              <a:rPr sz="1600">
                <a:solidFill>
                  <a:srgbClr val="1A1D23"/>
                </a:solidFill>
                <a:latin typeface="Calibri"/>
              </a:rPr>
              <a:t> Online review distributions are J-shaped, dominated by 5-star and (less) 1-star ratings.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Finding 2.</a:t>
            </a:r>
            <a:r>
              <a:rPr sz="1600">
                <a:solidFill>
                  <a:srgbClr val="1A1D23"/>
                </a:solidFill>
                <a:latin typeface="Calibri"/>
              </a:rPr>
              <a:t> Reviewers self-select. Extremely satisfied or dissatisfied customers post; the indifferent middle majority does not.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Finding 3.</a:t>
            </a:r>
            <a:r>
              <a:rPr sz="1600">
                <a:solidFill>
                  <a:srgbClr val="1A1D23"/>
                </a:solidFill>
                <a:latin typeface="Calibri"/>
              </a:rPr>
              <a:t> The mean is computed over a non-representative sample. Treating it as describing the underlying product quality is a statistical error.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Implication.</a:t>
            </a:r>
            <a:r>
              <a:rPr sz="1600">
                <a:solidFill>
                  <a:srgbClr val="1A1D23"/>
                </a:solidFill>
                <a:latin typeface="Calibri"/>
              </a:rPr>
              <a:t> Every reputation engineer should read this paper. The framing has been understood for nearly 20 years; only the engineering has lagged.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247120" y="6492240"/>
            <a:ext cx="914400" cy="274320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pPr algn="r">
              <a:defRPr>
                <a:solidFill>
                  <a:srgbClr val="64748B"/>
                </a:solidFill>
              </a:defRPr>
            </a:pPr>
            <a:r>
              <a:rPr sz="900">
                <a:solidFill>
                  <a:srgbClr val="64748B"/>
                </a:solidFill>
                <a:latin typeface="Calibri"/>
              </a:rPr>
              <a:t>8 / 90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4320" y="6492240"/>
            <a:ext cx="5943600" cy="274320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pPr>
              <a:defRPr>
                <a:solidFill>
                  <a:srgbClr val="64748B"/>
                </a:solidFill>
              </a:defRPr>
            </a:pPr>
            <a:r>
              <a:rPr sz="900">
                <a:solidFill>
                  <a:srgbClr val="64748B"/>
                </a:solidFill>
                <a:latin typeface="Calibri"/>
              </a:rPr>
              <a:t>Quidnug  ·  Relativistic Ratings</a:t>
            </a: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5F7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" cy="6858000"/>
          </a:xfrm>
          <a:prstGeom prst="rect">
            <a:avLst/>
          </a:prstGeom>
          <a:solidFill>
            <a:srgbClr val="00D4A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548640" y="457200"/>
            <a:ext cx="11064240" cy="9144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defRPr>
                <a:solidFill>
                  <a:srgbClr val="1A1D23"/>
                </a:solidFill>
              </a:defRPr>
            </a:pPr>
            <a:r>
              <a:rPr sz="3600" b="1">
                <a:solidFill>
                  <a:srgbClr val="1A1D23"/>
                </a:solidFill>
                <a:latin typeface="Calibri"/>
              </a:rPr>
              <a:t>Example 2: Letterboxd vs IMDb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8640" y="2011680"/>
            <a:ext cx="11064240" cy="4114800"/>
          </a:xfrm>
          <a:prstGeom prst="rect">
            <a:avLst/>
          </a:prstGeom>
          <a:noFill/>
        </p:spPr>
        <p:txBody>
          <a:bodyPr wrap="square" rIns="0" tIns="0" bIns="0">
            <a:spAutoFit/>
          </a:bodyPr>
          <a:lstStyle/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IMDb shows global aggregate.</a:t>
            </a:r>
            <a:r>
              <a:rPr sz="1600">
                <a:solidFill>
                  <a:srgbClr val="1A1D23"/>
                </a:solidFill>
                <a:latin typeface="Calibri"/>
              </a:rPr>
              <a:t> All voters get equal weight. Result: predictable regression to the mean for every well-known film.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Letterboxd emphasizes social graph.</a:t>
            </a:r>
            <a:r>
              <a:rPr sz="1600">
                <a:solidFill>
                  <a:srgbClr val="1A1D23"/>
                </a:solidFill>
                <a:latin typeface="Calibri"/>
              </a:rPr>
              <a:t> You follow specific reviewers. Your view is shaped by their opinions.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Letterboxd is empirically more predictive of personal preference.</a:t>
            </a:r>
            <a:r>
              <a:rPr sz="1600">
                <a:solidFill>
                  <a:srgbClr val="1A1D23"/>
                </a:solidFill>
                <a:latin typeface="Calibri"/>
              </a:rPr>
              <a:t> Because it pre-selects reviewers who share your taste.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Quidnug generalizes the Letterboxd model.</a:t>
            </a:r>
            <a:r>
              <a:rPr sz="1600">
                <a:solidFill>
                  <a:srgbClr val="1A1D23"/>
                </a:solidFill>
                <a:latin typeface="Calibri"/>
              </a:rPr>
              <a:t> Rather than requiring you to manually follow, computes the weighted score from your existing trust graph.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Default fallback.</a:t>
            </a:r>
            <a:r>
              <a:rPr sz="1600">
                <a:solidFill>
                  <a:srgbClr val="1A1D23"/>
                </a:solidFill>
                <a:latin typeface="Calibri"/>
              </a:rPr>
              <a:t> Zero graph: get the crowd default. Mature graph: get personalized.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247120" y="6492240"/>
            <a:ext cx="914400" cy="274320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pPr algn="r">
              <a:defRPr>
                <a:solidFill>
                  <a:srgbClr val="64748B"/>
                </a:solidFill>
              </a:defRPr>
            </a:pPr>
            <a:r>
              <a:rPr sz="900">
                <a:solidFill>
                  <a:srgbClr val="64748B"/>
                </a:solidFill>
                <a:latin typeface="Calibri"/>
              </a:rPr>
              <a:t>80 / 90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4320" y="6492240"/>
            <a:ext cx="5943600" cy="274320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pPr>
              <a:defRPr>
                <a:solidFill>
                  <a:srgbClr val="64748B"/>
                </a:solidFill>
              </a:defRPr>
            </a:pPr>
            <a:r>
              <a:rPr sz="900">
                <a:solidFill>
                  <a:srgbClr val="64748B"/>
                </a:solidFill>
                <a:latin typeface="Calibri"/>
              </a:rPr>
              <a:t>Quidnug  ·  Relativistic Ratings</a:t>
            </a: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5F7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" cy="6858000"/>
          </a:xfrm>
          <a:prstGeom prst="rect">
            <a:avLst/>
          </a:prstGeom>
          <a:solidFill>
            <a:srgbClr val="00D4A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548640" y="457200"/>
            <a:ext cx="11064240" cy="9144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defRPr>
                <a:solidFill>
                  <a:srgbClr val="1A1D23"/>
                </a:solidFill>
              </a:defRPr>
            </a:pPr>
            <a:r>
              <a:rPr sz="3600" b="1">
                <a:solidFill>
                  <a:srgbClr val="1A1D23"/>
                </a:solidFill>
                <a:latin typeface="Calibri"/>
              </a:rPr>
              <a:t>Example 3: Healthgrades for specialists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8640" y="2011680"/>
            <a:ext cx="11064240" cy="4114800"/>
          </a:xfrm>
          <a:prstGeom prst="rect">
            <a:avLst/>
          </a:prstGeom>
          <a:noFill/>
        </p:spPr>
        <p:txBody>
          <a:bodyPr wrap="square" rIns="0" tIns="0" bIns="0">
            <a:spAutoFit/>
          </a:bodyPr>
          <a:lstStyle/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A specialist rated 4.2 on Healthgrades.</a:t>
            </a:r>
            <a:r>
              <a:rPr sz="1600">
                <a:solidFill>
                  <a:srgbClr val="1A1D23"/>
                </a:solidFill>
                <a:latin typeface="Calibri"/>
              </a:rPr>
              <a:t> Who reviewed?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Other specialists (peer assessment).</a:t>
            </a:r>
            <a:r>
              <a:rPr sz="1600">
                <a:solidFill>
                  <a:srgbClr val="1A1D23"/>
                </a:solidFill>
                <a:latin typeface="Calibri"/>
              </a:rPr>
              <a:t> Primary care physicians (referring-doctor view).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Patients with one visit.</a:t>
            </a:r>
            <a:r>
              <a:rPr sz="1600">
                <a:solidFill>
                  <a:srgbClr val="1A1D23"/>
                </a:solidFill>
                <a:latin typeface="Calibri"/>
              </a:rPr>
              <a:t> Caregivers of long-term patients.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Each group has different information.</a:t>
            </a:r>
            <a:r>
              <a:rPr sz="1600">
                <a:solidFill>
                  <a:srgbClr val="1A1D23"/>
                </a:solidFill>
                <a:latin typeface="Calibri"/>
              </a:rPr>
              <a:t> A patient choosing a cardiologist wants different signals than a hospital choosing a partner.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Relativistic.</a:t>
            </a:r>
            <a:r>
              <a:rPr sz="1600">
                <a:solidFill>
                  <a:srgbClr val="1A1D23"/>
                </a:solidFill>
                <a:latin typeface="Calibri"/>
              </a:rPr>
              <a:t> Patient weights specialists + similar-condition patients. Hospital weights peer-doctors + outcome data. Different weighted views.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247120" y="6492240"/>
            <a:ext cx="914400" cy="274320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pPr algn="r">
              <a:defRPr>
                <a:solidFill>
                  <a:srgbClr val="64748B"/>
                </a:solidFill>
              </a:defRPr>
            </a:pPr>
            <a:r>
              <a:rPr sz="900">
                <a:solidFill>
                  <a:srgbClr val="64748B"/>
                </a:solidFill>
                <a:latin typeface="Calibri"/>
              </a:rPr>
              <a:t>81 / 90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4320" y="6492240"/>
            <a:ext cx="5943600" cy="274320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pPr>
              <a:defRPr>
                <a:solidFill>
                  <a:srgbClr val="64748B"/>
                </a:solidFill>
              </a:defRPr>
            </a:pPr>
            <a:r>
              <a:rPr sz="900">
                <a:solidFill>
                  <a:srgbClr val="64748B"/>
                </a:solidFill>
                <a:latin typeface="Calibri"/>
              </a:rPr>
              <a:t>Quidnug  ·  Relativistic Ratings</a:t>
            </a: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5F7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" cy="6858000"/>
          </a:xfrm>
          <a:prstGeom prst="rect">
            <a:avLst/>
          </a:prstGeom>
          <a:solidFill>
            <a:srgbClr val="00D4A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548640" y="457200"/>
            <a:ext cx="11064240" cy="9144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defRPr>
                <a:solidFill>
                  <a:srgbClr val="1A1D23"/>
                </a:solidFill>
              </a:defRPr>
            </a:pPr>
            <a:r>
              <a:rPr sz="3600" b="1">
                <a:solidFill>
                  <a:srgbClr val="1A1D23"/>
                </a:solidFill>
                <a:latin typeface="Calibri"/>
              </a:rPr>
              <a:t>Example 4: academic citations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8640" y="2011680"/>
            <a:ext cx="11064240" cy="4114800"/>
          </a:xfrm>
          <a:prstGeom prst="rect">
            <a:avLst/>
          </a:prstGeom>
          <a:noFill/>
        </p:spPr>
        <p:txBody>
          <a:bodyPr wrap="square" rIns="0" tIns="0" bIns="0">
            <a:spAutoFit/>
          </a:bodyPr>
          <a:lstStyle/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Google Scholar shows raw citation count.</a:t>
            </a:r>
            <a:r>
              <a:rPr sz="1600">
                <a:solidFill>
                  <a:srgbClr val="1A1D23"/>
                </a:solidFill>
                <a:latin typeface="Calibri"/>
              </a:rPr>
              <a:t> All citations equal weight. Predatory journals and self-citations count the same as Nature papers.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Scite.ai is partial improvement.</a:t>
            </a:r>
            <a:r>
              <a:rPr sz="1600">
                <a:solidFill>
                  <a:srgbClr val="1A1D23"/>
                </a:solidFill>
                <a:latin typeface="Calibri"/>
              </a:rPr>
              <a:t> Marks citations as supporting / contradicting / mentioning. Better signal.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Relativistic academic rating would go further.</a:t>
            </a:r>
            <a:r>
              <a:rPr sz="1600">
                <a:solidFill>
                  <a:srgbClr val="1A1D23"/>
                </a:solidFill>
                <a:latin typeface="Calibri"/>
              </a:rPr>
              <a:t> Weight citing papers by their own reputation in your subfield. Citation from a seminal paper &gt;&gt; 100 from tangential ones.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Reviewer trust = co-authored / cited / endorsed previously.</a:t>
            </a:r>
            <a:r>
              <a:rPr sz="1600">
                <a:solidFill>
                  <a:srgbClr val="1A1D23"/>
                </a:solidFill>
                <a:latin typeface="Calibri"/>
              </a:rPr>
              <a:t> Each researcher has a per-observer trust score grounded in the citation graph.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This would transform peer review and tenure cases.</a:t>
            </a:r>
            <a:r>
              <a:rPr sz="1600">
                <a:solidFill>
                  <a:srgbClr val="1A1D23"/>
                </a:solidFill>
                <a:latin typeface="Calibri"/>
              </a:rPr>
              <a:t> Currently both are based on metrics that are easy to game.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247120" y="6492240"/>
            <a:ext cx="914400" cy="274320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pPr algn="r">
              <a:defRPr>
                <a:solidFill>
                  <a:srgbClr val="64748B"/>
                </a:solidFill>
              </a:defRPr>
            </a:pPr>
            <a:r>
              <a:rPr sz="900">
                <a:solidFill>
                  <a:srgbClr val="64748B"/>
                </a:solidFill>
                <a:latin typeface="Calibri"/>
              </a:rPr>
              <a:t>82 / 90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4320" y="6492240"/>
            <a:ext cx="5943600" cy="274320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pPr>
              <a:defRPr>
                <a:solidFill>
                  <a:srgbClr val="64748B"/>
                </a:solidFill>
              </a:defRPr>
            </a:pPr>
            <a:r>
              <a:rPr sz="900">
                <a:solidFill>
                  <a:srgbClr val="64748B"/>
                </a:solidFill>
                <a:latin typeface="Calibri"/>
              </a:rPr>
              <a:t>Quidnug  ·  Relativistic Ratings</a:t>
            </a: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5F7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" cy="6858000"/>
          </a:xfrm>
          <a:prstGeom prst="rect">
            <a:avLst/>
          </a:prstGeom>
          <a:solidFill>
            <a:srgbClr val="00D4A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548640" y="457200"/>
            <a:ext cx="11064240" cy="9144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defRPr>
                <a:solidFill>
                  <a:srgbClr val="1A1D23"/>
                </a:solidFill>
              </a:defRPr>
            </a:pPr>
            <a:r>
              <a:rPr sz="3600" b="1">
                <a:solidFill>
                  <a:srgbClr val="1A1D23"/>
                </a:solidFill>
                <a:latin typeface="Calibri"/>
              </a:rPr>
              <a:t>Honest tradeoff 1: bootstrap problem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8640" y="2011680"/>
            <a:ext cx="11064240" cy="4114800"/>
          </a:xfrm>
          <a:prstGeom prst="rect">
            <a:avLst/>
          </a:prstGeom>
          <a:noFill/>
        </p:spPr>
        <p:txBody>
          <a:bodyPr wrap="square" rIns="0" tIns="0" bIns="0">
            <a:spAutoFit/>
          </a:bodyPr>
          <a:lstStyle/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A new user with no trust graph has no personalization.</a:t>
            </a:r>
            <a:r>
              <a:rPr sz="1600">
                <a:solidFill>
                  <a:srgbClr val="1A1D23"/>
                </a:solidFill>
                <a:latin typeface="Calibri"/>
              </a:rPr>
              <a:t> Sees the crowd default.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Crowd default itself can be opinionated.</a:t>
            </a:r>
            <a:r>
              <a:rPr sz="1600">
                <a:solidFill>
                  <a:srgbClr val="1A1D23"/>
                </a:solidFill>
                <a:latin typeface="Calibri"/>
              </a:rPr>
              <a:t> Operator's curated reviewer roster, or weighted average of validated reviewers.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Personalization emerges with use.</a:t>
            </a:r>
            <a:r>
              <a:rPr sz="1600">
                <a:solidFill>
                  <a:srgbClr val="1A1D23"/>
                </a:solidFill>
                <a:latin typeface="Calibri"/>
              </a:rPr>
              <a:t> Comparable to first-time Spotify or Netflix: generic until interaction; personalized over time.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Onboarding flows can pre-populate trust graphs.</a:t>
            </a:r>
            <a:r>
              <a:rPr sz="1600">
                <a:solidFill>
                  <a:srgbClr val="1A1D23"/>
                </a:solidFill>
                <a:latin typeface="Calibri"/>
              </a:rPr>
              <a:t> OIDC import: 'people you follow on LinkedIn / Twitter / GitHub.' Optional but helpful.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Cold-start is universal in personalized systems.</a:t>
            </a:r>
            <a:r>
              <a:rPr sz="1600">
                <a:solidFill>
                  <a:srgbClr val="1A1D23"/>
                </a:solidFill>
                <a:latin typeface="Calibri"/>
              </a:rPr>
              <a:t> Not a unique problem to relativistic ratings.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247120" y="6492240"/>
            <a:ext cx="914400" cy="274320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pPr algn="r">
              <a:defRPr>
                <a:solidFill>
                  <a:srgbClr val="64748B"/>
                </a:solidFill>
              </a:defRPr>
            </a:pPr>
            <a:r>
              <a:rPr sz="900">
                <a:solidFill>
                  <a:srgbClr val="64748B"/>
                </a:solidFill>
                <a:latin typeface="Calibri"/>
              </a:rPr>
              <a:t>83 / 90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4320" y="6492240"/>
            <a:ext cx="5943600" cy="274320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pPr>
              <a:defRPr>
                <a:solidFill>
                  <a:srgbClr val="64748B"/>
                </a:solidFill>
              </a:defRPr>
            </a:pPr>
            <a:r>
              <a:rPr sz="900">
                <a:solidFill>
                  <a:srgbClr val="64748B"/>
                </a:solidFill>
                <a:latin typeface="Calibri"/>
              </a:rPr>
              <a:t>Quidnug  ·  Relativistic Ratings</a:t>
            </a: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5F7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" cy="6858000"/>
          </a:xfrm>
          <a:prstGeom prst="rect">
            <a:avLst/>
          </a:prstGeom>
          <a:solidFill>
            <a:srgbClr val="00D4A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548640" y="457200"/>
            <a:ext cx="11064240" cy="9144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defRPr>
                <a:solidFill>
                  <a:srgbClr val="1A1D23"/>
                </a:solidFill>
              </a:defRPr>
            </a:pPr>
            <a:r>
              <a:rPr sz="3600" b="1">
                <a:solidFill>
                  <a:srgbClr val="1A1D23"/>
                </a:solidFill>
                <a:latin typeface="Calibri"/>
              </a:rPr>
              <a:t>Honest tradeoff 2: the filter bubble concern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8640" y="2011680"/>
            <a:ext cx="11064240" cy="4114800"/>
          </a:xfrm>
          <a:prstGeom prst="rect">
            <a:avLst/>
          </a:prstGeom>
          <a:noFill/>
        </p:spPr>
        <p:txBody>
          <a:bodyPr wrap="square" rIns="0" tIns="0" bIns="0">
            <a:spAutoFit/>
          </a:bodyPr>
          <a:lstStyle/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Pariser and Sunstein's worries are legitimate.</a:t>
            </a:r>
            <a:r>
              <a:rPr sz="1600">
                <a:solidFill>
                  <a:srgbClr val="1A1D23"/>
                </a:solidFill>
                <a:latin typeface="Calibri"/>
              </a:rPr>
              <a:t> Personalization can isolate people from opposing views.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Two responses.</a:t>
            </a:r>
            <a:r>
              <a:rPr sz="1600">
                <a:solidFill>
                  <a:srgbClr val="1A1D23"/>
                </a:solidFill>
                <a:latin typeface="Calibri"/>
              </a:rPr>
              <a:t> (1) Global ratings already filter-bubble in the WORST way: include irrelevant reviewers. (2) Quidnug's constellation surfaces the crowd alongside the personalized.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Active research direction: 'adversarial recommenders.'</a:t>
            </a:r>
            <a:r>
              <a:rPr sz="1600">
                <a:solidFill>
                  <a:srgbClr val="1A1D23"/>
                </a:solidFill>
                <a:latin typeface="Calibri"/>
              </a:rPr>
              <a:t> Deliberately push diverse views. Quidnug supports user-configurable 'intellectual diversity' sub-graphs.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Filter bubbles are a problem when the filter is opaque.</a:t>
            </a:r>
            <a:r>
              <a:rPr sz="1600">
                <a:solidFill>
                  <a:srgbClr val="1A1D23"/>
                </a:solidFill>
                <a:latin typeface="Calibri"/>
              </a:rPr>
              <a:t> Relativistic ratings make the filter transparent.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Users can OPT OUT of personalization at any time.</a:t>
            </a:r>
            <a:r>
              <a:rPr sz="1600">
                <a:solidFill>
                  <a:srgbClr val="1A1D23"/>
                </a:solidFill>
                <a:latin typeface="Calibri"/>
              </a:rPr>
              <a:t> Toggle to 'crowd' mode. The right default is personalized; the toggle is one click.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247120" y="6492240"/>
            <a:ext cx="914400" cy="274320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pPr algn="r">
              <a:defRPr>
                <a:solidFill>
                  <a:srgbClr val="64748B"/>
                </a:solidFill>
              </a:defRPr>
            </a:pPr>
            <a:r>
              <a:rPr sz="900">
                <a:solidFill>
                  <a:srgbClr val="64748B"/>
                </a:solidFill>
                <a:latin typeface="Calibri"/>
              </a:rPr>
              <a:t>84 / 90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4320" y="6492240"/>
            <a:ext cx="5943600" cy="274320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pPr>
              <a:defRPr>
                <a:solidFill>
                  <a:srgbClr val="64748B"/>
                </a:solidFill>
              </a:defRPr>
            </a:pPr>
            <a:r>
              <a:rPr sz="900">
                <a:solidFill>
                  <a:srgbClr val="64748B"/>
                </a:solidFill>
                <a:latin typeface="Calibri"/>
              </a:rPr>
              <a:t>Quidnug  ·  Relativistic Ratings</a:t>
            </a: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5F7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" cy="6858000"/>
          </a:xfrm>
          <a:prstGeom prst="rect">
            <a:avLst/>
          </a:prstGeom>
          <a:solidFill>
            <a:srgbClr val="00D4A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548640" y="457200"/>
            <a:ext cx="11064240" cy="9144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defRPr>
                <a:solidFill>
                  <a:srgbClr val="1A1D23"/>
                </a:solidFill>
              </a:defRPr>
            </a:pPr>
            <a:r>
              <a:rPr sz="3600" b="1">
                <a:solidFill>
                  <a:srgbClr val="1A1D23"/>
                </a:solidFill>
                <a:latin typeface="Calibri"/>
              </a:rPr>
              <a:t>Honest tradeoff 3: when global ratings ARE right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8640" y="2011680"/>
            <a:ext cx="11064240" cy="4114800"/>
          </a:xfrm>
          <a:prstGeom prst="rect">
            <a:avLst/>
          </a:prstGeom>
          <a:noFill/>
        </p:spPr>
        <p:txBody>
          <a:bodyPr wrap="square" rIns="0" tIns="0" bIns="0">
            <a:spAutoFit/>
          </a:bodyPr>
          <a:lstStyle/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Legal / regulatory standards.</a:t>
            </a:r>
            <a:r>
              <a:rPr sz="1600">
                <a:solidFill>
                  <a:srgbClr val="1A1D23"/>
                </a:solidFill>
                <a:latin typeface="Calibri"/>
              </a:rPr>
              <a:t> Restaurant compliance score is objective, not relativistic. Same for car safety ratings.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Certifications.</a:t>
            </a:r>
            <a:r>
              <a:rPr sz="1600">
                <a:solidFill>
                  <a:srgbClr val="1A1D23"/>
                </a:solidFill>
                <a:latin typeface="Calibri"/>
              </a:rPr>
              <a:t> ISO 27001 compliance is binary, not graded by observer.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Safety ratings.</a:t>
            </a:r>
            <a:r>
              <a:rPr sz="1600">
                <a:solidFill>
                  <a:srgbClr val="1A1D23"/>
                </a:solidFill>
                <a:latin typeface="Calibri"/>
              </a:rPr>
              <a:t> Crash test scores. Medical device approvals. One truth applies to everyone.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Use the right tool.</a:t>
            </a:r>
            <a:r>
              <a:rPr sz="1600">
                <a:solidFill>
                  <a:srgbClr val="1A1D23"/>
                </a:solidFill>
                <a:latin typeface="Calibri"/>
              </a:rPr>
              <a:t> Relativistic for opinion-shaped judgments (quality, fit, reliability). Global for objective-shaped judgments (compliance, certification, safety).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Both can coexist on the same page.</a:t>
            </a:r>
            <a:r>
              <a:rPr sz="1600">
                <a:solidFill>
                  <a:srgbClr val="1A1D23"/>
                </a:solidFill>
                <a:latin typeface="Calibri"/>
              </a:rPr>
              <a:t> Global compliance score next to relativistic quality rating. Different signals; both useful.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247120" y="6492240"/>
            <a:ext cx="914400" cy="274320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pPr algn="r">
              <a:defRPr>
                <a:solidFill>
                  <a:srgbClr val="64748B"/>
                </a:solidFill>
              </a:defRPr>
            </a:pPr>
            <a:r>
              <a:rPr sz="900">
                <a:solidFill>
                  <a:srgbClr val="64748B"/>
                </a:solidFill>
                <a:latin typeface="Calibri"/>
              </a:rPr>
              <a:t>85 / 90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4320" y="6492240"/>
            <a:ext cx="5943600" cy="274320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pPr>
              <a:defRPr>
                <a:solidFill>
                  <a:srgbClr val="64748B"/>
                </a:solidFill>
              </a:defRPr>
            </a:pPr>
            <a:r>
              <a:rPr sz="900">
                <a:solidFill>
                  <a:srgbClr val="64748B"/>
                </a:solidFill>
                <a:latin typeface="Calibri"/>
              </a:rPr>
              <a:t>Quidnug  ·  Relativistic Ratings</a:t>
            </a: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5F7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" cy="6858000"/>
          </a:xfrm>
          <a:prstGeom prst="rect">
            <a:avLst/>
          </a:prstGeom>
          <a:solidFill>
            <a:srgbClr val="00D4A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548640" y="457200"/>
            <a:ext cx="11064240" cy="9144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defRPr>
                <a:solidFill>
                  <a:srgbClr val="1A1D23"/>
                </a:solidFill>
              </a:defRPr>
            </a:pPr>
            <a:r>
              <a:rPr sz="3600" b="1">
                <a:solidFill>
                  <a:srgbClr val="1A1D23"/>
                </a:solidFill>
                <a:latin typeface="Calibri"/>
              </a:rPr>
              <a:t>Honest tradeoff 4: computational cost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8640" y="2011680"/>
            <a:ext cx="11064240" cy="4114800"/>
          </a:xfrm>
          <a:prstGeom prst="rect">
            <a:avLst/>
          </a:prstGeom>
          <a:noFill/>
        </p:spPr>
        <p:txBody>
          <a:bodyPr wrap="square" rIns="0" tIns="0" bIns="0">
            <a:spAutoFit/>
          </a:bodyPr>
          <a:lstStyle/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Per-observer rating is not free.</a:t>
            </a:r>
            <a:r>
              <a:rPr sz="1600">
                <a:solidFill>
                  <a:srgbClr val="1A1D23"/>
                </a:solidFill>
                <a:latin typeface="Calibri"/>
              </a:rPr>
              <a:t> For each (observer, product, topic): compute trust paths for each reviewer.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Per-query cost.</a:t>
            </a:r>
            <a:r>
              <a:rPr sz="1600">
                <a:solidFill>
                  <a:srgbClr val="1A1D23"/>
                </a:solidFill>
                <a:latin typeface="Calibri"/>
              </a:rPr>
              <a:t> O(b^d) per trust path with b ~ 10, d ~ 5: ~100k node visits worst case.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With caching (Quidnug TrustCache).</a:t>
            </a:r>
            <a:r>
              <a:rPr sz="1600">
                <a:solidFill>
                  <a:srgbClr val="1A1D23"/>
                </a:solidFill>
                <a:latin typeface="Calibri"/>
              </a:rPr>
              <a:t> Amortizes to &lt;1 millisecond per query.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Compared to global average.</a:t>
            </a:r>
            <a:r>
              <a:rPr sz="1600">
                <a:solidFill>
                  <a:srgbClr val="1A1D23"/>
                </a:solidFill>
                <a:latin typeface="Calibri"/>
              </a:rPr>
              <a:t> Global is O(1) after precomputation. Relativistic is microseconds. Real cost but small.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Caching strategies.</a:t>
            </a:r>
            <a:r>
              <a:rPr sz="1600">
                <a:solidFill>
                  <a:srgbClr val="1A1D23"/>
                </a:solidFill>
                <a:latin typeface="Calibri"/>
              </a:rPr>
              <a:t> Per-observer page-level rating snapshots; eager precompute for hot products. Standard engineering, not novel research.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247120" y="6492240"/>
            <a:ext cx="914400" cy="274320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pPr algn="r">
              <a:defRPr>
                <a:solidFill>
                  <a:srgbClr val="64748B"/>
                </a:solidFill>
              </a:defRPr>
            </a:pPr>
            <a:r>
              <a:rPr sz="900">
                <a:solidFill>
                  <a:srgbClr val="64748B"/>
                </a:solidFill>
                <a:latin typeface="Calibri"/>
              </a:rPr>
              <a:t>86 / 90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4320" y="6492240"/>
            <a:ext cx="5943600" cy="274320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pPr>
              <a:defRPr>
                <a:solidFill>
                  <a:srgbClr val="64748B"/>
                </a:solidFill>
              </a:defRPr>
            </a:pPr>
            <a:r>
              <a:rPr sz="900">
                <a:solidFill>
                  <a:srgbClr val="64748B"/>
                </a:solidFill>
                <a:latin typeface="Calibri"/>
              </a:rPr>
              <a:t>Quidnug  ·  Relativistic Ratings</a:t>
            </a: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5F7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" cy="6858000"/>
          </a:xfrm>
          <a:prstGeom prst="rect">
            <a:avLst/>
          </a:prstGeom>
          <a:solidFill>
            <a:srgbClr val="00D4A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548640" y="457200"/>
            <a:ext cx="11064240" cy="9144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defRPr>
                <a:solidFill>
                  <a:srgbClr val="1A1D23"/>
                </a:solidFill>
              </a:defRPr>
            </a:pPr>
            <a:r>
              <a:rPr sz="3600" b="1">
                <a:solidFill>
                  <a:srgbClr val="1A1D23"/>
                </a:solidFill>
                <a:latin typeface="Calibri"/>
              </a:rPr>
              <a:t>What to do Monday morning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8640" y="2011680"/>
            <a:ext cx="11064240" cy="4114800"/>
          </a:xfrm>
          <a:prstGeom prst="rect">
            <a:avLst/>
          </a:prstGeom>
          <a:noFill/>
        </p:spPr>
        <p:txBody>
          <a:bodyPr wrap="square" rIns="0" tIns="0" bIns="0">
            <a:spAutoFit/>
          </a:bodyPr>
          <a:lstStyle/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This week.</a:t>
            </a:r>
            <a:r>
              <a:rPr sz="1600">
                <a:solidFill>
                  <a:srgbClr val="1A1D23"/>
                </a:solidFill>
                <a:latin typeface="Calibri"/>
              </a:rPr>
              <a:t> Audit your review system. Check the J-curve. Estimate fraction of fake reviews. Compute your average rating across competitor products. Are you all in the 4.4 equivalence class?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This month.</a:t>
            </a:r>
            <a:r>
              <a:rPr sz="1600">
                <a:solidFill>
                  <a:srgbClr val="1A1D23"/>
                </a:solidFill>
                <a:latin typeface="Calibri"/>
              </a:rPr>
              <a:t> Read Hu/Pavlou/Zhang 2006 and Resnick et al. 2000. Have your team agree on the framing.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This quarter.</a:t>
            </a:r>
            <a:r>
              <a:rPr sz="1600">
                <a:solidFill>
                  <a:srgbClr val="1A1D23"/>
                </a:solidFill>
                <a:latin typeface="Calibri"/>
              </a:rPr>
              <a:t> Prototype Quidnug Reviews Protocol (QRP-0001) on one product category. Compare ratings to your existing global scores. Measure reviewer-trust-graph density.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This year.</a:t>
            </a:r>
            <a:r>
              <a:rPr sz="1600">
                <a:solidFill>
                  <a:srgbClr val="1A1D23"/>
                </a:solidFill>
                <a:latin typeface="Calibri"/>
              </a:rPr>
              <a:t> Roll out relativistic ratings to user-facing pages. Keep Schema.org JSON-LD for SEO. Replace stars with aurora in the UI.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Next year.</a:t>
            </a:r>
            <a:r>
              <a:rPr sz="1600">
                <a:solidFill>
                  <a:srgbClr val="1A1D23"/>
                </a:solidFill>
                <a:latin typeface="Calibri"/>
              </a:rPr>
              <a:t> Cross-platform trust portability via Quidnug shared graphs. Reviewer reputation that follows them across platforms.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247120" y="6492240"/>
            <a:ext cx="914400" cy="274320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pPr algn="r">
              <a:defRPr>
                <a:solidFill>
                  <a:srgbClr val="64748B"/>
                </a:solidFill>
              </a:defRPr>
            </a:pPr>
            <a:r>
              <a:rPr sz="900">
                <a:solidFill>
                  <a:srgbClr val="64748B"/>
                </a:solidFill>
                <a:latin typeface="Calibri"/>
              </a:rPr>
              <a:t>87 / 90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4320" y="6492240"/>
            <a:ext cx="5943600" cy="274320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pPr>
              <a:defRPr>
                <a:solidFill>
                  <a:srgbClr val="64748B"/>
                </a:solidFill>
              </a:defRPr>
            </a:pPr>
            <a:r>
              <a:rPr sz="900">
                <a:solidFill>
                  <a:srgbClr val="64748B"/>
                </a:solidFill>
                <a:latin typeface="Calibri"/>
              </a:rPr>
              <a:t>Quidnug  ·  Relativistic Ratings</a:t>
            </a: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5F7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" cy="6858000"/>
          </a:xfrm>
          <a:prstGeom prst="rect">
            <a:avLst/>
          </a:prstGeom>
          <a:solidFill>
            <a:srgbClr val="00D4A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548640" y="457200"/>
            <a:ext cx="11064240" cy="9144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defRPr>
                <a:solidFill>
                  <a:srgbClr val="1A1D23"/>
                </a:solidFill>
              </a:defRPr>
            </a:pPr>
            <a:r>
              <a:rPr sz="3600" b="1">
                <a:solidFill>
                  <a:srgbClr val="1A1D23"/>
                </a:solidFill>
                <a:latin typeface="Calibri"/>
              </a:rPr>
              <a:t>Summary: the four takeaways revisited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8640" y="2011680"/>
            <a:ext cx="11064240" cy="4114800"/>
          </a:xfrm>
          <a:prstGeom prst="rect">
            <a:avLst/>
          </a:prstGeom>
          <a:noFill/>
        </p:spPr>
        <p:txBody>
          <a:bodyPr wrap="square" rIns="0" tIns="0" bIns="0">
            <a:spAutoFit/>
          </a:bodyPr>
          <a:lstStyle/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1. The five-star average is statistically malformed.</a:t>
            </a:r>
            <a:r>
              <a:rPr sz="1600">
                <a:solidFill>
                  <a:srgbClr val="1A1D23"/>
                </a:solidFill>
                <a:latin typeface="Calibri"/>
              </a:rPr>
              <a:t> J-curve self-selection. Threshold effects. The number is not measuring what people think it is.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2. Review spam is rational under global, irrational under relativistic.</a:t>
            </a:r>
            <a:r>
              <a:rPr sz="1600">
                <a:solidFill>
                  <a:srgbClr val="1A1D23"/>
                </a:solidFill>
                <a:latin typeface="Calibri"/>
              </a:rPr>
              <a:t> Math changes the attacker's cost function. Spam is solved as a structural side effect.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3. Six decades of social science prescribe the relativistic model.</a:t>
            </a:r>
            <a:r>
              <a:rPr sz="1600">
                <a:solidFill>
                  <a:srgbClr val="1A1D23"/>
                </a:solidFill>
                <a:latin typeface="Calibri"/>
              </a:rPr>
              <a:t> Asch, Festinger, Granovetter, Mayer/Davis/Schoorman, Resnick, Jøsang. We are catching up to the research.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4. You can visualize without overwhelming users.</a:t>
            </a:r>
            <a:r>
              <a:rPr sz="1600">
                <a:solidFill>
                  <a:srgbClr val="1A1D23"/>
                </a:solidFill>
                <a:latin typeface="Calibri"/>
              </a:rPr>
              <a:t> Aurora, constellation, trace. Progressive disclosure. Same primitive scales from list view to expert audit.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247120" y="6492240"/>
            <a:ext cx="914400" cy="274320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pPr algn="r">
              <a:defRPr>
                <a:solidFill>
                  <a:srgbClr val="64748B"/>
                </a:solidFill>
              </a:defRPr>
            </a:pPr>
            <a:r>
              <a:rPr sz="900">
                <a:solidFill>
                  <a:srgbClr val="64748B"/>
                </a:solidFill>
                <a:latin typeface="Calibri"/>
              </a:rPr>
              <a:t>88 / 90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4320" y="6492240"/>
            <a:ext cx="5943600" cy="274320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pPr>
              <a:defRPr>
                <a:solidFill>
                  <a:srgbClr val="64748B"/>
                </a:solidFill>
              </a:defRPr>
            </a:pPr>
            <a:r>
              <a:rPr sz="900">
                <a:solidFill>
                  <a:srgbClr val="64748B"/>
                </a:solidFill>
                <a:latin typeface="Calibri"/>
              </a:rPr>
              <a:t>Quidnug  ·  Relativistic Ratings</a:t>
            </a: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5F7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" cy="6858000"/>
          </a:xfrm>
          <a:prstGeom prst="rect">
            <a:avLst/>
          </a:prstGeom>
          <a:solidFill>
            <a:srgbClr val="00D4A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548640" y="457200"/>
            <a:ext cx="11064240" cy="9144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defRPr>
                <a:solidFill>
                  <a:srgbClr val="1A1D23"/>
                </a:solidFill>
              </a:defRPr>
            </a:pPr>
            <a:r>
              <a:rPr sz="3600" b="1">
                <a:solidFill>
                  <a:srgbClr val="1A1D23"/>
                </a:solidFill>
                <a:latin typeface="Calibri"/>
              </a:rPr>
              <a:t>References (canonical sources)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8640" y="2011680"/>
            <a:ext cx="11064240" cy="4114800"/>
          </a:xfrm>
          <a:prstGeom prst="rect">
            <a:avLst/>
          </a:prstGeom>
          <a:noFill/>
        </p:spPr>
        <p:txBody>
          <a:bodyPr wrap="square" rIns="0" tIns="0" bIns="0">
            <a:spAutoFit/>
          </a:bodyPr>
          <a:lstStyle/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Hu, Pavlou, Zhang (2006). Online review distributions.</a:t>
            </a:r>
            <a:r>
              <a:rPr sz="1600">
                <a:solidFill>
                  <a:srgbClr val="1A1D23"/>
                </a:solidFill>
                <a:latin typeface="Calibri"/>
              </a:rPr>
              <a:t> ACM EC.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Anderson and Magruder (2012). Yelp threshold effects.</a:t>
            </a:r>
            <a:r>
              <a:rPr sz="1600">
                <a:solidFill>
                  <a:srgbClr val="1A1D23"/>
                </a:solidFill>
                <a:latin typeface="Calibri"/>
              </a:rPr>
              <a:t> Economic Journal.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Luca (2016). Yelp revenue impact.</a:t>
            </a:r>
            <a:r>
              <a:rPr sz="1600">
                <a:solidFill>
                  <a:srgbClr val="1A1D23"/>
                </a:solidFill>
                <a:latin typeface="Calibri"/>
              </a:rPr>
              <a:t> HBS Working Paper 12-016.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Luca and Zervas (2016). Yelp review fraud.</a:t>
            </a:r>
            <a:r>
              <a:rPr sz="1600">
                <a:solidFill>
                  <a:srgbClr val="1A1D23"/>
                </a:solidFill>
                <a:latin typeface="Calibri"/>
              </a:rPr>
              <a:t> Management Science.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He, Hollenbeck, Proserpio (2022). Fake review market.</a:t>
            </a:r>
            <a:r>
              <a:rPr sz="1600">
                <a:solidFill>
                  <a:srgbClr val="1A1D23"/>
                </a:solidFill>
                <a:latin typeface="Calibri"/>
              </a:rPr>
              <a:t> NBER W29855.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Mayzlin, Dover, Chevalier (2014). Astroturfing on TripAdvisor.</a:t>
            </a:r>
            <a:r>
              <a:rPr sz="1600">
                <a:solidFill>
                  <a:srgbClr val="1A1D23"/>
                </a:solidFill>
                <a:latin typeface="Calibri"/>
              </a:rPr>
              <a:t> American Economic Review.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Resnick et al. (2000). Reputation Systems.</a:t>
            </a:r>
            <a:r>
              <a:rPr sz="1600">
                <a:solidFill>
                  <a:srgbClr val="1A1D23"/>
                </a:solidFill>
                <a:latin typeface="Calibri"/>
              </a:rPr>
              <a:t> CACM 43(12).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Mayer, Davis, Schoorman (1995). Integrative Trust Model.</a:t>
            </a:r>
            <a:r>
              <a:rPr sz="1600">
                <a:solidFill>
                  <a:srgbClr val="1A1D23"/>
                </a:solidFill>
                <a:latin typeface="Calibri"/>
              </a:rPr>
              <a:t> AMR 20(3).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Jøsang, Ismail, Boyd (2007). Trust survey.</a:t>
            </a:r>
            <a:r>
              <a:rPr sz="1600">
                <a:solidFill>
                  <a:srgbClr val="1A1D23"/>
                </a:solidFill>
                <a:latin typeface="Calibri"/>
              </a:rPr>
              <a:t> Decision Support Systems.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247120" y="6492240"/>
            <a:ext cx="914400" cy="274320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pPr algn="r">
              <a:defRPr>
                <a:solidFill>
                  <a:srgbClr val="64748B"/>
                </a:solidFill>
              </a:defRPr>
            </a:pPr>
            <a:r>
              <a:rPr sz="900">
                <a:solidFill>
                  <a:srgbClr val="64748B"/>
                </a:solidFill>
                <a:latin typeface="Calibri"/>
              </a:rPr>
              <a:t>89 / 90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4320" y="6492240"/>
            <a:ext cx="5943600" cy="274320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pPr>
              <a:defRPr>
                <a:solidFill>
                  <a:srgbClr val="64748B"/>
                </a:solidFill>
              </a:defRPr>
            </a:pPr>
            <a:r>
              <a:rPr sz="900">
                <a:solidFill>
                  <a:srgbClr val="64748B"/>
                </a:solidFill>
                <a:latin typeface="Calibri"/>
              </a:rPr>
              <a:t>Quidnug  ·  Relativistic Ratings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5F7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" cy="6858000"/>
          </a:xfrm>
          <a:prstGeom prst="rect">
            <a:avLst/>
          </a:prstGeom>
          <a:solidFill>
            <a:srgbClr val="00D4A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548640" y="457200"/>
            <a:ext cx="11064240" cy="9144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defRPr>
                <a:solidFill>
                  <a:srgbClr val="1A1D23"/>
                </a:solidFill>
              </a:defRPr>
            </a:pPr>
            <a:r>
              <a:rPr sz="3600" b="1">
                <a:solidFill>
                  <a:srgbClr val="1A1D23"/>
                </a:solidFill>
                <a:latin typeface="Calibri"/>
              </a:rPr>
              <a:t>Anderson and Magruder 2012: threshold effects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8640" y="2011680"/>
            <a:ext cx="11064240" cy="4114800"/>
          </a:xfrm>
          <a:prstGeom prst="rect">
            <a:avLst/>
          </a:prstGeom>
          <a:noFill/>
        </p:spPr>
        <p:txBody>
          <a:bodyPr wrap="square" rIns="0" tIns="0" bIns="0">
            <a:spAutoFit/>
          </a:bodyPr>
          <a:lstStyle/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Title.</a:t>
            </a:r>
            <a:r>
              <a:rPr sz="1600">
                <a:solidFill>
                  <a:srgbClr val="1A1D23"/>
                </a:solidFill>
                <a:latin typeface="Calibri"/>
              </a:rPr>
              <a:t> 'Learning from the crowd: regression discontinuity estimates of the effects of an online review database.' Economic Journal.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Method.</a:t>
            </a:r>
            <a:r>
              <a:rPr sz="1600">
                <a:solidFill>
                  <a:srgbClr val="1A1D23"/>
                </a:solidFill>
                <a:latin typeface="Calibri"/>
              </a:rPr>
              <a:t> Quasi-experimental: examined Yelp's half-star rating boundaries (3.5 vs 4.0).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Finding.</a:t>
            </a:r>
            <a:r>
              <a:rPr sz="1600">
                <a:solidFill>
                  <a:srgbClr val="1A1D23"/>
                </a:solidFill>
                <a:latin typeface="Calibri"/>
              </a:rPr>
              <a:t> Crossing the 4.0 threshold causes a 19% increase in the likelihood of a restaurant selling out during peak hours.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Implication.</a:t>
            </a:r>
            <a:r>
              <a:rPr sz="1600">
                <a:solidFill>
                  <a:srgbClr val="1A1D23"/>
                </a:solidFill>
                <a:latin typeface="Calibri"/>
              </a:rPr>
              <a:t> Small statistical noise around threshold creates large real-world consequences. Disproportionate incentive for fraud at threshold boundaries.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Why this matters.</a:t>
            </a:r>
            <a:r>
              <a:rPr sz="1600">
                <a:solidFill>
                  <a:srgbClr val="1A1D23"/>
                </a:solidFill>
                <a:latin typeface="Calibri"/>
              </a:rPr>
              <a:t> Global ratings have ONE threshold. Relativistic ratings have a personal threshold per observer. Single-target fraud becomes ineffective.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247120" y="6492240"/>
            <a:ext cx="914400" cy="274320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pPr algn="r">
              <a:defRPr>
                <a:solidFill>
                  <a:srgbClr val="64748B"/>
                </a:solidFill>
              </a:defRPr>
            </a:pPr>
            <a:r>
              <a:rPr sz="900">
                <a:solidFill>
                  <a:srgbClr val="64748B"/>
                </a:solidFill>
                <a:latin typeface="Calibri"/>
              </a:rPr>
              <a:t>9 / 90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4320" y="6492240"/>
            <a:ext cx="5943600" cy="274320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pPr>
              <a:defRPr>
                <a:solidFill>
                  <a:srgbClr val="64748B"/>
                </a:solidFill>
              </a:defRPr>
            </a:pPr>
            <a:r>
              <a:rPr sz="900">
                <a:solidFill>
                  <a:srgbClr val="64748B"/>
                </a:solidFill>
                <a:latin typeface="Calibri"/>
              </a:rPr>
              <a:t>Quidnug  ·  Relativistic Ratings</a:t>
            </a: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A16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rgbClr val="00D4A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914400" y="548640"/>
            <a:ext cx="10515600" cy="9144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defRPr>
                <a:solidFill>
                  <a:srgbClr val="FFFFFF"/>
                </a:solidFill>
              </a:defRPr>
            </a:pPr>
            <a:r>
              <a:rPr sz="4000" b="1">
                <a:solidFill>
                  <a:srgbClr val="FFFFFF"/>
                </a:solidFill>
                <a:latin typeface="Calibri"/>
              </a:rPr>
              <a:t>Questions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4400" y="1554480"/>
            <a:ext cx="10515600" cy="4572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defRPr>
                <a:solidFill>
                  <a:srgbClr val="C3EFE3"/>
                </a:solidFill>
              </a:defRPr>
            </a:pPr>
            <a:r>
              <a:rPr sz="1800" i="0">
                <a:solidFill>
                  <a:srgbClr val="C3EFE3"/>
                </a:solidFill>
                <a:latin typeface="Calibri"/>
              </a:rPr>
              <a:t>Thank you. The useful part starts now.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400" y="2286000"/>
            <a:ext cx="10515600" cy="1828800"/>
          </a:xfrm>
          <a:prstGeom prst="rect">
            <a:avLst/>
          </a:prstGeom>
          <a:noFill/>
        </p:spPr>
        <p:txBody>
          <a:bodyPr wrap="square" lIns="109728" rIns="109728" tIns="54864" bIns="54864" anchor="t">
            <a:spAutoFit/>
          </a:bodyPr>
          <a:lstStyle/>
          <a:p>
            <a:pPr algn="l">
              <a:defRPr>
                <a:solidFill>
                  <a:srgbClr val="FFFFFF"/>
                </a:solidFill>
              </a:defRPr>
            </a:pPr>
            <a:r>
              <a:rPr sz="1600" b="0" i="0">
                <a:solidFill>
                  <a:srgbClr val="FFFFFF"/>
                </a:solidFill>
                <a:latin typeface="Calibri"/>
              </a:rPr>
              <a:t>Where does the relativistic rating model fit your use case?
What about your platform's incentive structure resists this?
Which constraint hits hardest: bootstrap, personalization toggle, or compute?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14400" y="4297680"/>
            <a:ext cx="10515600" cy="320040"/>
          </a:xfrm>
          <a:prstGeom prst="rect">
            <a:avLst/>
          </a:prstGeom>
          <a:noFill/>
        </p:spPr>
        <p:txBody>
          <a:bodyPr wrap="square" lIns="109728" rIns="109728" tIns="54864" bIns="54864" anchor="t">
            <a:spAutoFit/>
          </a:bodyPr>
          <a:lstStyle/>
          <a:p>
            <a:pPr algn="l">
              <a:defRPr>
                <a:solidFill>
                  <a:srgbClr val="00D4A8"/>
                </a:solidFill>
              </a:defRPr>
            </a:pPr>
            <a:r>
              <a:rPr sz="1200" b="1" i="0">
                <a:solidFill>
                  <a:srgbClr val="00D4A8"/>
                </a:solidFill>
                <a:latin typeface="Calibri"/>
              </a:rPr>
              <a:t>Resources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14400" y="4617720"/>
            <a:ext cx="10515600" cy="274320"/>
          </a:xfrm>
          <a:prstGeom prst="rect">
            <a:avLst/>
          </a:prstGeom>
          <a:noFill/>
        </p:spPr>
        <p:txBody>
          <a:bodyPr wrap="square" lIns="109728" rIns="109728" tIns="54864" bIns="54864" anchor="t">
            <a:spAutoFit/>
          </a:bodyPr>
          <a:lstStyle/>
          <a:p>
            <a:pPr algn="l">
              <a:defRPr>
                <a:solidFill>
                  <a:srgbClr val="C3EFE3"/>
                </a:solidFill>
              </a:defRPr>
            </a:pPr>
            <a:r>
              <a:rPr sz="1200" b="0" i="0">
                <a:solidFill>
                  <a:srgbClr val="C3EFE3"/>
                </a:solidFill>
                <a:latin typeface="Calibri"/>
              </a:rPr>
              <a:t>github.com/quidnug/quidnug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14400" y="4882896"/>
            <a:ext cx="10515600" cy="274320"/>
          </a:xfrm>
          <a:prstGeom prst="rect">
            <a:avLst/>
          </a:prstGeom>
          <a:noFill/>
        </p:spPr>
        <p:txBody>
          <a:bodyPr wrap="square" lIns="109728" rIns="109728" tIns="54864" bIns="54864" anchor="t">
            <a:spAutoFit/>
          </a:bodyPr>
          <a:lstStyle/>
          <a:p>
            <a:pPr algn="l">
              <a:defRPr>
                <a:solidFill>
                  <a:srgbClr val="C3EFE3"/>
                </a:solidFill>
              </a:defRPr>
            </a:pPr>
            <a:r>
              <a:rPr sz="1200" b="0" i="0">
                <a:solidFill>
                  <a:srgbClr val="C3EFE3"/>
                </a:solidFill>
                <a:latin typeface="Calibri"/>
              </a:rPr>
              <a:t>blogs/2026-04-20-relativistic-ratings-end-of-review-spam.md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14400" y="5148072"/>
            <a:ext cx="10515600" cy="274320"/>
          </a:xfrm>
          <a:prstGeom prst="rect">
            <a:avLst/>
          </a:prstGeom>
          <a:noFill/>
        </p:spPr>
        <p:txBody>
          <a:bodyPr wrap="square" lIns="109728" rIns="109728" tIns="54864" bIns="54864" anchor="t">
            <a:spAutoFit/>
          </a:bodyPr>
          <a:lstStyle/>
          <a:p>
            <a:pPr algn="l">
              <a:defRPr>
                <a:solidFill>
                  <a:srgbClr val="C3EFE3"/>
                </a:solidFill>
              </a:defRPr>
            </a:pPr>
            <a:r>
              <a:rPr sz="1200" b="0" i="0">
                <a:solidFill>
                  <a:srgbClr val="C3EFE3"/>
                </a:solidFill>
                <a:latin typeface="Calibri"/>
              </a:rPr>
              <a:t>Hu, Pavlou, Zhang (2006) ACM EC J-curve study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14400" y="5413248"/>
            <a:ext cx="10515600" cy="274320"/>
          </a:xfrm>
          <a:prstGeom prst="rect">
            <a:avLst/>
          </a:prstGeom>
          <a:noFill/>
        </p:spPr>
        <p:txBody>
          <a:bodyPr wrap="square" lIns="109728" rIns="109728" tIns="54864" bIns="54864" anchor="t">
            <a:spAutoFit/>
          </a:bodyPr>
          <a:lstStyle/>
          <a:p>
            <a:pPr algn="l">
              <a:defRPr>
                <a:solidFill>
                  <a:srgbClr val="C3EFE3"/>
                </a:solidFill>
              </a:defRPr>
            </a:pPr>
            <a:r>
              <a:rPr sz="1200" b="0" i="0">
                <a:solidFill>
                  <a:srgbClr val="C3EFE3"/>
                </a:solidFill>
                <a:latin typeface="Calibri"/>
              </a:rPr>
              <a:t>Resnick et al. (2000) CACM Reputation Systems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14400" y="5678424"/>
            <a:ext cx="10515600" cy="274320"/>
          </a:xfrm>
          <a:prstGeom prst="rect">
            <a:avLst/>
          </a:prstGeom>
          <a:noFill/>
        </p:spPr>
        <p:txBody>
          <a:bodyPr wrap="square" lIns="109728" rIns="109728" tIns="54864" bIns="54864" anchor="t">
            <a:spAutoFit/>
          </a:bodyPr>
          <a:lstStyle/>
          <a:p>
            <a:pPr algn="l">
              <a:defRPr>
                <a:solidFill>
                  <a:srgbClr val="C3EFE3"/>
                </a:solidFill>
              </a:defRPr>
            </a:pPr>
            <a:r>
              <a:rPr sz="1200" b="0" i="0">
                <a:solidFill>
                  <a:srgbClr val="C3EFE3"/>
                </a:solidFill>
                <a:latin typeface="Calibri"/>
              </a:rPr>
              <a:t>He, Hollenbeck, Proserpio (2022) NBER W29855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14400" y="5943600"/>
            <a:ext cx="10515600" cy="274320"/>
          </a:xfrm>
          <a:prstGeom prst="rect">
            <a:avLst/>
          </a:prstGeom>
          <a:noFill/>
        </p:spPr>
        <p:txBody>
          <a:bodyPr wrap="square" lIns="109728" rIns="109728" tIns="54864" bIns="54864" anchor="t">
            <a:spAutoFit/>
          </a:bodyPr>
          <a:lstStyle/>
          <a:p>
            <a:pPr algn="l">
              <a:defRPr>
                <a:solidFill>
                  <a:srgbClr val="C3EFE3"/>
                </a:solidFill>
              </a:defRPr>
            </a:pPr>
            <a:r>
              <a:rPr sz="1200" b="0" i="0">
                <a:solidFill>
                  <a:srgbClr val="C3EFE3"/>
                </a:solidFill>
                <a:latin typeface="Calibri"/>
              </a:rPr>
              <a:t>QRP-0001 reference: examples/reviews-and-comments/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14400" y="6208776"/>
            <a:ext cx="10515600" cy="274320"/>
          </a:xfrm>
          <a:prstGeom prst="rect">
            <a:avLst/>
          </a:prstGeom>
          <a:noFill/>
        </p:spPr>
        <p:txBody>
          <a:bodyPr wrap="square" lIns="109728" rIns="109728" tIns="54864" bIns="54864" anchor="t">
            <a:spAutoFit/>
          </a:bodyPr>
          <a:lstStyle/>
          <a:p>
            <a:pPr algn="l">
              <a:defRPr>
                <a:solidFill>
                  <a:srgbClr val="C3EFE3"/>
                </a:solidFill>
              </a:defRPr>
            </a:pPr>
            <a:r>
              <a:rPr sz="1200" b="0" i="0">
                <a:solidFill>
                  <a:srgbClr val="C3EFE3"/>
                </a:solidFill>
                <a:latin typeface="Calibri"/>
              </a:rPr>
              <a:t>FTC 16 CFR Part 465 (2024)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247120" y="6492240"/>
            <a:ext cx="914400" cy="274320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pPr algn="r">
              <a:defRPr>
                <a:solidFill>
                  <a:srgbClr val="64748B"/>
                </a:solidFill>
              </a:defRPr>
            </a:pPr>
            <a:r>
              <a:rPr sz="900">
                <a:solidFill>
                  <a:srgbClr val="64748B"/>
                </a:solidFill>
                <a:latin typeface="Calibri"/>
              </a:rPr>
              <a:t>90 / 90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74320" y="6492240"/>
            <a:ext cx="5943600" cy="274320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pPr>
              <a:defRPr>
                <a:solidFill>
                  <a:srgbClr val="64748B"/>
                </a:solidFill>
              </a:defRPr>
            </a:pPr>
            <a:r>
              <a:rPr sz="900">
                <a:solidFill>
                  <a:srgbClr val="64748B"/>
                </a:solidFill>
                <a:latin typeface="Calibri"/>
              </a:rPr>
              <a:t>Quidnug  ·  Relativistic Ratings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