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.xml" ContentType="application/vnd.openxmlformats-officedocument.presentationml.slide+xml"/>
  <Override PartName="/ppt/slides/slide80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  <p:sldId id="271" r:id="rId23"/>
    <p:sldId id="272" r:id="rId24"/>
    <p:sldId id="273" r:id="rId25"/>
    <p:sldId id="274" r:id="rId26"/>
    <p:sldId id="275" r:id="rId27"/>
    <p:sldId id="276" r:id="rId28"/>
    <p:sldId id="277" r:id="rId29"/>
    <p:sldId id="278" r:id="rId30"/>
    <p:sldId id="279" r:id="rId31"/>
    <p:sldId id="280" r:id="rId32"/>
    <p:sldId id="281" r:id="rId33"/>
    <p:sldId id="282" r:id="rId34"/>
    <p:sldId id="283" r:id="rId35"/>
    <p:sldId id="284" r:id="rId36"/>
    <p:sldId id="285" r:id="rId37"/>
    <p:sldId id="286" r:id="rId38"/>
    <p:sldId id="287" r:id="rId39"/>
    <p:sldId id="288" r:id="rId40"/>
    <p:sldId id="289" r:id="rId41"/>
    <p:sldId id="290" r:id="rId42"/>
    <p:sldId id="291" r:id="rId43"/>
    <p:sldId id="292" r:id="rId44"/>
    <p:sldId id="293" r:id="rId45"/>
    <p:sldId id="294" r:id="rId46"/>
    <p:sldId id="295" r:id="rId47"/>
    <p:sldId id="296" r:id="rId48"/>
    <p:sldId id="297" r:id="rId49"/>
    <p:sldId id="298" r:id="rId50"/>
    <p:sldId id="299" r:id="rId51"/>
    <p:sldId id="300" r:id="rId52"/>
    <p:sldId id="301" r:id="rId53"/>
    <p:sldId id="302" r:id="rId54"/>
    <p:sldId id="303" r:id="rId55"/>
    <p:sldId id="304" r:id="rId56"/>
    <p:sldId id="305" r:id="rId57"/>
    <p:sldId id="306" r:id="rId58"/>
    <p:sldId id="307" r:id="rId59"/>
    <p:sldId id="308" r:id="rId60"/>
    <p:sldId id="309" r:id="rId61"/>
    <p:sldId id="310" r:id="rId62"/>
    <p:sldId id="311" r:id="rId63"/>
    <p:sldId id="312" r:id="rId64"/>
    <p:sldId id="313" r:id="rId65"/>
    <p:sldId id="314" r:id="rId66"/>
    <p:sldId id="315" r:id="rId67"/>
    <p:sldId id="316" r:id="rId68"/>
    <p:sldId id="317" r:id="rId69"/>
    <p:sldId id="318" r:id="rId70"/>
    <p:sldId id="319" r:id="rId71"/>
    <p:sldId id="320" r:id="rId72"/>
    <p:sldId id="321" r:id="rId73"/>
    <p:sldId id="322" r:id="rId74"/>
    <p:sldId id="323" r:id="rId75"/>
    <p:sldId id="324" r:id="rId76"/>
    <p:sldId id="325" r:id="rId77"/>
    <p:sldId id="326" r:id="rId78"/>
    <p:sldId id="327" r:id="rId79"/>
    <p:sldId id="328" r:id="rId80"/>
    <p:sldId id="329" r:id="rId81"/>
    <p:sldId id="330" r:id="rId82"/>
    <p:sldId id="331" r:id="rId83"/>
    <p:sldId id="332" r:id="rId84"/>
    <p:sldId id="333" r:id="rId85"/>
    <p:sldId id="334" r:id="rId86"/>
    <p:sldId id="335" r:id="rId8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notesMaster" Target="notesMasters/notesMaster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Relationship Id="rId20" Type="http://schemas.openxmlformats.org/officeDocument/2006/relationships/slide" Target="slides/slide13.xml"/><Relationship Id="rId21" Type="http://schemas.openxmlformats.org/officeDocument/2006/relationships/slide" Target="slides/slide14.xml"/><Relationship Id="rId22" Type="http://schemas.openxmlformats.org/officeDocument/2006/relationships/slide" Target="slides/slide15.xml"/><Relationship Id="rId23" Type="http://schemas.openxmlformats.org/officeDocument/2006/relationships/slide" Target="slides/slide16.xml"/><Relationship Id="rId24" Type="http://schemas.openxmlformats.org/officeDocument/2006/relationships/slide" Target="slides/slide17.xml"/><Relationship Id="rId25" Type="http://schemas.openxmlformats.org/officeDocument/2006/relationships/slide" Target="slides/slide18.xml"/><Relationship Id="rId26" Type="http://schemas.openxmlformats.org/officeDocument/2006/relationships/slide" Target="slides/slide19.xml"/><Relationship Id="rId27" Type="http://schemas.openxmlformats.org/officeDocument/2006/relationships/slide" Target="slides/slide20.xml"/><Relationship Id="rId28" Type="http://schemas.openxmlformats.org/officeDocument/2006/relationships/slide" Target="slides/slide21.xml"/><Relationship Id="rId29" Type="http://schemas.openxmlformats.org/officeDocument/2006/relationships/slide" Target="slides/slide22.xml"/><Relationship Id="rId30" Type="http://schemas.openxmlformats.org/officeDocument/2006/relationships/slide" Target="slides/slide23.xml"/><Relationship Id="rId31" Type="http://schemas.openxmlformats.org/officeDocument/2006/relationships/slide" Target="slides/slide24.xml"/><Relationship Id="rId32" Type="http://schemas.openxmlformats.org/officeDocument/2006/relationships/slide" Target="slides/slide25.xml"/><Relationship Id="rId33" Type="http://schemas.openxmlformats.org/officeDocument/2006/relationships/slide" Target="slides/slide26.xml"/><Relationship Id="rId34" Type="http://schemas.openxmlformats.org/officeDocument/2006/relationships/slide" Target="slides/slide27.xml"/><Relationship Id="rId35" Type="http://schemas.openxmlformats.org/officeDocument/2006/relationships/slide" Target="slides/slide28.xml"/><Relationship Id="rId36" Type="http://schemas.openxmlformats.org/officeDocument/2006/relationships/slide" Target="slides/slide29.xml"/><Relationship Id="rId37" Type="http://schemas.openxmlformats.org/officeDocument/2006/relationships/slide" Target="slides/slide30.xml"/><Relationship Id="rId38" Type="http://schemas.openxmlformats.org/officeDocument/2006/relationships/slide" Target="slides/slide31.xml"/><Relationship Id="rId39" Type="http://schemas.openxmlformats.org/officeDocument/2006/relationships/slide" Target="slides/slide32.xml"/><Relationship Id="rId40" Type="http://schemas.openxmlformats.org/officeDocument/2006/relationships/slide" Target="slides/slide33.xml"/><Relationship Id="rId41" Type="http://schemas.openxmlformats.org/officeDocument/2006/relationships/slide" Target="slides/slide34.xml"/><Relationship Id="rId42" Type="http://schemas.openxmlformats.org/officeDocument/2006/relationships/slide" Target="slides/slide35.xml"/><Relationship Id="rId43" Type="http://schemas.openxmlformats.org/officeDocument/2006/relationships/slide" Target="slides/slide36.xml"/><Relationship Id="rId44" Type="http://schemas.openxmlformats.org/officeDocument/2006/relationships/slide" Target="slides/slide37.xml"/><Relationship Id="rId45" Type="http://schemas.openxmlformats.org/officeDocument/2006/relationships/slide" Target="slides/slide38.xml"/><Relationship Id="rId46" Type="http://schemas.openxmlformats.org/officeDocument/2006/relationships/slide" Target="slides/slide39.xml"/><Relationship Id="rId47" Type="http://schemas.openxmlformats.org/officeDocument/2006/relationships/slide" Target="slides/slide40.xml"/><Relationship Id="rId48" Type="http://schemas.openxmlformats.org/officeDocument/2006/relationships/slide" Target="slides/slide41.xml"/><Relationship Id="rId49" Type="http://schemas.openxmlformats.org/officeDocument/2006/relationships/slide" Target="slides/slide42.xml"/><Relationship Id="rId50" Type="http://schemas.openxmlformats.org/officeDocument/2006/relationships/slide" Target="slides/slide43.xml"/><Relationship Id="rId51" Type="http://schemas.openxmlformats.org/officeDocument/2006/relationships/slide" Target="slides/slide44.xml"/><Relationship Id="rId52" Type="http://schemas.openxmlformats.org/officeDocument/2006/relationships/slide" Target="slides/slide45.xml"/><Relationship Id="rId53" Type="http://schemas.openxmlformats.org/officeDocument/2006/relationships/slide" Target="slides/slide46.xml"/><Relationship Id="rId54" Type="http://schemas.openxmlformats.org/officeDocument/2006/relationships/slide" Target="slides/slide47.xml"/><Relationship Id="rId55" Type="http://schemas.openxmlformats.org/officeDocument/2006/relationships/slide" Target="slides/slide48.xml"/><Relationship Id="rId56" Type="http://schemas.openxmlformats.org/officeDocument/2006/relationships/slide" Target="slides/slide49.xml"/><Relationship Id="rId57" Type="http://schemas.openxmlformats.org/officeDocument/2006/relationships/slide" Target="slides/slide50.xml"/><Relationship Id="rId58" Type="http://schemas.openxmlformats.org/officeDocument/2006/relationships/slide" Target="slides/slide51.xml"/><Relationship Id="rId59" Type="http://schemas.openxmlformats.org/officeDocument/2006/relationships/slide" Target="slides/slide52.xml"/><Relationship Id="rId60" Type="http://schemas.openxmlformats.org/officeDocument/2006/relationships/slide" Target="slides/slide53.xml"/><Relationship Id="rId61" Type="http://schemas.openxmlformats.org/officeDocument/2006/relationships/slide" Target="slides/slide54.xml"/><Relationship Id="rId62" Type="http://schemas.openxmlformats.org/officeDocument/2006/relationships/slide" Target="slides/slide55.xml"/><Relationship Id="rId63" Type="http://schemas.openxmlformats.org/officeDocument/2006/relationships/slide" Target="slides/slide56.xml"/><Relationship Id="rId64" Type="http://schemas.openxmlformats.org/officeDocument/2006/relationships/slide" Target="slides/slide57.xml"/><Relationship Id="rId65" Type="http://schemas.openxmlformats.org/officeDocument/2006/relationships/slide" Target="slides/slide58.xml"/><Relationship Id="rId66" Type="http://schemas.openxmlformats.org/officeDocument/2006/relationships/slide" Target="slides/slide59.xml"/><Relationship Id="rId67" Type="http://schemas.openxmlformats.org/officeDocument/2006/relationships/slide" Target="slides/slide60.xml"/><Relationship Id="rId68" Type="http://schemas.openxmlformats.org/officeDocument/2006/relationships/slide" Target="slides/slide61.xml"/><Relationship Id="rId69" Type="http://schemas.openxmlformats.org/officeDocument/2006/relationships/slide" Target="slides/slide62.xml"/><Relationship Id="rId70" Type="http://schemas.openxmlformats.org/officeDocument/2006/relationships/slide" Target="slides/slide63.xml"/><Relationship Id="rId71" Type="http://schemas.openxmlformats.org/officeDocument/2006/relationships/slide" Target="slides/slide64.xml"/><Relationship Id="rId72" Type="http://schemas.openxmlformats.org/officeDocument/2006/relationships/slide" Target="slides/slide65.xml"/><Relationship Id="rId73" Type="http://schemas.openxmlformats.org/officeDocument/2006/relationships/slide" Target="slides/slide66.xml"/><Relationship Id="rId74" Type="http://schemas.openxmlformats.org/officeDocument/2006/relationships/slide" Target="slides/slide67.xml"/><Relationship Id="rId75" Type="http://schemas.openxmlformats.org/officeDocument/2006/relationships/slide" Target="slides/slide68.xml"/><Relationship Id="rId76" Type="http://schemas.openxmlformats.org/officeDocument/2006/relationships/slide" Target="slides/slide69.xml"/><Relationship Id="rId77" Type="http://schemas.openxmlformats.org/officeDocument/2006/relationships/slide" Target="slides/slide70.xml"/><Relationship Id="rId78" Type="http://schemas.openxmlformats.org/officeDocument/2006/relationships/slide" Target="slides/slide71.xml"/><Relationship Id="rId79" Type="http://schemas.openxmlformats.org/officeDocument/2006/relationships/slide" Target="slides/slide72.xml"/><Relationship Id="rId80" Type="http://schemas.openxmlformats.org/officeDocument/2006/relationships/slide" Target="slides/slide73.xml"/><Relationship Id="rId81" Type="http://schemas.openxmlformats.org/officeDocument/2006/relationships/slide" Target="slides/slide74.xml"/><Relationship Id="rId82" Type="http://schemas.openxmlformats.org/officeDocument/2006/relationships/slide" Target="slides/slide75.xml"/><Relationship Id="rId83" Type="http://schemas.openxmlformats.org/officeDocument/2006/relationships/slide" Target="slides/slide76.xml"/><Relationship Id="rId84" Type="http://schemas.openxmlformats.org/officeDocument/2006/relationships/slide" Target="slides/slide77.xml"/><Relationship Id="rId85" Type="http://schemas.openxmlformats.org/officeDocument/2006/relationships/slide" Target="slides/slide78.xml"/><Relationship Id="rId86" Type="http://schemas.openxmlformats.org/officeDocument/2006/relationships/slide" Target="slides/slide79.xml"/><Relationship Id="rId87" Type="http://schemas.openxmlformats.org/officeDocument/2006/relationships/slide" Target="slides/slide80.xml"/></Relationships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89C1C7-3DCD-1040-A9CF-14679D8B5DDD}" type="datetimeFigureOut">
              <a:rPr lang="en-US" smtClean="0"/>
              <a:t>10/17/16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5E49A5-4136-284D-997B-48E1D791AD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3252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pPr algn="l"/>
            <a:r>
              <a:rPr sz="1200">
                <a:latin typeface="Calibri"/>
              </a:rPr>
              <a:t>Welcome. 80 slides, about 60-70 min with Q&amp;A.</a:t>
            </a:r>
          </a:p>
          <a:p>
            <a:pPr algn="l"/>
            <a:r>
              <a:rPr sz="1200">
                <a:latin typeface="Calibri"/>
              </a:rPr>
              <a:t>Audience: researchers, journal editors, research infrastructure teams, funding-agency staff.</a:t>
            </a:r>
          </a:p>
          <a:p>
            <a:pPr algn="l"/>
            <a:r>
              <a:rPr sz="1200">
                <a:latin typeface="Calibri"/>
              </a:rPr>
              <a:t>Central thesis: the reproducibility crisis is inseparable from the absence of a tamper-evident trust substrate for peer review.</a:t>
            </a:r>
          </a:p>
          <a:p>
            <a:pPr algn="l"/>
            <a:r>
              <a:rPr sz="1200">
                <a:latin typeface="Calibri"/>
              </a:rPr>
              <a:t>Cite Ioannidis 2005, OSC 2015, Baker 2016, Begley/Ellis 2012 as the empirical anchors. We will defend each.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png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png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7.png"/></Relationships>
</file>

<file path=ppt/slides/_rels/slide3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8.png"/></Relationships>
</file>

<file path=ppt/slides/_rels/slide4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9.png"/></Relationships>
</file>

<file path=ppt/slides/_rels/slide4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0.png"/></Relationships>
</file>

<file path=ppt/slides/_rels/slide5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7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A16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2286000"/>
            <a:ext cx="548640" cy="2286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Oval 3"/>
          <p:cNvSpPr/>
          <p:nvPr/>
        </p:nvSpPr>
        <p:spPr>
          <a:xfrm>
            <a:off x="10515600" y="5303520"/>
            <a:ext cx="274320" cy="274320"/>
          </a:xfrm>
          <a:prstGeom prst="ellipse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Oval 4"/>
          <p:cNvSpPr/>
          <p:nvPr/>
        </p:nvSpPr>
        <p:spPr>
          <a:xfrm>
            <a:off x="11064240" y="5486400"/>
            <a:ext cx="182880" cy="182880"/>
          </a:xfrm>
          <a:prstGeom prst="ellipse">
            <a:avLst/>
          </a:prstGeom>
          <a:solidFill>
            <a:srgbClr val="C3EFE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Oval 5"/>
          <p:cNvSpPr/>
          <p:nvPr/>
        </p:nvSpPr>
        <p:spPr>
          <a:xfrm>
            <a:off x="11521440" y="5120640"/>
            <a:ext cx="137160" cy="137160"/>
          </a:xfrm>
          <a:prstGeom prst="ellipse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Oval 6"/>
          <p:cNvSpPr/>
          <p:nvPr/>
        </p:nvSpPr>
        <p:spPr>
          <a:xfrm>
            <a:off x="11430000" y="5852160"/>
            <a:ext cx="109728" cy="109728"/>
          </a:xfrm>
          <a:prstGeom prst="ellipse">
            <a:avLst/>
          </a:prstGeom>
          <a:solidFill>
            <a:srgbClr val="C3EFE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914400" y="1371600"/>
            <a:ext cx="9144000" cy="365760"/>
          </a:xfrm>
          <a:prstGeom prst="rect">
            <a:avLst/>
          </a:prstGeom>
          <a:noFill/>
        </p:spPr>
        <p:txBody>
          <a:bodyPr wrap="square" lIns="109728" rIns="109728" tIns="54864" bIns="54864" anchor="t">
            <a:spAutoFit/>
          </a:bodyPr>
          <a:lstStyle/>
          <a:p>
            <a:pPr algn="l">
              <a:defRPr>
                <a:solidFill>
                  <a:srgbClr val="00D4A8"/>
                </a:solidFill>
              </a:defRPr>
            </a:pPr>
            <a:r>
              <a:rPr sz="1300" b="1" i="0">
                <a:solidFill>
                  <a:srgbClr val="00D4A8"/>
                </a:solidFill>
                <a:latin typeface="Calibri"/>
              </a:rPr>
              <a:t>QUIDNUG  ·  SCIENCE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14400" y="2103120"/>
            <a:ext cx="10515600" cy="1828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FFFFFF"/>
                </a:solidFill>
              </a:defRPr>
            </a:pPr>
            <a:r>
              <a:rPr sz="4800" b="1">
                <a:solidFill>
                  <a:srgbClr val="FFFFFF"/>
                </a:solidFill>
                <a:latin typeface="Calibri"/>
              </a:rPr>
              <a:t>The Reproducibility Crisis Needs Tamper-Evident Peer Review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14400" y="4389120"/>
            <a:ext cx="10515600" cy="1463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C3EFE3"/>
                </a:solidFill>
              </a:defRPr>
            </a:pPr>
            <a:r>
              <a:rPr sz="2000" i="0">
                <a:solidFill>
                  <a:srgbClr val="C3EFE3"/>
                </a:solidFill>
                <a:latin typeface="Calibri"/>
              </a:rPr>
              <a:t>Why 39% of psychology studies replicate, why 70% of researchers have failed to reproduce a colleague's work, and how signed attestation chains fix what traditional peer review can't.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1 / 80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Reproducibility Crisis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Begley &amp; Ellis 2012: the cancer biology number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011680"/>
            <a:ext cx="11064240" cy="4114800"/>
          </a:xfrm>
          <a:prstGeom prst="rect">
            <a:avLst/>
          </a:prstGeom>
          <a:noFill/>
        </p:spPr>
        <p:txBody>
          <a:bodyPr wrap="square" rIns="0" tIns="0" bIns="0">
            <a:spAutoFit/>
          </a:bodyPr>
          <a:lstStyle/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Begley &amp; Ellis.</a:t>
            </a:r>
            <a:r>
              <a:rPr sz="1600">
                <a:solidFill>
                  <a:srgbClr val="1A1D23"/>
                </a:solidFill>
                <a:latin typeface="Calibri"/>
              </a:rPr>
              <a:t> 'Drug development: Raise standards for preclinical cancer research.' Nature 483, 531-533. 2012.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Method.</a:t>
            </a:r>
            <a:r>
              <a:rPr sz="1600">
                <a:solidFill>
                  <a:srgbClr val="1A1D23"/>
                </a:solidFill>
                <a:latin typeface="Calibri"/>
              </a:rPr>
              <a:t> Amgen's industrial biology team attempted to reproduce 53 landmark oncology studies.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Result.</a:t>
            </a:r>
            <a:r>
              <a:rPr sz="1600">
                <a:solidFill>
                  <a:srgbClr val="1A1D23"/>
                </a:solidFill>
                <a:latin typeface="Calibri"/>
              </a:rPr>
              <a:t> 6 of 53 (~11%) reproduced. The remaining 47 had effects that did not survive replication.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Industry context.</a:t>
            </a:r>
            <a:r>
              <a:rPr sz="1600">
                <a:solidFill>
                  <a:srgbClr val="1A1D23"/>
                </a:solidFill>
                <a:latin typeface="Calibri"/>
              </a:rPr>
              <a:t> Amgen is not a hostile actor; they wanted these to reproduce so they could build drugs on them.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Implication.</a:t>
            </a:r>
            <a:r>
              <a:rPr sz="1600">
                <a:solidFill>
                  <a:srgbClr val="1A1D23"/>
                </a:solidFill>
                <a:latin typeface="Calibri"/>
              </a:rPr>
              <a:t> If only 11% of preclinical cancer biology replicates, drug development based on the literature is built on shifting sand.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10 / 80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Reproducibility Crisis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Retractions are accelerating exponentially</a:t>
            </a:r>
          </a:p>
        </p:txBody>
      </p:sp>
      <p:pic>
        <p:nvPicPr>
          <p:cNvPr id="5" name="Picture 4" descr="chart_retraction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89196" y="1828800"/>
            <a:ext cx="8613303" cy="384048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548640" y="6217920"/>
            <a:ext cx="11064240" cy="274320"/>
          </a:xfrm>
          <a:prstGeom prst="rect">
            <a:avLst/>
          </a:prstGeom>
          <a:noFill/>
        </p:spPr>
        <p:txBody>
          <a:bodyPr wrap="square" lIns="109728" rIns="109728" tIns="54864" bIns="54864" anchor="t">
            <a:spAutoFit/>
          </a:bodyPr>
          <a:lstStyle/>
          <a:p>
            <a:pPr algn="ctr">
              <a:defRPr>
                <a:solidFill>
                  <a:srgbClr val="64748B"/>
                </a:solidFill>
              </a:defRPr>
            </a:pPr>
            <a:r>
              <a:rPr sz="1000" b="0" i="1">
                <a:solidFill>
                  <a:srgbClr val="64748B"/>
                </a:solidFill>
                <a:latin typeface="Calibri"/>
              </a:rPr>
              <a:t>Sources: Retraction Watch database, NIH PubMed retraction notices, Wiley/Hindawi 2023 mass-retraction event.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11 / 80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Reproducibility Crisis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Six high-profile fraud cases of the past two decades</a:t>
            </a:r>
          </a:p>
        </p:txBody>
      </p:sp>
      <p:pic>
        <p:nvPicPr>
          <p:cNvPr id="5" name="Picture 4" descr="chart_fraud_cas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77526" y="1828800"/>
            <a:ext cx="7436642" cy="402336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548640" y="6217920"/>
            <a:ext cx="11064240" cy="274320"/>
          </a:xfrm>
          <a:prstGeom prst="rect">
            <a:avLst/>
          </a:prstGeom>
          <a:noFill/>
        </p:spPr>
        <p:txBody>
          <a:bodyPr wrap="square" lIns="109728" rIns="109728" tIns="54864" bIns="54864" anchor="t">
            <a:spAutoFit/>
          </a:bodyPr>
          <a:lstStyle/>
          <a:p>
            <a:pPr algn="ctr">
              <a:defRPr>
                <a:solidFill>
                  <a:srgbClr val="64748B"/>
                </a:solidFill>
              </a:defRPr>
            </a:pPr>
            <a:r>
              <a:rPr sz="1000" b="0" i="1">
                <a:solidFill>
                  <a:srgbClr val="64748B"/>
                </a:solidFill>
                <a:latin typeface="Calibri"/>
              </a:rPr>
              <a:t>Each case took 5-15 years to surface. Several would have been caught in months with cryptographic data provenance.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12 / 80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Reproducibility Crisis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What this costs society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011680"/>
            <a:ext cx="11064240" cy="4114800"/>
          </a:xfrm>
          <a:prstGeom prst="rect">
            <a:avLst/>
          </a:prstGeom>
          <a:noFill/>
        </p:spPr>
        <p:txBody>
          <a:bodyPr wrap="square" rIns="0" tIns="0" bIns="0">
            <a:spAutoFit/>
          </a:bodyPr>
          <a:lstStyle/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Direct: irreproducible research wastes ~$28B/year in US preclinical biomedicine alone.</a:t>
            </a:r>
            <a:r>
              <a:rPr sz="1600">
                <a:solidFill>
                  <a:srgbClr val="1A1D23"/>
                </a:solidFill>
                <a:latin typeface="Calibri"/>
              </a:rPr>
              <a:t> Freedman, Cockburn, Simcoe (PLOS Biology 2015).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Indirect: drug pipelines built on bad foundations.</a:t>
            </a:r>
            <a:r>
              <a:rPr sz="1600">
                <a:solidFill>
                  <a:srgbClr val="1A1D23"/>
                </a:solidFill>
                <a:latin typeface="Calibri"/>
              </a:rPr>
              <a:t> Phase II/III failures often trace back to non-replicated preclinical work.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Public trust erosion.</a:t>
            </a:r>
            <a:r>
              <a:rPr sz="1600">
                <a:solidFill>
                  <a:srgbClr val="1A1D23"/>
                </a:solidFill>
                <a:latin typeface="Calibri"/>
              </a:rPr>
              <a:t> Pew Research 2023: 27% of US adults have 'a great deal of confidence' in scientists, down from 39% in 2020.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Policy decisions on shaky ground.</a:t>
            </a:r>
            <a:r>
              <a:rPr sz="1600">
                <a:solidFill>
                  <a:srgbClr val="1A1D23"/>
                </a:solidFill>
                <a:latin typeface="Calibri"/>
              </a:rPr>
              <a:t> Public-health, education, criminal-justice policy frequently cites studies that do not replicate.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Researcher career consequences.</a:t>
            </a:r>
            <a:r>
              <a:rPr sz="1600">
                <a:solidFill>
                  <a:srgbClr val="1A1D23"/>
                </a:solidFill>
                <a:latin typeface="Calibri"/>
              </a:rPr>
              <a:t> Junior researchers cannot tell which findings to build on. Wasted years on dead foundations.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13 / 80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Reproducibility Crisis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The 2005 paper that started this conversation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97280" y="2011680"/>
            <a:ext cx="914400" cy="91440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00D4A8"/>
                </a:solidFill>
              </a:defRPr>
            </a:pPr>
            <a:r>
              <a:rPr sz="9600">
                <a:solidFill>
                  <a:srgbClr val="00D4A8"/>
                </a:solidFill>
                <a:latin typeface="Calibri"/>
              </a:rPr>
              <a:t>“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737360" y="2377440"/>
            <a:ext cx="9875520" cy="2743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defRPr>
                <a:solidFill>
                  <a:srgbClr val="1A1D23"/>
                </a:solidFill>
              </a:defRPr>
            </a:pPr>
            <a:r>
              <a:rPr sz="2400" i="1">
                <a:solidFill>
                  <a:srgbClr val="1A1D23"/>
                </a:solidFill>
                <a:latin typeface="Calibri"/>
              </a:rPr>
              <a:t>Most published research findings are false.</a:t>
            </a:r>
          </a:p>
          <a:p>
            <a:pPr>
              <a:spcBef>
                <a:spcPts val="1600"/>
              </a:spcBef>
              <a:defRPr>
                <a:solidFill>
                  <a:srgbClr val="64748B"/>
                </a:solidFill>
              </a:defRPr>
            </a:pPr>
            <a:r>
              <a:rPr sz="1400">
                <a:solidFill>
                  <a:srgbClr val="64748B"/>
                </a:solidFill>
                <a:latin typeface="Calibri"/>
              </a:rPr>
              <a:t>— John Ioannidis, PLOS Medicine, 2005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97280" y="5760720"/>
            <a:ext cx="9875520" cy="548640"/>
          </a:xfrm>
          <a:prstGeom prst="rect">
            <a:avLst/>
          </a:prstGeom>
          <a:noFill/>
        </p:spPr>
        <p:txBody>
          <a:bodyPr wrap="square" lIns="109728" rIns="109728" tIns="54864" bIns="54864" anchor="t">
            <a:spAutoFit/>
          </a:bodyPr>
          <a:lstStyle/>
          <a:p>
            <a:pPr algn="l">
              <a:defRPr>
                <a:solidFill>
                  <a:srgbClr val="64748B"/>
                </a:solidFill>
              </a:defRPr>
            </a:pPr>
            <a:r>
              <a:rPr sz="1200" b="0" i="1">
                <a:solidFill>
                  <a:srgbClr val="64748B"/>
                </a:solidFill>
                <a:latin typeface="Calibri"/>
              </a:rPr>
              <a:t>The most-cited paper in PLOS Medicine history. Twenty years of empirical work has confirmed something in that neighborhood.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14 / 80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Reproducibility Crisis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A16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5760720"/>
            <a:ext cx="12191695" cy="73152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31520" y="1828800"/>
            <a:ext cx="3657600" cy="914400"/>
          </a:xfrm>
          <a:prstGeom prst="rect">
            <a:avLst/>
          </a:prstGeom>
          <a:noFill/>
        </p:spPr>
        <p:txBody>
          <a:bodyPr wrap="square" lIns="109728" rIns="109728" tIns="54864" bIns="54864" anchor="t">
            <a:spAutoFit/>
          </a:bodyPr>
          <a:lstStyle/>
          <a:p>
            <a:pPr algn="l">
              <a:defRPr>
                <a:solidFill>
                  <a:srgbClr val="00D4A8"/>
                </a:solidFill>
              </a:defRPr>
            </a:pPr>
            <a:r>
              <a:rPr sz="1800" b="1" i="0">
                <a:solidFill>
                  <a:srgbClr val="00D4A8"/>
                </a:solidFill>
                <a:latin typeface="Calibri"/>
              </a:rPr>
              <a:t>Section 2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2468880"/>
            <a:ext cx="10698480" cy="1828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FFFFFF"/>
                </a:solidFill>
              </a:defRPr>
            </a:pPr>
            <a:r>
              <a:rPr sz="4400" b="1">
                <a:solidFill>
                  <a:srgbClr val="FFFFFF"/>
                </a:solidFill>
                <a:latin typeface="Calibri"/>
              </a:rPr>
              <a:t>Systemic Causes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4389120"/>
            <a:ext cx="1069848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C3EFE3"/>
                </a:solidFill>
              </a:defRPr>
            </a:pPr>
            <a:r>
              <a:rPr sz="2000" i="0">
                <a:solidFill>
                  <a:srgbClr val="C3EFE3"/>
                </a:solidFill>
                <a:latin typeface="Calibri"/>
              </a:rPr>
              <a:t>Publish-or-perish, p-hacking, low power, peer review blind spots.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15 / 80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Reproducibility Crisis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Cause 1: publish-or-perish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011680"/>
            <a:ext cx="11064240" cy="4114800"/>
          </a:xfrm>
          <a:prstGeom prst="rect">
            <a:avLst/>
          </a:prstGeom>
          <a:noFill/>
        </p:spPr>
        <p:txBody>
          <a:bodyPr wrap="square" rIns="0" tIns="0" bIns="0">
            <a:spAutoFit/>
          </a:bodyPr>
          <a:lstStyle/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Tenure, promotion, grant funding all gate on publication count and journal prestige.</a:t>
            </a:r>
            <a:r>
              <a:rPr sz="1600">
                <a:solidFill>
                  <a:srgbClr val="1A1D23"/>
                </a:solidFill>
                <a:latin typeface="Calibri"/>
              </a:rPr>
              <a:t/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Negative results are nearly unpublishable.</a:t>
            </a:r>
            <a:r>
              <a:rPr sz="1600">
                <a:solidFill>
                  <a:srgbClr val="1A1D23"/>
                </a:solidFill>
                <a:latin typeface="Calibri"/>
              </a:rPr>
              <a:t> Franco, Malhotra, Simonovits (Science 2014): only 21% of social-science null results submitted; rest filed away.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Selective reporting becomes rational.</a:t>
            </a:r>
            <a:r>
              <a:rPr sz="1600">
                <a:solidFill>
                  <a:srgbClr val="1A1D23"/>
                </a:solidFill>
                <a:latin typeface="Calibri"/>
              </a:rPr>
              <a:t> Researcher reports the analysis that worked, not the ten that didn't.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Career incentive misalignment.</a:t>
            </a:r>
            <a:r>
              <a:rPr sz="1600">
                <a:solidFill>
                  <a:srgbClr val="1A1D23"/>
                </a:solidFill>
                <a:latin typeface="Calibri"/>
              </a:rPr>
              <a:t> What earns tenure is not what advances science. We currently optimize for the wrong objective.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Substrate fix.</a:t>
            </a:r>
            <a:r>
              <a:rPr sz="1600">
                <a:solidFill>
                  <a:srgbClr val="1A1D23"/>
                </a:solidFill>
                <a:latin typeface="Calibri"/>
              </a:rPr>
              <a:t> Preregistration + signed-claim infrastructure makes selective reporting visible.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16 / 80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Reproducibility Crisis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Cause 2: p-hacking and researcher degrees of freedom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011680"/>
            <a:ext cx="11064240" cy="4114800"/>
          </a:xfrm>
          <a:prstGeom prst="rect">
            <a:avLst/>
          </a:prstGeom>
          <a:noFill/>
        </p:spPr>
        <p:txBody>
          <a:bodyPr wrap="square" rIns="0" tIns="0" bIns="0">
            <a:spAutoFit/>
          </a:bodyPr>
          <a:lstStyle/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Simmons, Nelson, Simonsohn (Psychological Science 2011).</a:t>
            </a:r>
            <a:r>
              <a:rPr sz="1600">
                <a:solidFill>
                  <a:srgbClr val="1A1D23"/>
                </a:solidFill>
                <a:latin typeface="Calibri"/>
              </a:rPr>
              <a:t> 'False-positive psychology.' Showed that 4 specific common analytical choices can push false-positive rates to 60% or more.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Researcher degrees of freedom.</a:t>
            </a:r>
            <a:r>
              <a:rPr sz="1600">
                <a:solidFill>
                  <a:srgbClr val="1A1D23"/>
                </a:solidFill>
                <a:latin typeface="Calibri"/>
              </a:rPr>
              <a:t> Inclusion criteria, outlier removal, dependent-variable choice, covariate inclusion, transformation choice. Each is a fork in the analytical garden.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Without preregistration, the analyst picks the path that gives p &lt; 0.05.</a:t>
            </a:r>
            <a:r>
              <a:rPr sz="1600">
                <a:solidFill>
                  <a:srgbClr val="1A1D23"/>
                </a:solidFill>
                <a:latin typeface="Calibri"/>
              </a:rPr>
              <a:t> Not necessarily intentionally; cognitive bias is sufficient.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Substrate fix.</a:t>
            </a:r>
            <a:r>
              <a:rPr sz="1600">
                <a:solidFill>
                  <a:srgbClr val="1A1D23"/>
                </a:solidFill>
                <a:latin typeface="Calibri"/>
              </a:rPr>
              <a:t> Preregistered analysis script signed before data collection. Deviations are visible and accountable.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This is mechanical, not moral.</a:t>
            </a:r>
            <a:r>
              <a:rPr sz="1600">
                <a:solidFill>
                  <a:srgbClr val="1A1D23"/>
                </a:solidFill>
                <a:latin typeface="Calibri"/>
              </a:rPr>
              <a:t> Honest researchers fall into this. The substrate removes the temptation.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17 / 80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Reproducibility Crisis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P-curve evidence: pile-up just below 0.05</a:t>
            </a:r>
          </a:p>
        </p:txBody>
      </p:sp>
      <p:pic>
        <p:nvPicPr>
          <p:cNvPr id="5" name="Picture 4" descr="chart_phacking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96374" y="1828800"/>
            <a:ext cx="8598946" cy="402336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548640" y="6217920"/>
            <a:ext cx="11064240" cy="274320"/>
          </a:xfrm>
          <a:prstGeom prst="rect">
            <a:avLst/>
          </a:prstGeom>
          <a:noFill/>
        </p:spPr>
        <p:txBody>
          <a:bodyPr wrap="square" lIns="109728" rIns="109728" tIns="54864" bIns="54864" anchor="t">
            <a:spAutoFit/>
          </a:bodyPr>
          <a:lstStyle/>
          <a:p>
            <a:pPr algn="ctr">
              <a:defRPr>
                <a:solidFill>
                  <a:srgbClr val="64748B"/>
                </a:solidFill>
              </a:defRPr>
            </a:pPr>
            <a:r>
              <a:rPr sz="1000" b="0" i="1">
                <a:solidFill>
                  <a:srgbClr val="64748B"/>
                </a:solidFill>
                <a:latin typeface="Calibri"/>
              </a:rPr>
              <a:t>Simonsohn, Nelson, Simmons (2014) P-curve methodology. Spike in observed distribution just under threshold.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18 / 80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Reproducibility Crisis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Cause 3: low statistical power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011680"/>
            <a:ext cx="11064240" cy="4114800"/>
          </a:xfrm>
          <a:prstGeom prst="rect">
            <a:avLst/>
          </a:prstGeom>
          <a:noFill/>
        </p:spPr>
        <p:txBody>
          <a:bodyPr wrap="square" rIns="0" tIns="0" bIns="0">
            <a:spAutoFit/>
          </a:bodyPr>
          <a:lstStyle/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Button, Ioannidis et al (Nature Reviews Neuroscience 2013).</a:t>
            </a:r>
            <a:r>
              <a:rPr sz="1600">
                <a:solidFill>
                  <a:srgbClr val="1A1D23"/>
                </a:solidFill>
                <a:latin typeface="Calibri"/>
              </a:rPr>
              <a:t> Median power of neuroscience studies: 21%. Should be at least 80%.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Underpowered studies that DO produce significant results have inflated effect sizes.</a:t>
            </a:r>
            <a:r>
              <a:rPr sz="1600">
                <a:solidFill>
                  <a:srgbClr val="1A1D23"/>
                </a:solidFill>
                <a:latin typeface="Calibri"/>
              </a:rPr>
              <a:t> Statistical artifact called 'winner's curse.'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Replicators measure the true effect, find it smaller, fail to reach significance.</a:t>
            </a:r>
            <a:r>
              <a:rPr sz="1600">
                <a:solidFill>
                  <a:srgbClr val="1A1D23"/>
                </a:solidFill>
                <a:latin typeface="Calibri"/>
              </a:rPr>
              <a:t> Pattern is mechanical, not researcher fault.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Power calculations existed in 1969 (Cohen). Adoption: still partial in 2026.</a:t>
            </a:r>
            <a:r>
              <a:rPr sz="1600">
                <a:solidFill>
                  <a:srgbClr val="1A1D23"/>
                </a:solidFill>
                <a:latin typeface="Calibri"/>
              </a:rPr>
              <a:t/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Substrate fix.</a:t>
            </a:r>
            <a:r>
              <a:rPr sz="1600">
                <a:solidFill>
                  <a:srgbClr val="1A1D23"/>
                </a:solidFill>
                <a:latin typeface="Calibri"/>
              </a:rPr>
              <a:t> Signed pre-registration includes a power calculation. Reviewers can demand justification.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19 / 80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Reproducibility Crisis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Where we are in 2026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194560"/>
            <a:ext cx="11064240" cy="2560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ctr">
              <a:defRPr>
                <a:solidFill>
                  <a:srgbClr val="00D4A8"/>
                </a:solidFill>
              </a:defRPr>
            </a:pPr>
            <a:r>
              <a:rPr sz="12000" b="1">
                <a:solidFill>
                  <a:srgbClr val="00D4A8"/>
                </a:solidFill>
                <a:latin typeface="Calibri"/>
              </a:rPr>
              <a:t>39%</a:t>
            </a:r>
          </a:p>
          <a:p>
            <a:pPr algn="ctr">
              <a:spcBef>
                <a:spcPts val="600"/>
              </a:spcBef>
              <a:defRPr>
                <a:solidFill>
                  <a:srgbClr val="1A1D23"/>
                </a:solidFill>
              </a:defRPr>
            </a:pPr>
            <a:r>
              <a:rPr sz="2400">
                <a:solidFill>
                  <a:srgbClr val="1A1D23"/>
                </a:solidFill>
                <a:latin typeface="Calibri"/>
              </a:rPr>
              <a:t>of psychology studies in top journals successfully replicated (Open Science Collaboration, Science 2015).</a:t>
            </a:r>
          </a:p>
          <a:p>
            <a:pPr algn="ctr">
              <a:spcBef>
                <a:spcPts val="1200"/>
              </a:spcBef>
              <a:defRPr>
                <a:solidFill>
                  <a:srgbClr val="64748B"/>
                </a:solidFill>
              </a:defRPr>
            </a:pPr>
            <a:r>
              <a:rPr sz="1400" i="1">
                <a:solidFill>
                  <a:srgbClr val="64748B"/>
                </a:solidFill>
                <a:latin typeface="Calibri"/>
              </a:rPr>
              <a:t>Mean replication effect size was roughly half of the original. The instrument we use to evaluate scientific claims is broken at the substrate level.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2 / 80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Reproducibility Crisis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Cause 4: peer review does not catch this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011680"/>
            <a:ext cx="11064240" cy="4114800"/>
          </a:xfrm>
          <a:prstGeom prst="rect">
            <a:avLst/>
          </a:prstGeom>
          <a:noFill/>
        </p:spPr>
        <p:txBody>
          <a:bodyPr wrap="square" rIns="0" tIns="0" bIns="0">
            <a:spAutoFit/>
          </a:bodyPr>
          <a:lstStyle/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What peer review actually does.</a:t>
            </a:r>
            <a:r>
              <a:rPr sz="1600">
                <a:solidFill>
                  <a:srgbClr val="1A1D23"/>
                </a:solidFill>
                <a:latin typeface="Calibri"/>
              </a:rPr>
              <a:t> Review the manuscript. Suggest revisions. Recommend accept/reject.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What it does NOT do.</a:t>
            </a:r>
            <a:r>
              <a:rPr sz="1600">
                <a:solidFill>
                  <a:srgbClr val="1A1D23"/>
                </a:solidFill>
                <a:latin typeface="Calibri"/>
              </a:rPr>
              <a:t> Re-run the analysis. Verify the data. Audit the lab notebook.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Reviewers receive PDFs, not data and code.</a:t>
            </a:r>
            <a:r>
              <a:rPr sz="1600">
                <a:solidFill>
                  <a:srgbClr val="1A1D23"/>
                </a:solidFill>
                <a:latin typeface="Calibri"/>
              </a:rPr>
              <a:t> Even open-data papers are not commonly re-analyzed by reviewers; nobody is paying for that work.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Reviewer time is uncompensated and scarce.</a:t>
            </a:r>
            <a:r>
              <a:rPr sz="1600">
                <a:solidFill>
                  <a:srgbClr val="1A1D23"/>
                </a:solidFill>
                <a:latin typeface="Calibri"/>
              </a:rPr>
              <a:t> Estimate: scholarly publishing extracts ~$2B/year of free reviewer labor (Aczel et al 2021).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Substrate cannot replace peer review.</a:t>
            </a:r>
            <a:r>
              <a:rPr sz="1600">
                <a:solidFill>
                  <a:srgbClr val="1A1D23"/>
                </a:solidFill>
                <a:latin typeface="Calibri"/>
              </a:rPr>
              <a:t> But it can give peer review the materials it needs to actually verify, plus an auditable record of what happened.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20 / 80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Reproducibility Crisis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The incentive summary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011680"/>
            <a:ext cx="11064240" cy="4114800"/>
          </a:xfrm>
          <a:prstGeom prst="rect">
            <a:avLst/>
          </a:prstGeom>
          <a:noFill/>
        </p:spPr>
        <p:txBody>
          <a:bodyPr wrap="square" rIns="0" tIns="0" bIns="0">
            <a:spAutoFit/>
          </a:bodyPr>
          <a:lstStyle/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Researcher incentive: publish positive, novel results in high-prestige journals.</a:t>
            </a:r>
            <a:r>
              <a:rPr sz="1600">
                <a:solidFill>
                  <a:srgbClr val="1A1D23"/>
                </a:solidFill>
                <a:latin typeface="Calibri"/>
              </a:rPr>
              <a:t/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Journal incentive: publish citable, attention-grabbing papers.</a:t>
            </a:r>
            <a:r>
              <a:rPr sz="1600">
                <a:solidFill>
                  <a:srgbClr val="1A1D23"/>
                </a:solidFill>
                <a:latin typeface="Calibri"/>
              </a:rPr>
              <a:t/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Reviewer incentive: minimal time, anonymous.</a:t>
            </a:r>
            <a:r>
              <a:rPr sz="1600">
                <a:solidFill>
                  <a:srgbClr val="1A1D23"/>
                </a:solidFill>
                <a:latin typeface="Calibri"/>
              </a:rPr>
              <a:t> No reputation stake in being right or wrong.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University incentive: produce papers that earn tenure review credit.</a:t>
            </a:r>
            <a:r>
              <a:rPr sz="1600">
                <a:solidFill>
                  <a:srgbClr val="1A1D23"/>
                </a:solidFill>
                <a:latin typeface="Calibri"/>
              </a:rPr>
              <a:t/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Funder incentive: fund work that produces publications.</a:t>
            </a:r>
            <a:r>
              <a:rPr sz="1600">
                <a:solidFill>
                  <a:srgbClr val="1A1D23"/>
                </a:solidFill>
                <a:latin typeface="Calibri"/>
              </a:rPr>
              <a:t/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None of these incentivize careful, replicable work.</a:t>
            </a:r>
            <a:r>
              <a:rPr sz="1600">
                <a:solidFill>
                  <a:srgbClr val="1A1D23"/>
                </a:solidFill>
                <a:latin typeface="Calibri"/>
              </a:rPr>
              <a:t> The substrate must change incentives by making careful work visible and rewardable.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21 / 80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Reproducibility Crisis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A16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5760720"/>
            <a:ext cx="12191695" cy="73152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31520" y="1828800"/>
            <a:ext cx="3657600" cy="914400"/>
          </a:xfrm>
          <a:prstGeom prst="rect">
            <a:avLst/>
          </a:prstGeom>
          <a:noFill/>
        </p:spPr>
        <p:txBody>
          <a:bodyPr wrap="square" lIns="109728" rIns="109728" tIns="54864" bIns="54864" anchor="t">
            <a:spAutoFit/>
          </a:bodyPr>
          <a:lstStyle/>
          <a:p>
            <a:pPr algn="l">
              <a:defRPr>
                <a:solidFill>
                  <a:srgbClr val="00D4A8"/>
                </a:solidFill>
              </a:defRPr>
            </a:pPr>
            <a:r>
              <a:rPr sz="1800" b="1" i="0">
                <a:solidFill>
                  <a:srgbClr val="00D4A8"/>
                </a:solidFill>
                <a:latin typeface="Calibri"/>
              </a:rPr>
              <a:t>Section 3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2468880"/>
            <a:ext cx="10698480" cy="1828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FFFFFF"/>
                </a:solidFill>
              </a:defRPr>
            </a:pPr>
            <a:r>
              <a:rPr sz="4400" b="1">
                <a:solidFill>
                  <a:srgbClr val="FFFFFF"/>
                </a:solidFill>
                <a:latin typeface="Calibri"/>
              </a:rPr>
              <a:t>Fixes That Partially Work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4389120"/>
            <a:ext cx="1069848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C3EFE3"/>
                </a:solidFill>
              </a:defRPr>
            </a:pPr>
            <a:r>
              <a:rPr sz="2000" i="0">
                <a:solidFill>
                  <a:srgbClr val="C3EFE3"/>
                </a:solidFill>
                <a:latin typeface="Calibri"/>
              </a:rPr>
              <a:t>Preregistration, open data, open review, replication journals. Necessary but not sufficient.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22 / 80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Reproducibility Crisis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Fix 1: preregistration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011680"/>
            <a:ext cx="11064240" cy="4114800"/>
          </a:xfrm>
          <a:prstGeom prst="rect">
            <a:avLst/>
          </a:prstGeom>
          <a:noFill/>
        </p:spPr>
        <p:txBody>
          <a:bodyPr wrap="square" rIns="0" tIns="0" bIns="0">
            <a:spAutoFit/>
          </a:bodyPr>
          <a:lstStyle/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Researcher commits to hypothesis + analysis plan BEFORE data collection.</a:t>
            </a:r>
            <a:r>
              <a:rPr sz="1600">
                <a:solidFill>
                  <a:srgbClr val="1A1D23"/>
                </a:solidFill>
                <a:latin typeface="Calibri"/>
              </a:rPr>
              <a:t> Commitment is timestamped on a public registry.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Effective when used.</a:t>
            </a:r>
            <a:r>
              <a:rPr sz="1600">
                <a:solidFill>
                  <a:srgbClr val="1A1D23"/>
                </a:solidFill>
                <a:latin typeface="Calibri"/>
              </a:rPr>
              <a:t> Allen &amp; Mehler 2019: registered reports have significantly lower rates of effect-size inflation.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Registration platforms.</a:t>
            </a:r>
            <a:r>
              <a:rPr sz="1600">
                <a:solidFill>
                  <a:srgbClr val="1A1D23"/>
                </a:solidFill>
                <a:latin typeface="Calibri"/>
              </a:rPr>
              <a:t> OSF (Open Science Framework), AsPredicted, ClinicalTrials.gov for clinical trials.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Limitations.</a:t>
            </a:r>
            <a:r>
              <a:rPr sz="1600">
                <a:solidFill>
                  <a:srgbClr val="1A1D23"/>
                </a:solidFill>
                <a:latin typeface="Calibri"/>
              </a:rPr>
              <a:t> Voluntary; not enforced. Researchers can deviate from the plan and not disclose. The 'pre' part is honor-system.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Substrate improvement.</a:t>
            </a:r>
            <a:r>
              <a:rPr sz="1600">
                <a:solidFill>
                  <a:srgbClr val="1A1D23"/>
                </a:solidFill>
                <a:latin typeface="Calibri"/>
              </a:rPr>
              <a:t> Cryptographic signing makes the preregistration tamper-evident and the deviation accountability mechanical.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23 / 80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Reproducibility Crisis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Fix 2: open data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011680"/>
            <a:ext cx="11064240" cy="4114800"/>
          </a:xfrm>
          <a:prstGeom prst="rect">
            <a:avLst/>
          </a:prstGeom>
          <a:noFill/>
        </p:spPr>
        <p:txBody>
          <a:bodyPr wrap="square" rIns="0" tIns="0" bIns="0">
            <a:spAutoFit/>
          </a:bodyPr>
          <a:lstStyle/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Authors publish raw data alongside the paper.</a:t>
            </a:r>
            <a:r>
              <a:rPr sz="1600">
                <a:solidFill>
                  <a:srgbClr val="1A1D23"/>
                </a:solidFill>
                <a:latin typeface="Calibri"/>
              </a:rPr>
              <a:t> Mandated by some funders (NIH 2023+) and journals (PLOS, BMJ).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Helps when followed.</a:t>
            </a:r>
            <a:r>
              <a:rPr sz="1600">
                <a:solidFill>
                  <a:srgbClr val="1A1D23"/>
                </a:solidFill>
                <a:latin typeface="Calibri"/>
              </a:rPr>
              <a:t> Re-analysis becomes possible. Some errors are caught.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Limitations.</a:t>
            </a:r>
            <a:r>
              <a:rPr sz="1600">
                <a:solidFill>
                  <a:srgbClr val="1A1D23"/>
                </a:solidFill>
                <a:latin typeface="Calibri"/>
              </a:rPr>
              <a:t> Most uploads are post-hoc, not provenance-linked. Connection between 'this is the dataset I analyzed' and 'this is the figure I plotted' is rarely cryptographic.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Selective sharing.</a:t>
            </a:r>
            <a:r>
              <a:rPr sz="1600">
                <a:solidFill>
                  <a:srgbClr val="1A1D23"/>
                </a:solidFill>
                <a:latin typeface="Calibri"/>
              </a:rPr>
              <a:t> Authors share what supports the published claim; not necessarily everything they collected.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Substrate improvement.</a:t>
            </a:r>
            <a:r>
              <a:rPr sz="1600">
                <a:solidFill>
                  <a:srgbClr val="1A1D23"/>
                </a:solidFill>
                <a:latin typeface="Calibri"/>
              </a:rPr>
              <a:t> Provenance chains link instrument to figure with cryptographic continuity.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24 / 80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Reproducibility Crisis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Fix 3: open peer review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011680"/>
            <a:ext cx="11064240" cy="4114800"/>
          </a:xfrm>
          <a:prstGeom prst="rect">
            <a:avLst/>
          </a:prstGeom>
          <a:noFill/>
        </p:spPr>
        <p:txBody>
          <a:bodyPr wrap="square" rIns="0" tIns="0" bIns="0">
            <a:spAutoFit/>
          </a:bodyPr>
          <a:lstStyle/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Reviewer identity disclosed.</a:t>
            </a:r>
            <a:r>
              <a:rPr sz="1600">
                <a:solidFill>
                  <a:srgbClr val="1A1D23"/>
                </a:solidFill>
                <a:latin typeface="Calibri"/>
              </a:rPr>
              <a:t> EMBO Journal, Wellcome Open Research, eLife. Mostly voluntary.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Helps with accountability.</a:t>
            </a:r>
            <a:r>
              <a:rPr sz="1600">
                <a:solidFill>
                  <a:srgbClr val="1A1D23"/>
                </a:solidFill>
                <a:latin typeface="Calibri"/>
              </a:rPr>
              <a:t> Reviewers cannot hide behind anonymity to provide low-quality reviews.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Limitations.</a:t>
            </a:r>
            <a:r>
              <a:rPr sz="1600">
                <a:solidFill>
                  <a:srgbClr val="1A1D23"/>
                </a:solidFill>
                <a:latin typeface="Calibri"/>
              </a:rPr>
              <a:t> Senior reviewers worry about retaliation from junior authors. Junior reviewers worry about retaliation from senior authors. Both reasonable.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Pseudonymous reviewer identity solves this.</a:t>
            </a:r>
            <a:r>
              <a:rPr sz="1600">
                <a:solidFill>
                  <a:srgbClr val="1A1D23"/>
                </a:solidFill>
                <a:latin typeface="Calibri"/>
              </a:rPr>
              <a:t> Cryptographically stable identifier without real-name exposure. Reputation accrues; safety preserved.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Substrate improvement.</a:t>
            </a:r>
            <a:r>
              <a:rPr sz="1600">
                <a:solidFill>
                  <a:srgbClr val="1A1D23"/>
                </a:solidFill>
                <a:latin typeface="Calibri"/>
              </a:rPr>
              <a:t> Quidnug pseudonymous quids let reviewer reputation form without forcing real-name disclosure.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25 / 80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Reproducibility Crisis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Fix 4: replication journals + registered reports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011680"/>
            <a:ext cx="11064240" cy="4114800"/>
          </a:xfrm>
          <a:prstGeom prst="rect">
            <a:avLst/>
          </a:prstGeom>
          <a:noFill/>
        </p:spPr>
        <p:txBody>
          <a:bodyPr wrap="square" rIns="0" tIns="0" bIns="0">
            <a:spAutoFit/>
          </a:bodyPr>
          <a:lstStyle/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Royal Society Open Science, Cortex, Comprehensive Results in Social Psychology, others.</a:t>
            </a:r>
            <a:r>
              <a:rPr sz="1600">
                <a:solidFill>
                  <a:srgbClr val="1A1D23"/>
                </a:solidFill>
                <a:latin typeface="Calibri"/>
              </a:rPr>
              <a:t> Publish replication studies and registered reports.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Registered reports model.</a:t>
            </a:r>
            <a:r>
              <a:rPr sz="1600">
                <a:solidFill>
                  <a:srgbClr val="1A1D23"/>
                </a:solidFill>
                <a:latin typeface="Calibri"/>
              </a:rPr>
              <a:t> Editorial decision based on the design BEFORE data collection. If the design is sound, paper publishes regardless of result.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Effective.</a:t>
            </a:r>
            <a:r>
              <a:rPr sz="1600">
                <a:solidFill>
                  <a:srgbClr val="1A1D23"/>
                </a:solidFill>
                <a:latin typeface="Calibri"/>
              </a:rPr>
              <a:t> Reduces publication bias. Allen &amp; Mehler 2019: registered reports have a much higher null-result publication rate (44% vs ~5% for traditional).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Limitations.</a:t>
            </a:r>
            <a:r>
              <a:rPr sz="1600">
                <a:solidFill>
                  <a:srgbClr val="1A1D23"/>
                </a:solidFill>
                <a:latin typeface="Calibri"/>
              </a:rPr>
              <a:t> Still niche. Most fields don't have a registered-reports venue. Adoption is journal-by-journal.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Substrate complement.</a:t>
            </a:r>
            <a:r>
              <a:rPr sz="1600">
                <a:solidFill>
                  <a:srgbClr val="1A1D23"/>
                </a:solidFill>
                <a:latin typeface="Calibri"/>
              </a:rPr>
              <a:t> Not a replacement; the substrate makes registered reports easier to verify and audit.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26 / 80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Reproducibility Crisis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The honest summary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97280" y="2011680"/>
            <a:ext cx="914400" cy="91440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00D4A8"/>
                </a:solidFill>
              </a:defRPr>
            </a:pPr>
            <a:r>
              <a:rPr sz="9600">
                <a:solidFill>
                  <a:srgbClr val="00D4A8"/>
                </a:solidFill>
                <a:latin typeface="Calibri"/>
              </a:rPr>
              <a:t>“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737360" y="2377440"/>
            <a:ext cx="9875520" cy="2743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defRPr>
                <a:solidFill>
                  <a:srgbClr val="1A1D23"/>
                </a:solidFill>
              </a:defRPr>
            </a:pPr>
            <a:r>
              <a:rPr sz="2400" i="1">
                <a:solidFill>
                  <a:srgbClr val="1A1D23"/>
                </a:solidFill>
                <a:latin typeface="Calibri"/>
              </a:rPr>
              <a:t>Each existing fix is necessary. None is sufficient. Together they cover maybe a third of the failure surface.</a:t>
            </a:r>
          </a:p>
          <a:p>
            <a:pPr>
              <a:spcBef>
                <a:spcPts val="1600"/>
              </a:spcBef>
              <a:defRPr>
                <a:solidFill>
                  <a:srgbClr val="64748B"/>
                </a:solidFill>
              </a:defRPr>
            </a:pPr>
            <a:r>
              <a:rPr sz="1400">
                <a:solidFill>
                  <a:srgbClr val="64748B"/>
                </a:solidFill>
                <a:latin typeface="Calibri"/>
              </a:rPr>
              <a:t>— Why we need a substrate, not just policies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27 / 80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Reproducibility Crisis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A16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5760720"/>
            <a:ext cx="12191695" cy="73152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31520" y="1828800"/>
            <a:ext cx="3657600" cy="914400"/>
          </a:xfrm>
          <a:prstGeom prst="rect">
            <a:avLst/>
          </a:prstGeom>
          <a:noFill/>
        </p:spPr>
        <p:txBody>
          <a:bodyPr wrap="square" lIns="109728" rIns="109728" tIns="54864" bIns="54864" anchor="t">
            <a:spAutoFit/>
          </a:bodyPr>
          <a:lstStyle/>
          <a:p>
            <a:pPr algn="l">
              <a:defRPr>
                <a:solidFill>
                  <a:srgbClr val="00D4A8"/>
                </a:solidFill>
              </a:defRPr>
            </a:pPr>
            <a:r>
              <a:rPr sz="1800" b="1" i="0">
                <a:solidFill>
                  <a:srgbClr val="00D4A8"/>
                </a:solidFill>
                <a:latin typeface="Calibri"/>
              </a:rPr>
              <a:t>Section 4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2468880"/>
            <a:ext cx="10698480" cy="1828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FFFFFF"/>
                </a:solidFill>
              </a:defRPr>
            </a:pPr>
            <a:r>
              <a:rPr sz="4400" b="1">
                <a:solidFill>
                  <a:srgbClr val="FFFFFF"/>
                </a:solidFill>
                <a:latin typeface="Calibri"/>
              </a:rPr>
              <a:t>The Missing Substrate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4389120"/>
            <a:ext cx="1069848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C3EFE3"/>
                </a:solidFill>
              </a:defRPr>
            </a:pPr>
            <a:r>
              <a:rPr sz="2000" i="0">
                <a:solidFill>
                  <a:srgbClr val="C3EFE3"/>
                </a:solidFill>
                <a:latin typeface="Calibri"/>
              </a:rPr>
              <a:t>Four primitives current scholarly infrastructure does not provide.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28 / 80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Reproducibility Crisis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The four primitives</a:t>
            </a:r>
          </a:p>
        </p:txBody>
      </p:sp>
      <p:pic>
        <p:nvPicPr>
          <p:cNvPr id="5" name="Picture 4" descr="chart_four_primitiv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5732" y="1828800"/>
            <a:ext cx="10740230" cy="402336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548640" y="6217920"/>
            <a:ext cx="11064240" cy="274320"/>
          </a:xfrm>
          <a:prstGeom prst="rect">
            <a:avLst/>
          </a:prstGeom>
          <a:noFill/>
        </p:spPr>
        <p:txBody>
          <a:bodyPr wrap="square" lIns="109728" rIns="109728" tIns="54864" bIns="54864" anchor="t">
            <a:spAutoFit/>
          </a:bodyPr>
          <a:lstStyle/>
          <a:p>
            <a:pPr algn="ctr">
              <a:defRPr>
                <a:solidFill>
                  <a:srgbClr val="64748B"/>
                </a:solidFill>
              </a:defRPr>
            </a:pPr>
            <a:r>
              <a:rPr sz="1000" b="0" i="1">
                <a:solidFill>
                  <a:srgbClr val="64748B"/>
                </a:solidFill>
                <a:latin typeface="Calibri"/>
              </a:rPr>
              <a:t>Each primitive maps to an existing failure mode. All four together close the trust gap.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29 / 80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Reproducibility Crisis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The most damning data point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194560"/>
            <a:ext cx="11064240" cy="2560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ctr">
              <a:defRPr>
                <a:solidFill>
                  <a:srgbClr val="FF4655"/>
                </a:solidFill>
              </a:defRPr>
            </a:pPr>
            <a:r>
              <a:rPr sz="12000" b="1">
                <a:solidFill>
                  <a:srgbClr val="FF4655"/>
                </a:solidFill>
                <a:latin typeface="Calibri"/>
              </a:rPr>
              <a:t>11%</a:t>
            </a:r>
          </a:p>
          <a:p>
            <a:pPr algn="ctr">
              <a:spcBef>
                <a:spcPts val="600"/>
              </a:spcBef>
              <a:defRPr>
                <a:solidFill>
                  <a:srgbClr val="1A1D23"/>
                </a:solidFill>
              </a:defRPr>
            </a:pPr>
            <a:r>
              <a:rPr sz="2400">
                <a:solidFill>
                  <a:srgbClr val="1A1D23"/>
                </a:solidFill>
                <a:latin typeface="Calibri"/>
              </a:rPr>
              <a:t>of 53 landmark cancer biology papers reproduced at Amgen (Begley &amp; Ellis, Nature 2012).</a:t>
            </a:r>
          </a:p>
          <a:p>
            <a:pPr algn="ctr">
              <a:spcBef>
                <a:spcPts val="1200"/>
              </a:spcBef>
              <a:defRPr>
                <a:solidFill>
                  <a:srgbClr val="64748B"/>
                </a:solidFill>
              </a:defRPr>
            </a:pPr>
            <a:r>
              <a:rPr sz="1400" i="1">
                <a:solidFill>
                  <a:srgbClr val="64748B"/>
                </a:solidFill>
                <a:latin typeface="Calibri"/>
              </a:rPr>
              <a:t>6 of 53. Not a typo. The most-cited single number in the reproducibility literature.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3 / 80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Reproducibility Crisis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Primitive 1: signed claims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011680"/>
            <a:ext cx="11064240" cy="4114800"/>
          </a:xfrm>
          <a:prstGeom prst="rect">
            <a:avLst/>
          </a:prstGeom>
          <a:noFill/>
        </p:spPr>
        <p:txBody>
          <a:bodyPr wrap="square" rIns="0" tIns="0" bIns="0">
            <a:spAutoFit/>
          </a:bodyPr>
          <a:lstStyle/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Every assertion in a paper binds to the author's cryptographic identity at publication time.</a:t>
            </a:r>
            <a:r>
              <a:rPr sz="1600">
                <a:solidFill>
                  <a:srgbClr val="1A1D23"/>
                </a:solidFill>
                <a:latin typeface="Calibri"/>
              </a:rPr>
              <a:t/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Identity persists across institutional changes.</a:t>
            </a:r>
            <a:r>
              <a:rPr sz="1600">
                <a:solidFill>
                  <a:srgbClr val="1A1D23"/>
                </a:solidFill>
                <a:latin typeface="Calibri"/>
              </a:rPr>
              <a:t> Move universities, change names: the same cryptographic identity carries the publication record.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Disambiguation.</a:t>
            </a:r>
            <a:r>
              <a:rPr sz="1600">
                <a:solidFill>
                  <a:srgbClr val="1A1D23"/>
                </a:solidFill>
                <a:latin typeface="Calibri"/>
              </a:rPr>
              <a:t> ORCID solved part of this; cryptographic signing closes the rest.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Tamper detection.</a:t>
            </a:r>
            <a:r>
              <a:rPr sz="1600">
                <a:solidFill>
                  <a:srgbClr val="1A1D23"/>
                </a:solidFill>
                <a:latin typeface="Calibri"/>
              </a:rPr>
              <a:t> If a published claim is later silently altered, the signature breaks. Visible to anyone who checks.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Cost.</a:t>
            </a:r>
            <a:r>
              <a:rPr sz="1600">
                <a:solidFill>
                  <a:srgbClr val="1A1D23"/>
                </a:solidFill>
                <a:latin typeface="Calibri"/>
              </a:rPr>
              <a:t> ECDSA P-256 signature is 64 bytes. Verification is ~50 microseconds. Trivial overhead.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30 / 80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Reproducibility Crisis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Primitive 2: signed peer review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011680"/>
            <a:ext cx="11064240" cy="4114800"/>
          </a:xfrm>
          <a:prstGeom prst="rect">
            <a:avLst/>
          </a:prstGeom>
          <a:noFill/>
        </p:spPr>
        <p:txBody>
          <a:bodyPr wrap="square" rIns="0" tIns="0" bIns="0">
            <a:spAutoFit/>
          </a:bodyPr>
          <a:lstStyle/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Each reviewer's review is signed with a stable identity.</a:t>
            </a:r>
            <a:r>
              <a:rPr sz="1600">
                <a:solidFill>
                  <a:srgbClr val="1A1D23"/>
                </a:solidFill>
                <a:latin typeface="Calibri"/>
              </a:rPr>
              <a:t> Pseudonymous OK; the identity is cryptographically consistent across their review history.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Reviewer reputation accrues over time.</a:t>
            </a:r>
            <a:r>
              <a:rPr sz="1600">
                <a:solidFill>
                  <a:srgbClr val="1A1D23"/>
                </a:solidFill>
                <a:latin typeface="Calibri"/>
              </a:rPr>
              <a:t> Computable from review-replication correlation.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Append-only review chain.</a:t>
            </a:r>
            <a:r>
              <a:rPr sz="1600">
                <a:solidFill>
                  <a:srgbClr val="1A1D23"/>
                </a:solidFill>
                <a:latin typeface="Calibri"/>
              </a:rPr>
              <a:t> Editor decisions, reviewer comments, author rebuttals all form an ordered chain.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Anyone can verify the chain.</a:t>
            </a:r>
            <a:r>
              <a:rPr sz="1600">
                <a:solidFill>
                  <a:srgbClr val="1A1D23"/>
                </a:solidFill>
                <a:latin typeface="Calibri"/>
              </a:rPr>
              <a:t> Did this paper actually receive substantive review? Or was it rubber-stamped?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Privacy preserved.</a:t>
            </a:r>
            <a:r>
              <a:rPr sz="1600">
                <a:solidFill>
                  <a:srgbClr val="1A1D23"/>
                </a:solidFill>
                <a:latin typeface="Calibri"/>
              </a:rPr>
              <a:t> Reviewer real name remains hidden if they choose. The cryptographic identity is what the reputation builds on.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31 / 80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Reproducibility Crisis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Primitive 3: data provenance chains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011680"/>
            <a:ext cx="11064240" cy="4114800"/>
          </a:xfrm>
          <a:prstGeom prst="rect">
            <a:avLst/>
          </a:prstGeom>
          <a:noFill/>
        </p:spPr>
        <p:txBody>
          <a:bodyPr wrap="square" rIns="0" tIns="0" bIns="0">
            <a:spAutoFit/>
          </a:bodyPr>
          <a:lstStyle/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Every dataset cited has verifiable lineage from raw instrument output to published analysis.</a:t>
            </a:r>
            <a:r>
              <a:rPr sz="1600">
                <a:solidFill>
                  <a:srgbClr val="1A1D23"/>
                </a:solidFill>
                <a:latin typeface="Calibri"/>
              </a:rPr>
              <a:t/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Each transformation is signed.</a:t>
            </a:r>
            <a:r>
              <a:rPr sz="1600">
                <a:solidFill>
                  <a:srgbClr val="1A1D23"/>
                </a:solidFill>
                <a:latin typeface="Calibri"/>
              </a:rPr>
              <a:t> Acquisition, validation, cleaning, analysis: each step produces a signed artifact.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Modifications break the chain.</a:t>
            </a:r>
            <a:r>
              <a:rPr sz="1600">
                <a:solidFill>
                  <a:srgbClr val="1A1D23"/>
                </a:solidFill>
                <a:latin typeface="Calibri"/>
              </a:rPr>
              <a:t> Quietly altering a value in the analysis stage breaks the signature; the chain becomes invalid.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Audit becomes mechanical.</a:t>
            </a:r>
            <a:r>
              <a:rPr sz="1600">
                <a:solidFill>
                  <a:srgbClr val="1A1D23"/>
                </a:solidFill>
                <a:latin typeface="Calibri"/>
              </a:rPr>
              <a:t> Replicators don't need to ask 'did you really collect this data this way?' They can verify it.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Compatible with privacy.</a:t>
            </a:r>
            <a:r>
              <a:rPr sz="1600">
                <a:solidFill>
                  <a:srgbClr val="1A1D23"/>
                </a:solidFill>
                <a:latin typeface="Calibri"/>
              </a:rPr>
              <a:t> Sensitive data can be hashed at acquisition; provenance is preserved without exposing raw data.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32 / 80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Reproducibility Crisis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Data provenance: lineage from instrument to figure</a:t>
            </a:r>
          </a:p>
        </p:txBody>
      </p:sp>
      <p:pic>
        <p:nvPicPr>
          <p:cNvPr id="5" name="Picture 4" descr="chart_provenanc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32175" y="1828800"/>
            <a:ext cx="9527345" cy="384048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548640" y="6217920"/>
            <a:ext cx="11064240" cy="274320"/>
          </a:xfrm>
          <a:prstGeom prst="rect">
            <a:avLst/>
          </a:prstGeom>
          <a:noFill/>
        </p:spPr>
        <p:txBody>
          <a:bodyPr wrap="square" lIns="109728" rIns="109728" tIns="54864" bIns="54864" anchor="t">
            <a:spAutoFit/>
          </a:bodyPr>
          <a:lstStyle/>
          <a:p>
            <a:pPr algn="ctr">
              <a:defRPr>
                <a:solidFill>
                  <a:srgbClr val="64748B"/>
                </a:solidFill>
              </a:defRPr>
            </a:pPr>
            <a:r>
              <a:rPr sz="1000" b="0" i="1">
                <a:solidFill>
                  <a:srgbClr val="64748B"/>
                </a:solidFill>
                <a:latin typeface="Calibri"/>
              </a:rPr>
              <a:t>Every node signed; every edge a verifiable link. Tampering with any node breaks the chain.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33 / 80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Reproducibility Crisis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Primitive 4: citation-weighted reputation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011680"/>
            <a:ext cx="11064240" cy="4114800"/>
          </a:xfrm>
          <a:prstGeom prst="rect">
            <a:avLst/>
          </a:prstGeom>
          <a:noFill/>
        </p:spPr>
        <p:txBody>
          <a:bodyPr wrap="square" rIns="0" tIns="0" bIns="0">
            <a:spAutoFit/>
          </a:bodyPr>
          <a:lstStyle/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Reviewer quality is computable, not editorial secret.</a:t>
            </a:r>
            <a:r>
              <a:rPr sz="1600">
                <a:solidFill>
                  <a:srgbClr val="1A1D23"/>
                </a:solidFill>
                <a:latin typeface="Calibri"/>
              </a:rPr>
              <a:t> From review history: how often did their accept/reject decisions correlate with later replication outcomes?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Author reputation similarly.</a:t>
            </a:r>
            <a:r>
              <a:rPr sz="1600">
                <a:solidFill>
                  <a:srgbClr val="1A1D23"/>
                </a:solidFill>
                <a:latin typeface="Calibri"/>
              </a:rPr>
              <a:t> Citation-weighted by who is citing. Citations from high-replication-rate researchers count more than citations from low-replication-rate researchers.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Pseudonymous compatible.</a:t>
            </a:r>
            <a:r>
              <a:rPr sz="1600">
                <a:solidFill>
                  <a:srgbClr val="1A1D23"/>
                </a:solidFill>
                <a:latin typeface="Calibri"/>
              </a:rPr>
              <a:t> Reputation can attach to a stable cryptographic identity without revealing real name.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Operates on the trust graph.</a:t>
            </a:r>
            <a:r>
              <a:rPr sz="1600">
                <a:solidFill>
                  <a:srgbClr val="1A1D23"/>
                </a:solidFill>
                <a:latin typeface="Calibri"/>
              </a:rPr>
              <a:t> Same Quidnug primitives that power reviews and consent power scholarly reputation.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Replaces opaque editorial gatekeeping with auditable computation.</a:t>
            </a:r>
            <a:r>
              <a:rPr sz="1600">
                <a:solidFill>
                  <a:srgbClr val="1A1D23"/>
                </a:solidFill>
                <a:latin typeface="Calibri"/>
              </a:rPr>
              <a:t> Editors still curate; the curation rationale is now visible.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34 / 80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Reproducibility Crisis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Cryptographic properties that matter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011680"/>
            <a:ext cx="11064240" cy="4114800"/>
          </a:xfrm>
          <a:prstGeom prst="rect">
            <a:avLst/>
          </a:prstGeom>
          <a:noFill/>
        </p:spPr>
        <p:txBody>
          <a:bodyPr wrap="square" rIns="0" tIns="0" bIns="0">
            <a:spAutoFit/>
          </a:bodyPr>
          <a:lstStyle/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Signed, not hashed.</a:t>
            </a:r>
            <a:r>
              <a:rPr sz="1600">
                <a:solidFill>
                  <a:srgbClr val="1A1D23"/>
                </a:solidFill>
                <a:latin typeface="Calibri"/>
              </a:rPr>
              <a:t> Anyone with the public key can verify; nobody can forge.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Append-only.</a:t>
            </a:r>
            <a:r>
              <a:rPr sz="1600">
                <a:solidFill>
                  <a:srgbClr val="1A1D23"/>
                </a:solidFill>
                <a:latin typeface="Calibri"/>
              </a:rPr>
              <a:t> Reviews, citations, retractions all add to the record. The record never silently changes.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Time-ordered.</a:t>
            </a:r>
            <a:r>
              <a:rPr sz="1600">
                <a:solidFill>
                  <a:srgbClr val="1A1D23"/>
                </a:solidFill>
                <a:latin typeface="Calibri"/>
              </a:rPr>
              <a:t> Sequence is preserved cryptographically, not just by filename or upload date.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Domain-scoped.</a:t>
            </a:r>
            <a:r>
              <a:rPr sz="1600">
                <a:solidFill>
                  <a:srgbClr val="1A1D23"/>
                </a:solidFill>
                <a:latin typeface="Calibri"/>
              </a:rPr>
              <a:t> Reputation in oncology does not auto-transfer to neuroscience. Each subfield is its own trust domain.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Revocation as data, not deletion.</a:t>
            </a:r>
            <a:r>
              <a:rPr sz="1600">
                <a:solidFill>
                  <a:srgbClr val="1A1D23"/>
                </a:solidFill>
                <a:latin typeface="Calibri"/>
              </a:rPr>
              <a:t> Retraction is a new signed record; the original remains visible with its retraction status linked.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35 / 80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Reproducibility Crisis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What this does NOT require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011680"/>
            <a:ext cx="11064240" cy="4114800"/>
          </a:xfrm>
          <a:prstGeom prst="rect">
            <a:avLst/>
          </a:prstGeom>
          <a:noFill/>
        </p:spPr>
        <p:txBody>
          <a:bodyPr wrap="square" rIns="0" tIns="0" bIns="0">
            <a:spAutoFit/>
          </a:bodyPr>
          <a:lstStyle/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No central trust authority.</a:t>
            </a:r>
            <a:r>
              <a:rPr sz="1600">
                <a:solidFill>
                  <a:srgbClr val="1A1D23"/>
                </a:solidFill>
                <a:latin typeface="Calibri"/>
              </a:rPr>
              <a:t> No 'Science Inc.' issuing identities. Researchers self-host or use their institution's existing PKI.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No mandatory adoption.</a:t>
            </a:r>
            <a:r>
              <a:rPr sz="1600">
                <a:solidFill>
                  <a:srgbClr val="1A1D23"/>
                </a:solidFill>
                <a:latin typeface="Calibri"/>
              </a:rPr>
              <a:t> Adopting journals get the benefits. Non-adopting journals continue with current infrastructure. Coexistence is fine.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No new file formats.</a:t>
            </a:r>
            <a:r>
              <a:rPr sz="1600">
                <a:solidFill>
                  <a:srgbClr val="1A1D23"/>
                </a:solidFill>
                <a:latin typeface="Calibri"/>
              </a:rPr>
              <a:t> PDFs, datasets, code repos all stay. The signing metadata wraps existing artifacts.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No blockchain in the consumer sense.</a:t>
            </a:r>
            <a:r>
              <a:rPr sz="1600">
                <a:solidFill>
                  <a:srgbClr val="1A1D23"/>
                </a:solidFill>
                <a:latin typeface="Calibri"/>
              </a:rPr>
              <a:t> Quidnug uses signed records and trust graphs. No proof-of-work, no token economics.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No replacement of human judgment.</a:t>
            </a:r>
            <a:r>
              <a:rPr sz="1600">
                <a:solidFill>
                  <a:srgbClr val="1A1D23"/>
                </a:solidFill>
                <a:latin typeface="Calibri"/>
              </a:rPr>
              <a:t> Editors still decide; reviewers still review. The substrate makes their work auditable.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36 / 80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Reproducibility Crisis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A16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5760720"/>
            <a:ext cx="12191695" cy="73152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31520" y="1828800"/>
            <a:ext cx="3657600" cy="914400"/>
          </a:xfrm>
          <a:prstGeom prst="rect">
            <a:avLst/>
          </a:prstGeom>
          <a:noFill/>
        </p:spPr>
        <p:txBody>
          <a:bodyPr wrap="square" lIns="109728" rIns="109728" tIns="54864" bIns="54864" anchor="t">
            <a:spAutoFit/>
          </a:bodyPr>
          <a:lstStyle/>
          <a:p>
            <a:pPr algn="l">
              <a:defRPr>
                <a:solidFill>
                  <a:srgbClr val="00D4A8"/>
                </a:solidFill>
              </a:defRPr>
            </a:pPr>
            <a:r>
              <a:rPr sz="1800" b="1" i="0">
                <a:solidFill>
                  <a:srgbClr val="00D4A8"/>
                </a:solidFill>
                <a:latin typeface="Calibri"/>
              </a:rPr>
              <a:t>Section 5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2468880"/>
            <a:ext cx="10698480" cy="1828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FFFFFF"/>
                </a:solidFill>
              </a:defRPr>
            </a:pPr>
            <a:r>
              <a:rPr sz="4400" b="1">
                <a:solidFill>
                  <a:srgbClr val="FFFFFF"/>
                </a:solidFill>
                <a:latin typeface="Calibri"/>
              </a:rPr>
              <a:t>Signed Peer Review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4389120"/>
            <a:ext cx="1069848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C3EFE3"/>
                </a:solidFill>
              </a:defRPr>
            </a:pPr>
            <a:r>
              <a:rPr sz="2000" i="0">
                <a:solidFill>
                  <a:srgbClr val="C3EFE3"/>
                </a:solidFill>
                <a:latin typeface="Calibri"/>
              </a:rPr>
              <a:t>Structure of a signed review, pseudonymous identity, review chain on a paper.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37 / 80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Reproducibility Crisis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Structure of a signed review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548640" y="2103120"/>
            <a:ext cx="11064240" cy="3931920"/>
          </a:xfrm>
          <a:prstGeom prst="roundRect">
            <a:avLst>
              <a:gd name="adj" fmla="val 4000"/>
            </a:avLst>
          </a:prstGeom>
          <a:solidFill>
            <a:srgbClr val="0A1628"/>
          </a:solidFill>
          <a:ln w="10160">
            <a:solidFill>
              <a:srgbClr val="1C3A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822960" y="2286000"/>
            <a:ext cx="10515600" cy="365760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l">
              <a:spcAft>
                <a:spcPts val="200"/>
              </a:spcAft>
              <a:defRPr>
                <a:solidFill>
                  <a:srgbClr val="FFFFFF"/>
                </a:solidFill>
              </a:defRPr>
            </a:pPr>
            <a:r>
              <a:rPr sz="1300">
                <a:solidFill>
                  <a:srgbClr val="FFFFFF"/>
                </a:solidFill>
                <a:latin typeface="Consolas"/>
              </a:rPr>
              <a:t>{</a:t>
            </a:r>
          </a:p>
          <a:p>
            <a:pPr algn="l">
              <a:spcAft>
                <a:spcPts val="200"/>
              </a:spcAft>
              <a:defRPr>
                <a:solidFill>
                  <a:srgbClr val="00D4A8"/>
                </a:solidFill>
              </a:defRPr>
            </a:pPr>
            <a:r>
              <a:rPr sz="1300">
                <a:solidFill>
                  <a:srgbClr val="00D4A8"/>
                </a:solidFill>
                <a:latin typeface="Consolas"/>
              </a:rPr>
              <a:t>  "type": "PEER_REVIEW",</a:t>
            </a:r>
          </a:p>
          <a:p>
            <a:pPr algn="l">
              <a:spcAft>
                <a:spcPts val="200"/>
              </a:spcAft>
              <a:defRPr>
                <a:solidFill>
                  <a:srgbClr val="00D4A8"/>
                </a:solidFill>
              </a:defRPr>
            </a:pPr>
            <a:r>
              <a:rPr sz="1300">
                <a:solidFill>
                  <a:srgbClr val="00D4A8"/>
                </a:solidFill>
                <a:latin typeface="Consolas"/>
              </a:rPr>
              <a:t>  "reviewer_quid": "9a82c4e1f0b7d2c5",  // pseudonymous</a:t>
            </a:r>
          </a:p>
          <a:p>
            <a:pPr algn="l">
              <a:spcAft>
                <a:spcPts val="200"/>
              </a:spcAft>
              <a:defRPr>
                <a:solidFill>
                  <a:srgbClr val="00D4A8"/>
                </a:solidFill>
              </a:defRPr>
            </a:pPr>
            <a:r>
              <a:rPr sz="1300">
                <a:solidFill>
                  <a:srgbClr val="00D4A8"/>
                </a:solidFill>
                <a:latin typeface="Consolas"/>
              </a:rPr>
              <a:t>  "paper_doi": "10.1038/s41586-2026-12345",</a:t>
            </a:r>
          </a:p>
          <a:p>
            <a:pPr algn="l">
              <a:spcAft>
                <a:spcPts val="200"/>
              </a:spcAft>
              <a:defRPr>
                <a:solidFill>
                  <a:srgbClr val="00D4A8"/>
                </a:solidFill>
              </a:defRPr>
            </a:pPr>
            <a:r>
              <a:rPr sz="1300">
                <a:solidFill>
                  <a:srgbClr val="00D4A8"/>
                </a:solidFill>
                <a:latin typeface="Consolas"/>
              </a:rPr>
              <a:t>  "submission_round": 1,</a:t>
            </a:r>
          </a:p>
          <a:p>
            <a:pPr algn="l">
              <a:spcAft>
                <a:spcPts val="200"/>
              </a:spcAft>
              <a:defRPr>
                <a:solidFill>
                  <a:srgbClr val="00D4A8"/>
                </a:solidFill>
              </a:defRPr>
            </a:pPr>
            <a:r>
              <a:rPr sz="1300">
                <a:solidFill>
                  <a:srgbClr val="00D4A8"/>
                </a:solidFill>
                <a:latin typeface="Consolas"/>
              </a:rPr>
              <a:t>  "decision": "minor_revision",</a:t>
            </a:r>
          </a:p>
          <a:p>
            <a:pPr algn="l">
              <a:spcAft>
                <a:spcPts val="200"/>
              </a:spcAft>
              <a:defRPr>
                <a:solidFill>
                  <a:srgbClr val="00D4A8"/>
                </a:solidFill>
              </a:defRPr>
            </a:pPr>
            <a:r>
              <a:rPr sz="1300">
                <a:solidFill>
                  <a:srgbClr val="00D4A8"/>
                </a:solidFill>
                <a:latin typeface="Consolas"/>
              </a:rPr>
              <a:t>  "review_text_cid": "bafyrei...",  // IPFS pointer</a:t>
            </a:r>
          </a:p>
          <a:p>
            <a:pPr algn="l">
              <a:spcAft>
                <a:spcPts val="200"/>
              </a:spcAft>
              <a:defRPr>
                <a:solidFill>
                  <a:srgbClr val="00D4A8"/>
                </a:solidFill>
              </a:defRPr>
            </a:pPr>
            <a:r>
              <a:rPr sz="1300">
                <a:solidFill>
                  <a:srgbClr val="00D4A8"/>
                </a:solidFill>
                <a:latin typeface="Consolas"/>
              </a:rPr>
              <a:t>  "confidence": 0.85,</a:t>
            </a:r>
          </a:p>
          <a:p>
            <a:pPr algn="l">
              <a:spcAft>
                <a:spcPts val="200"/>
              </a:spcAft>
              <a:defRPr>
                <a:solidFill>
                  <a:srgbClr val="00D4A8"/>
                </a:solidFill>
              </a:defRPr>
            </a:pPr>
            <a:r>
              <a:rPr sz="1300">
                <a:solidFill>
                  <a:srgbClr val="00D4A8"/>
                </a:solidFill>
                <a:latin typeface="Consolas"/>
              </a:rPr>
              <a:t>  "scores": {</a:t>
            </a:r>
          </a:p>
          <a:p>
            <a:pPr algn="l">
              <a:spcAft>
                <a:spcPts val="200"/>
              </a:spcAft>
              <a:defRPr>
                <a:solidFill>
                  <a:srgbClr val="00D4A8"/>
                </a:solidFill>
              </a:defRPr>
            </a:pPr>
            <a:r>
              <a:rPr sz="1300">
                <a:solidFill>
                  <a:srgbClr val="00D4A8"/>
                </a:solidFill>
                <a:latin typeface="Consolas"/>
              </a:rPr>
              <a:t>    "novelty": 4, "methodology": 3,</a:t>
            </a:r>
          </a:p>
          <a:p>
            <a:pPr algn="l">
              <a:spcAft>
                <a:spcPts val="200"/>
              </a:spcAft>
              <a:defRPr>
                <a:solidFill>
                  <a:srgbClr val="00D4A8"/>
                </a:solidFill>
              </a:defRPr>
            </a:pPr>
            <a:r>
              <a:rPr sz="1300">
                <a:solidFill>
                  <a:srgbClr val="00D4A8"/>
                </a:solidFill>
                <a:latin typeface="Consolas"/>
              </a:rPr>
              <a:t>    "reproducibility": 4, "clarity": 4</a:t>
            </a:r>
          </a:p>
          <a:p>
            <a:pPr algn="l">
              <a:spcAft>
                <a:spcPts val="200"/>
              </a:spcAft>
              <a:defRPr>
                <a:solidFill>
                  <a:srgbClr val="FFFFFF"/>
                </a:solidFill>
              </a:defRPr>
            </a:pPr>
            <a:r>
              <a:rPr sz="1300">
                <a:solidFill>
                  <a:srgbClr val="FFFFFF"/>
                </a:solidFill>
                <a:latin typeface="Consolas"/>
              </a:rPr>
              <a:t>  },</a:t>
            </a:r>
          </a:p>
          <a:p>
            <a:pPr algn="l">
              <a:spcAft>
                <a:spcPts val="200"/>
              </a:spcAft>
              <a:defRPr>
                <a:solidFill>
                  <a:srgbClr val="00D4A8"/>
                </a:solidFill>
              </a:defRPr>
            </a:pPr>
            <a:r>
              <a:rPr sz="1300">
                <a:solidFill>
                  <a:srgbClr val="00D4A8"/>
                </a:solidFill>
                <a:latin typeface="Consolas"/>
              </a:rPr>
              <a:t>  "timestamp": 1714579200,</a:t>
            </a:r>
          </a:p>
          <a:p>
            <a:pPr algn="l">
              <a:spcAft>
                <a:spcPts val="200"/>
              </a:spcAft>
              <a:defRPr>
                <a:solidFill>
                  <a:srgbClr val="00D4A8"/>
                </a:solidFill>
              </a:defRPr>
            </a:pPr>
            <a:r>
              <a:rPr sz="1300">
                <a:solidFill>
                  <a:srgbClr val="00D4A8"/>
                </a:solidFill>
                <a:latin typeface="Consolas"/>
              </a:rPr>
              <a:t>  "signature": "..."</a:t>
            </a:r>
          </a:p>
          <a:p>
            <a:pPr algn="l">
              <a:spcAft>
                <a:spcPts val="200"/>
              </a:spcAft>
              <a:defRPr>
                <a:solidFill>
                  <a:srgbClr val="FFFFFF"/>
                </a:solidFill>
              </a:defRPr>
            </a:pPr>
            <a:r>
              <a:rPr sz="1300">
                <a:solidFill>
                  <a:srgbClr val="FFFFFF"/>
                </a:solidFill>
                <a:latin typeface="Consolas"/>
              </a:rPr>
              <a:t>}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38 / 80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Reproducibility Crisis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Pseudonymous reviewer identity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011680"/>
            <a:ext cx="11064240" cy="4114800"/>
          </a:xfrm>
          <a:prstGeom prst="rect">
            <a:avLst/>
          </a:prstGeom>
          <a:noFill/>
        </p:spPr>
        <p:txBody>
          <a:bodyPr wrap="square" rIns="0" tIns="0" bIns="0">
            <a:spAutoFit/>
          </a:bodyPr>
          <a:lstStyle/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Reviewer creates a cryptographic identity for review work.</a:t>
            </a:r>
            <a:r>
              <a:rPr sz="1600">
                <a:solidFill>
                  <a:srgbClr val="1A1D23"/>
                </a:solidFill>
                <a:latin typeface="Calibri"/>
              </a:rPr>
              <a:t> Optionally separate from their author identity.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All their reviews link to this identity.</a:t>
            </a:r>
            <a:r>
              <a:rPr sz="1600">
                <a:solidFill>
                  <a:srgbClr val="1A1D23"/>
                </a:solidFill>
                <a:latin typeface="Calibri"/>
              </a:rPr>
              <a:t> Reputation accrues via review history.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Real name remains hidden if reviewer chooses.</a:t>
            </a:r>
            <a:r>
              <a:rPr sz="1600">
                <a:solidFill>
                  <a:srgbClr val="1A1D23"/>
                </a:solidFill>
                <a:latin typeface="Calibri"/>
              </a:rPr>
              <a:t> Editor knows the real name (for assignment); the public record sees only the pseudonym.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Pseudonym is stable across years.</a:t>
            </a:r>
            <a:r>
              <a:rPr sz="1600">
                <a:solidFill>
                  <a:srgbClr val="1A1D23"/>
                </a:solidFill>
                <a:latin typeface="Calibri"/>
              </a:rPr>
              <a:t> Persistent reputation without real-name exposure.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Compromise scenario.</a:t>
            </a:r>
            <a:r>
              <a:rPr sz="1600">
                <a:solidFill>
                  <a:srgbClr val="1A1D23"/>
                </a:solidFill>
                <a:latin typeface="Calibri"/>
              </a:rPr>
              <a:t> Senior reviewer wants to give a critical review without career retaliation; junior reviewer wants to be honest without inviting senior pushback. Both work.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39 / 80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Reproducibility Crisis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Agenda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011680"/>
            <a:ext cx="11064240" cy="4114800"/>
          </a:xfrm>
          <a:prstGeom prst="rect">
            <a:avLst/>
          </a:prstGeom>
          <a:noFill/>
        </p:spPr>
        <p:txBody>
          <a:bodyPr wrap="square" rIns="0" tIns="0" bIns="0">
            <a:spAutoFit/>
          </a:bodyPr>
          <a:lstStyle/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Section 1. The empirical scale.</a:t>
            </a:r>
            <a:r>
              <a:rPr sz="1600">
                <a:solidFill>
                  <a:srgbClr val="1A1D23"/>
                </a:solidFill>
                <a:latin typeface="Calibri"/>
              </a:rPr>
              <a:t> Replication rates, retractions, fraud cases, the cost.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Section 2. Systemic causes.</a:t>
            </a:r>
            <a:r>
              <a:rPr sz="1600">
                <a:solidFill>
                  <a:srgbClr val="1A1D23"/>
                </a:solidFill>
                <a:latin typeface="Calibri"/>
              </a:rPr>
              <a:t> Publish-or-perish, p-hacking, low power, peer review blind spots.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Section 3. Fixes that partially work.</a:t>
            </a:r>
            <a:r>
              <a:rPr sz="1600">
                <a:solidFill>
                  <a:srgbClr val="1A1D23"/>
                </a:solidFill>
                <a:latin typeface="Calibri"/>
              </a:rPr>
              <a:t> Preregistration, open data, open review, replication journals.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Section 4. The missing substrate.</a:t>
            </a:r>
            <a:r>
              <a:rPr sz="1600">
                <a:solidFill>
                  <a:srgbClr val="1A1D23"/>
                </a:solidFill>
                <a:latin typeface="Calibri"/>
              </a:rPr>
              <a:t> Four cryptographic primitives current systems lack.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Section 5. Signed peer review.</a:t>
            </a:r>
            <a:r>
              <a:rPr sz="1600">
                <a:solidFill>
                  <a:srgbClr val="1A1D23"/>
                </a:solidFill>
                <a:latin typeface="Calibri"/>
              </a:rPr>
              <a:t> Reviewer identity, signed reviews, append-only chain.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Section 6. Data provenance chains.</a:t>
            </a:r>
            <a:r>
              <a:rPr sz="1600">
                <a:solidFill>
                  <a:srgbClr val="1A1D23"/>
                </a:solidFill>
                <a:latin typeface="Calibri"/>
              </a:rPr>
              <a:t> Lineage from raw collection to published figure.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Section 7. Citation-weighted reputation.</a:t>
            </a:r>
            <a:r>
              <a:rPr sz="1600">
                <a:solidFill>
                  <a:srgbClr val="1A1D23"/>
                </a:solidFill>
                <a:latin typeface="Calibri"/>
              </a:rPr>
              <a:t> Reviewer quality computable, not editorial secret.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Section 8. A paper's life cycle under this system.</a:t>
            </a:r>
            <a:r>
              <a:rPr sz="1600">
                <a:solidFill>
                  <a:srgbClr val="1A1D23"/>
                </a:solidFill>
                <a:latin typeface="Calibri"/>
              </a:rPr>
              <a:t> Concrete walkthrough from preregistration to supersession.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Section 9. Institutional tradeoffs and rollout.</a:t>
            </a:r>
            <a:r>
              <a:rPr sz="1600">
                <a:solidFill>
                  <a:srgbClr val="1A1D23"/>
                </a:solidFill>
                <a:latin typeface="Calibri"/>
              </a:rPr>
              <a:t> What this requires from journals, universities, funders.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4 / 80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Reproducibility Crisis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The review chain on a paper</a:t>
            </a:r>
          </a:p>
        </p:txBody>
      </p:sp>
      <p:pic>
        <p:nvPicPr>
          <p:cNvPr id="5" name="Picture 4" descr="chart_review_chain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4843" y="1828800"/>
            <a:ext cx="9762008" cy="36576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548640" y="6217920"/>
            <a:ext cx="11064240" cy="274320"/>
          </a:xfrm>
          <a:prstGeom prst="rect">
            <a:avLst/>
          </a:prstGeom>
          <a:noFill/>
        </p:spPr>
        <p:txBody>
          <a:bodyPr wrap="square" lIns="109728" rIns="109728" tIns="54864" bIns="54864" anchor="t">
            <a:spAutoFit/>
          </a:bodyPr>
          <a:lstStyle/>
          <a:p>
            <a:pPr algn="ctr">
              <a:defRPr>
                <a:solidFill>
                  <a:srgbClr val="64748B"/>
                </a:solidFill>
              </a:defRPr>
            </a:pPr>
            <a:r>
              <a:rPr sz="1000" b="0" i="1">
                <a:solidFill>
                  <a:srgbClr val="64748B"/>
                </a:solidFill>
                <a:latin typeface="Calibri"/>
              </a:rPr>
              <a:t>Each step signed. Anyone can independently verify the review history.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40 / 80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Reproducibility Crisis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What signed peer review enables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011680"/>
            <a:ext cx="11064240" cy="4114800"/>
          </a:xfrm>
          <a:prstGeom prst="rect">
            <a:avLst/>
          </a:prstGeom>
          <a:noFill/>
        </p:spPr>
        <p:txBody>
          <a:bodyPr wrap="square" rIns="0" tIns="0" bIns="0">
            <a:spAutoFit/>
          </a:bodyPr>
          <a:lstStyle/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Visible quality of review.</a:t>
            </a:r>
            <a:r>
              <a:rPr sz="1600">
                <a:solidFill>
                  <a:srgbClr val="1A1D23"/>
                </a:solidFill>
                <a:latin typeface="Calibri"/>
              </a:rPr>
              <a:t> Anyone can see if a paper got 4 substantive reviews or 3 rubber-stamps.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Reviewer accountability.</a:t>
            </a:r>
            <a:r>
              <a:rPr sz="1600">
                <a:solidFill>
                  <a:srgbClr val="1A1D23"/>
                </a:solidFill>
                <a:latin typeface="Calibri"/>
              </a:rPr>
              <a:t> If a reviewer consistently approves papers that don't replicate, their reputation declines.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Deletable reviews surface tamper evidence.</a:t>
            </a:r>
            <a:r>
              <a:rPr sz="1600">
                <a:solidFill>
                  <a:srgbClr val="1A1D23"/>
                </a:solidFill>
                <a:latin typeface="Calibri"/>
              </a:rPr>
              <a:t> If a journal silently changes a review later, the chain breaks visibly.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Review work credit.</a:t>
            </a:r>
            <a:r>
              <a:rPr sz="1600">
                <a:solidFill>
                  <a:srgbClr val="1A1D23"/>
                </a:solidFill>
                <a:latin typeface="Calibri"/>
              </a:rPr>
              <a:t> Pseudonymous reviewers can credibly claim reviewing experience for tenure files (with editor verification).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Cross-journal portability.</a:t>
            </a:r>
            <a:r>
              <a:rPr sz="1600">
                <a:solidFill>
                  <a:srgbClr val="1A1D23"/>
                </a:solidFill>
                <a:latin typeface="Calibri"/>
              </a:rPr>
              <a:t> A review submitted to Journal A can travel with the paper to Journal B, with provenance preserved.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41 / 80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Reproducibility Crisis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A16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5760720"/>
            <a:ext cx="12191695" cy="73152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31520" y="1828800"/>
            <a:ext cx="3657600" cy="914400"/>
          </a:xfrm>
          <a:prstGeom prst="rect">
            <a:avLst/>
          </a:prstGeom>
          <a:noFill/>
        </p:spPr>
        <p:txBody>
          <a:bodyPr wrap="square" lIns="109728" rIns="109728" tIns="54864" bIns="54864" anchor="t">
            <a:spAutoFit/>
          </a:bodyPr>
          <a:lstStyle/>
          <a:p>
            <a:pPr algn="l">
              <a:defRPr>
                <a:solidFill>
                  <a:srgbClr val="00D4A8"/>
                </a:solidFill>
              </a:defRPr>
            </a:pPr>
            <a:r>
              <a:rPr sz="1800" b="1" i="0">
                <a:solidFill>
                  <a:srgbClr val="00D4A8"/>
                </a:solidFill>
                <a:latin typeface="Calibri"/>
              </a:rPr>
              <a:t>Section 6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2468880"/>
            <a:ext cx="10698480" cy="1828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FFFFFF"/>
                </a:solidFill>
              </a:defRPr>
            </a:pPr>
            <a:r>
              <a:rPr sz="4400" b="1">
                <a:solidFill>
                  <a:srgbClr val="FFFFFF"/>
                </a:solidFill>
                <a:latin typeface="Calibri"/>
              </a:rPr>
              <a:t>Data Provenance Chains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4389120"/>
            <a:ext cx="1069848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C3EFE3"/>
                </a:solidFill>
              </a:defRPr>
            </a:pPr>
            <a:r>
              <a:rPr sz="2000" i="0">
                <a:solidFill>
                  <a:srgbClr val="C3EFE3"/>
                </a:solidFill>
                <a:latin typeface="Calibri"/>
              </a:rPr>
              <a:t>Lineage from raw collection to published figure.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42 / 80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Reproducibility Crisis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The lineage graph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011680"/>
            <a:ext cx="11064240" cy="4114800"/>
          </a:xfrm>
          <a:prstGeom prst="rect">
            <a:avLst/>
          </a:prstGeom>
          <a:noFill/>
        </p:spPr>
        <p:txBody>
          <a:bodyPr wrap="square" rIns="0" tIns="0" bIns="0">
            <a:spAutoFit/>
          </a:bodyPr>
          <a:lstStyle/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Every dataset is a node in a directed acyclic graph.</a:t>
            </a:r>
            <a:r>
              <a:rPr sz="1600">
                <a:solidFill>
                  <a:srgbClr val="1A1D23"/>
                </a:solidFill>
                <a:latin typeface="Calibri"/>
              </a:rPr>
              <a:t> Edges represent transformations: clean, normalize, filter, summarize.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Each node and edge is signed.</a:t>
            </a:r>
            <a:r>
              <a:rPr sz="1600">
                <a:solidFill>
                  <a:srgbClr val="1A1D23"/>
                </a:solidFill>
                <a:latin typeface="Calibri"/>
              </a:rPr>
              <a:t> By the researcher who created it, with timestamp.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Citing a dataset means citing a hash, not a name.</a:t>
            </a:r>
            <a:r>
              <a:rPr sz="1600">
                <a:solidFill>
                  <a:srgbClr val="1A1D23"/>
                </a:solidFill>
                <a:latin typeface="Calibri"/>
              </a:rPr>
              <a:t> Names can collide and change; hashes are unique and stable.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Re-running an analysis recomputes the chain.</a:t>
            </a:r>
            <a:r>
              <a:rPr sz="1600">
                <a:solidFill>
                  <a:srgbClr val="1A1D23"/>
                </a:solidFill>
                <a:latin typeface="Calibri"/>
              </a:rPr>
              <a:t> If the recomputation matches, the chain verifies. If not, the divergence is visible.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Privacy-preserving variants.</a:t>
            </a:r>
            <a:r>
              <a:rPr sz="1600">
                <a:solidFill>
                  <a:srgbClr val="1A1D23"/>
                </a:solidFill>
                <a:latin typeface="Calibri"/>
              </a:rPr>
              <a:t> For sensitive data: hash + Merkle inclusion proofs. Provenance preserved without raw exposure.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43 / 80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Reproducibility Crisis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What tamper-evidence catches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011680"/>
            <a:ext cx="11064240" cy="4114800"/>
          </a:xfrm>
          <a:prstGeom prst="rect">
            <a:avLst/>
          </a:prstGeom>
          <a:noFill/>
        </p:spPr>
        <p:txBody>
          <a:bodyPr wrap="square" rIns="0" tIns="0" bIns="0">
            <a:spAutoFit/>
          </a:bodyPr>
          <a:lstStyle/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Image manipulation.</a:t>
            </a:r>
            <a:r>
              <a:rPr sz="1600">
                <a:solidFill>
                  <a:srgbClr val="1A1D23"/>
                </a:solidFill>
                <a:latin typeface="Calibri"/>
              </a:rPr>
              <a:t> Tessier-Lavigne 2023 case: altered Western blots in papers from his lab. Provenance chains would have flagged the modifications at submission.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Selective data exclusion.</a:t>
            </a:r>
            <a:r>
              <a:rPr sz="1600">
                <a:solidFill>
                  <a:srgbClr val="1A1D23"/>
                </a:solidFill>
                <a:latin typeface="Calibri"/>
              </a:rPr>
              <a:t> Wansink 2018: dropped data points without disclosure. Provenance chain shows what was collected vs what was analyzed.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Data fabrication.</a:t>
            </a:r>
            <a:r>
              <a:rPr sz="1600">
                <a:solidFill>
                  <a:srgbClr val="1A1D23"/>
                </a:solidFill>
                <a:latin typeface="Calibri"/>
              </a:rPr>
              <a:t> Stapel 2011: invented entire datasets. Provenance chains would have required instrument-level signatures Stapel couldn't produce.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Re-analysis disputes.</a:t>
            </a:r>
            <a:r>
              <a:rPr sz="1600">
                <a:solidFill>
                  <a:srgbClr val="1A1D23"/>
                </a:solidFill>
                <a:latin typeface="Calibri"/>
              </a:rPr>
              <a:t> When reviewers want to re-run, they have exact data + code with verifiable provenance. No 'available on request.'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Honest mistakes.</a:t>
            </a:r>
            <a:r>
              <a:rPr sz="1600">
                <a:solidFill>
                  <a:srgbClr val="1A1D23"/>
                </a:solidFill>
                <a:latin typeface="Calibri"/>
              </a:rPr>
              <a:t> Excel autoconverting gene names (a real problem in genetics): provenance shows the conversion happened, auditable.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44 / 80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Reproducibility Crisis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Integration with existing infrastructure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011680"/>
            <a:ext cx="11064240" cy="4114800"/>
          </a:xfrm>
          <a:prstGeom prst="rect">
            <a:avLst/>
          </a:prstGeom>
          <a:noFill/>
        </p:spPr>
        <p:txBody>
          <a:bodyPr wrap="square" rIns="0" tIns="0" bIns="0">
            <a:spAutoFit/>
          </a:bodyPr>
          <a:lstStyle/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Works with existing repositories.</a:t>
            </a:r>
            <a:r>
              <a:rPr sz="1600">
                <a:solidFill>
                  <a:srgbClr val="1A1D23"/>
                </a:solidFill>
                <a:latin typeface="Calibri"/>
              </a:rPr>
              <a:t> Zenodo, Dryad, OSF, GitHub, Figshare. Quidnug provenance wraps the existing storage.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Works with existing identifiers.</a:t>
            </a:r>
            <a:r>
              <a:rPr sz="1600">
                <a:solidFill>
                  <a:srgbClr val="1A1D23"/>
                </a:solidFill>
                <a:latin typeface="Calibri"/>
              </a:rPr>
              <a:t> DOIs, ORCIDs, ROR (Research Organization Registry). Maps to Quidnug quids.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Works with existing analysis tools.</a:t>
            </a:r>
            <a:r>
              <a:rPr sz="1600">
                <a:solidFill>
                  <a:srgbClr val="1A1D23"/>
                </a:solidFill>
                <a:latin typeface="Calibri"/>
              </a:rPr>
              <a:t> R, Python, MATLAB, SAS. Sign the script + data + outputs at compute time.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Standards alignment.</a:t>
            </a:r>
            <a:r>
              <a:rPr sz="1600">
                <a:solidFill>
                  <a:srgbClr val="1A1D23"/>
                </a:solidFill>
                <a:latin typeface="Calibri"/>
              </a:rPr>
              <a:t> W3C PROV-O ontology models the same concepts. Quidnug provides the cryptographic enforcement layer.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No vendor lock-in.</a:t>
            </a:r>
            <a:r>
              <a:rPr sz="1600">
                <a:solidFill>
                  <a:srgbClr val="1A1D23"/>
                </a:solidFill>
                <a:latin typeface="Calibri"/>
              </a:rPr>
              <a:t> Trust graph is portable. Researcher leaving an institution takes their reputation with them.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45 / 80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Reproducibility Crisis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What provenance chains do NOT solve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011680"/>
            <a:ext cx="11064240" cy="4114800"/>
          </a:xfrm>
          <a:prstGeom prst="rect">
            <a:avLst/>
          </a:prstGeom>
          <a:noFill/>
        </p:spPr>
        <p:txBody>
          <a:bodyPr wrap="square" rIns="0" tIns="0" bIns="0">
            <a:spAutoFit/>
          </a:bodyPr>
          <a:lstStyle/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Honest disagreement on analysis choices.</a:t>
            </a:r>
            <a:r>
              <a:rPr sz="1600">
                <a:solidFill>
                  <a:srgbClr val="1A1D23"/>
                </a:solidFill>
                <a:latin typeface="Calibri"/>
              </a:rPr>
              <a:t> Provenance verifies the choice was made; not whether it was right.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Theory selection.</a:t>
            </a:r>
            <a:r>
              <a:rPr sz="1600">
                <a:solidFill>
                  <a:srgbClr val="1A1D23"/>
                </a:solidFill>
                <a:latin typeface="Calibri"/>
              </a:rPr>
              <a:t> A wrong theoretical framework can produce verifiable provenance for verifiably wrong conclusions.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Subjective quality of writing or argument.</a:t>
            </a:r>
            <a:r>
              <a:rPr sz="1600">
                <a:solidFill>
                  <a:srgbClr val="1A1D23"/>
                </a:solidFill>
                <a:latin typeface="Calibri"/>
              </a:rPr>
              <a:t> Peer review still does that work.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Funding-source bias.</a:t>
            </a:r>
            <a:r>
              <a:rPr sz="1600">
                <a:solidFill>
                  <a:srgbClr val="1A1D23"/>
                </a:solidFill>
                <a:latin typeface="Calibri"/>
              </a:rPr>
              <a:t> Disclosure helps; provenance doesn't directly address.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This is one layer of a multi-layer defense.</a:t>
            </a:r>
            <a:r>
              <a:rPr sz="1600">
                <a:solidFill>
                  <a:srgbClr val="1A1D23"/>
                </a:solidFill>
                <a:latin typeface="Calibri"/>
              </a:rPr>
              <a:t> The other layers (open data, preregistration, registered reports) still matter.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46 / 80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Reproducibility Crisis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A16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5760720"/>
            <a:ext cx="12191695" cy="73152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31520" y="1828800"/>
            <a:ext cx="3657600" cy="914400"/>
          </a:xfrm>
          <a:prstGeom prst="rect">
            <a:avLst/>
          </a:prstGeom>
          <a:noFill/>
        </p:spPr>
        <p:txBody>
          <a:bodyPr wrap="square" lIns="109728" rIns="109728" tIns="54864" bIns="54864" anchor="t">
            <a:spAutoFit/>
          </a:bodyPr>
          <a:lstStyle/>
          <a:p>
            <a:pPr algn="l">
              <a:defRPr>
                <a:solidFill>
                  <a:srgbClr val="00D4A8"/>
                </a:solidFill>
              </a:defRPr>
            </a:pPr>
            <a:r>
              <a:rPr sz="1800" b="1" i="0">
                <a:solidFill>
                  <a:srgbClr val="00D4A8"/>
                </a:solidFill>
                <a:latin typeface="Calibri"/>
              </a:rPr>
              <a:t>Section 7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2468880"/>
            <a:ext cx="10698480" cy="1828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FFFFFF"/>
                </a:solidFill>
              </a:defRPr>
            </a:pPr>
            <a:r>
              <a:rPr sz="4400" b="1">
                <a:solidFill>
                  <a:srgbClr val="FFFFFF"/>
                </a:solidFill>
                <a:latin typeface="Calibri"/>
              </a:rPr>
              <a:t>Citation-Weighted Reputation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4389120"/>
            <a:ext cx="1069848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C3EFE3"/>
                </a:solidFill>
              </a:defRPr>
            </a:pPr>
            <a:r>
              <a:rPr sz="2000" i="0">
                <a:solidFill>
                  <a:srgbClr val="C3EFE3"/>
                </a:solidFill>
                <a:latin typeface="Calibri"/>
              </a:rPr>
              <a:t>Reviewer quality computable, not editorial secret.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47 / 80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Reproducibility Crisis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Reviewer reputation: computed from history, not hidden</a:t>
            </a:r>
          </a:p>
        </p:txBody>
      </p:sp>
      <p:pic>
        <p:nvPicPr>
          <p:cNvPr id="5" name="Picture 4" descr="chart_reviewer_rep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87235" y="1828800"/>
            <a:ext cx="7817224" cy="36576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548640" y="6217920"/>
            <a:ext cx="11064240" cy="274320"/>
          </a:xfrm>
          <a:prstGeom prst="rect">
            <a:avLst/>
          </a:prstGeom>
          <a:noFill/>
        </p:spPr>
        <p:txBody>
          <a:bodyPr wrap="square" lIns="109728" rIns="109728" tIns="54864" bIns="54864" anchor="t">
            <a:spAutoFit/>
          </a:bodyPr>
          <a:lstStyle/>
          <a:p>
            <a:pPr algn="ctr">
              <a:defRPr>
                <a:solidFill>
                  <a:srgbClr val="64748B"/>
                </a:solidFill>
              </a:defRPr>
            </a:pPr>
            <a:r>
              <a:rPr sz="1000" b="0" i="1">
                <a:solidFill>
                  <a:srgbClr val="64748B"/>
                </a:solidFill>
                <a:latin typeface="Calibri"/>
              </a:rPr>
              <a:t>Reputation = correlation between reviewer's accept/reject decisions and downstream replication outcomes.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48 / 80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Reproducibility Crisis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The reputation computation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011680"/>
            <a:ext cx="11064240" cy="4114800"/>
          </a:xfrm>
          <a:prstGeom prst="rect">
            <a:avLst/>
          </a:prstGeom>
          <a:noFill/>
        </p:spPr>
        <p:txBody>
          <a:bodyPr wrap="square" rIns="0" tIns="0" bIns="0">
            <a:spAutoFit/>
          </a:bodyPr>
          <a:lstStyle/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For each reviewer, compute over their review history.</a:t>
            </a:r>
            <a:r>
              <a:rPr sz="1600">
                <a:solidFill>
                  <a:srgbClr val="1A1D23"/>
                </a:solidFill>
                <a:latin typeface="Calibri"/>
              </a:rPr>
              <a:t> How often did their accept/reject decisions correlate with subsequent replication?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Other signals.</a:t>
            </a:r>
            <a:r>
              <a:rPr sz="1600">
                <a:solidFill>
                  <a:srgbClr val="1A1D23"/>
                </a:solidFill>
                <a:latin typeface="Calibri"/>
              </a:rPr>
              <a:t> Length and substance of review (vs perfunctory). Specificity of critiques. Spotting of errors that subsequently surfaced.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Combine multiplicatively.</a:t>
            </a:r>
            <a:r>
              <a:rPr sz="1600">
                <a:solidFill>
                  <a:srgbClr val="1A1D23"/>
                </a:solidFill>
                <a:latin typeface="Calibri"/>
              </a:rPr>
              <a:t> Same four-factor pattern as relativistic ratings: predictive accuracy * substance * activity * recency.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Result: each reviewer has a per-domain reputation.</a:t>
            </a:r>
            <a:r>
              <a:rPr sz="1600">
                <a:solidFill>
                  <a:srgbClr val="1A1D23"/>
                </a:solidFill>
                <a:latin typeface="Calibri"/>
              </a:rPr>
              <a:t> Visible to editors and to the trust graph at large.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Replaces opacity.</a:t>
            </a:r>
            <a:r>
              <a:rPr sz="1600">
                <a:solidFill>
                  <a:srgbClr val="1A1D23"/>
                </a:solidFill>
                <a:latin typeface="Calibri"/>
              </a:rPr>
              <a:t> Today, only editors know which reviewers are good. Tomorrow, the field knows.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49 / 80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Reproducibility Crisis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Four key claims this talk defends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011680"/>
            <a:ext cx="11064240" cy="4114800"/>
          </a:xfrm>
          <a:prstGeom prst="rect">
            <a:avLst/>
          </a:prstGeom>
          <a:noFill/>
        </p:spPr>
        <p:txBody>
          <a:bodyPr wrap="square" rIns="0" tIns="0" bIns="0">
            <a:spAutoFit/>
          </a:bodyPr>
          <a:lstStyle/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Claim 1.</a:t>
            </a:r>
            <a:r>
              <a:rPr sz="1600">
                <a:solidFill>
                  <a:srgbClr val="1A1D23"/>
                </a:solidFill>
                <a:latin typeface="Calibri"/>
              </a:rPr>
              <a:t> The replication crisis measures infrastructure quality, not researcher quality.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Claim 2.</a:t>
            </a:r>
            <a:r>
              <a:rPr sz="1600">
                <a:solidFill>
                  <a:srgbClr val="1A1D23"/>
                </a:solidFill>
                <a:latin typeface="Calibri"/>
              </a:rPr>
              <a:t> Detection of fraud and selective reporting is a losing arms race. Structural substrates win.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Claim 3.</a:t>
            </a:r>
            <a:r>
              <a:rPr sz="1600">
                <a:solidFill>
                  <a:srgbClr val="1A1D23"/>
                </a:solidFill>
                <a:latin typeface="Calibri"/>
              </a:rPr>
              <a:t> Cryptographic data provenance would have caught at least two of the three highest-profile fraud cases of the past decade before replication teams were needed.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Claim 4.</a:t>
            </a:r>
            <a:r>
              <a:rPr sz="1600">
                <a:solidFill>
                  <a:srgbClr val="1A1D23"/>
                </a:solidFill>
                <a:latin typeface="Calibri"/>
              </a:rPr>
              <a:t> Institutional inertia is real but weaker than what preprint adoption faced. Preprints went from fringe to default in roughly a decade.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5 / 80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Reproducibility Crisis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Reviewer scarcity and the cost of being wrong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011680"/>
            <a:ext cx="11064240" cy="4114800"/>
          </a:xfrm>
          <a:prstGeom prst="rect">
            <a:avLst/>
          </a:prstGeom>
          <a:noFill/>
        </p:spPr>
        <p:txBody>
          <a:bodyPr wrap="square" rIns="0" tIns="0" bIns="0">
            <a:spAutoFit/>
          </a:bodyPr>
          <a:lstStyle/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Current state.</a:t>
            </a:r>
            <a:r>
              <a:rPr sz="1600">
                <a:solidFill>
                  <a:srgbClr val="1A1D23"/>
                </a:solidFill>
                <a:latin typeface="Calibri"/>
              </a:rPr>
              <a:t> Reviewers are unpaid, unrewarded, and anonymous. Their work is captured by publishers.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With reputation.</a:t>
            </a:r>
            <a:r>
              <a:rPr sz="1600">
                <a:solidFill>
                  <a:srgbClr val="1A1D23"/>
                </a:solidFill>
                <a:latin typeface="Calibri"/>
              </a:rPr>
              <a:t> Good reviewing is visible and rewarded. Universities can credit it for promotion.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Cost of being wrong.</a:t>
            </a:r>
            <a:r>
              <a:rPr sz="1600">
                <a:solidFill>
                  <a:srgbClr val="1A1D23"/>
                </a:solidFill>
                <a:latin typeface="Calibri"/>
              </a:rPr>
              <a:t> Today: zero. Tomorrow: reviewer reputation declines, fewer high-stakes assignments.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Cost of being lazy.</a:t>
            </a:r>
            <a:r>
              <a:rPr sz="1600">
                <a:solidFill>
                  <a:srgbClr val="1A1D23"/>
                </a:solidFill>
                <a:latin typeface="Calibri"/>
              </a:rPr>
              <a:t> Today: zero. Tomorrow: substantive review history is visible alongside reviewer's own publications.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Aczel et al 2021: scholarly publishing extracts ~$2B/yr of free reviewer labor.</a:t>
            </a:r>
            <a:r>
              <a:rPr sz="1600">
                <a:solidFill>
                  <a:srgbClr val="1A1D23"/>
                </a:solidFill>
                <a:latin typeface="Calibri"/>
              </a:rPr>
              <a:t> Compensation could come via reputation, not just cash.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50 / 80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Reproducibility Crisis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Gaming the reputation signal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011680"/>
            <a:ext cx="11064240" cy="4114800"/>
          </a:xfrm>
          <a:prstGeom prst="rect">
            <a:avLst/>
          </a:prstGeom>
          <a:noFill/>
        </p:spPr>
        <p:txBody>
          <a:bodyPr wrap="square" rIns="0" tIns="0" bIns="0">
            <a:spAutoFit/>
          </a:bodyPr>
          <a:lstStyle/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Naive concern: reviewers will accept everything to look agreeable.</a:t>
            </a:r>
            <a:r>
              <a:rPr sz="1600">
                <a:solidFill>
                  <a:srgbClr val="1A1D23"/>
                </a:solidFill>
                <a:latin typeface="Calibri"/>
              </a:rPr>
              <a:t> Mitigation: reputation rewards CORRECTLY rejecting bad papers, not just accepting.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Naive concern: cabals coordinate to inflate each others' reputations.</a:t>
            </a:r>
            <a:r>
              <a:rPr sz="1600">
                <a:solidFill>
                  <a:srgbClr val="1A1D23"/>
                </a:solidFill>
                <a:latin typeface="Calibri"/>
              </a:rPr>
              <a:t> Mitigation: trust-graph-based aggregation. A cabal's internal mutual praise contributes near-zero weight to outsiders.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Naive concern: reviewers refuse hard papers to protect their stats.</a:t>
            </a:r>
            <a:r>
              <a:rPr sz="1600">
                <a:solidFill>
                  <a:srgbClr val="1A1D23"/>
                </a:solidFill>
                <a:latin typeface="Calibri"/>
              </a:rPr>
              <a:t> Mitigation: editor visibility into accept/decline rates for assignments.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Naive concern: reputation reduces to a single number (Goodhart).</a:t>
            </a:r>
            <a:r>
              <a:rPr sz="1600">
                <a:solidFill>
                  <a:srgbClr val="1A1D23"/>
                </a:solidFill>
                <a:latin typeface="Calibri"/>
              </a:rPr>
              <a:t> Mitigation: multi-dimensional reputation (replication correlation, methodology spotting, error identification, constructiveness) prevents single-axis gaming.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These are real concerns; none is unmanageable.</a:t>
            </a:r>
            <a:r>
              <a:rPr sz="1600">
                <a:solidFill>
                  <a:srgbClr val="1A1D23"/>
                </a:solidFill>
                <a:latin typeface="Calibri"/>
              </a:rPr>
              <a:t> Same dynamics as any reputation system, with extra engineering.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51 / 80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Reproducibility Crisis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Author reputation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011680"/>
            <a:ext cx="11064240" cy="4114800"/>
          </a:xfrm>
          <a:prstGeom prst="rect">
            <a:avLst/>
          </a:prstGeom>
          <a:noFill/>
        </p:spPr>
        <p:txBody>
          <a:bodyPr wrap="square" rIns="0" tIns="0" bIns="0">
            <a:spAutoFit/>
          </a:bodyPr>
          <a:lstStyle/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Symmetric to reviewer reputation.</a:t>
            </a:r>
            <a:r>
              <a:rPr sz="1600">
                <a:solidFill>
                  <a:srgbClr val="1A1D23"/>
                </a:solidFill>
                <a:latin typeface="Calibri"/>
              </a:rPr>
              <a:t> Authors get reputation from how their work performs over time. Replication, citation by replicating researchers, errors, retractions all factor in.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Replaces h-index.</a:t>
            </a:r>
            <a:r>
              <a:rPr sz="1600">
                <a:solidFill>
                  <a:srgbClr val="1A1D23"/>
                </a:solidFill>
                <a:latin typeface="Calibri"/>
              </a:rPr>
              <a:t> h-index is a count metric easily gamed. Reputation is a trust-weighted quality metric.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Tenure committees can use this.</a:t>
            </a:r>
            <a:r>
              <a:rPr sz="1600">
                <a:solidFill>
                  <a:srgbClr val="1A1D23"/>
                </a:solidFill>
                <a:latin typeface="Calibri"/>
              </a:rPr>
              <a:t> Today they look at journal prestige proxies. Tomorrow they could look at predicted-replicate rates.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Funding agencies can use this.</a:t>
            </a:r>
            <a:r>
              <a:rPr sz="1600">
                <a:solidFill>
                  <a:srgbClr val="1A1D23"/>
                </a:solidFill>
                <a:latin typeface="Calibri"/>
              </a:rPr>
              <a:t> NIH, NSF, ERC, Wellcome could weight applications by applicant reputation in the proposed area.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Cross-domain transparency.</a:t>
            </a:r>
            <a:r>
              <a:rPr sz="1600">
                <a:solidFill>
                  <a:srgbClr val="1A1D23"/>
                </a:solidFill>
                <a:latin typeface="Calibri"/>
              </a:rPr>
              <a:t> Researcher's reputation in one subfield doesn't auto-transfer to another. Each field's trust graph is independent.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52 / 80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Reproducibility Crisis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A16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5760720"/>
            <a:ext cx="12191695" cy="73152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31520" y="1828800"/>
            <a:ext cx="3657600" cy="914400"/>
          </a:xfrm>
          <a:prstGeom prst="rect">
            <a:avLst/>
          </a:prstGeom>
          <a:noFill/>
        </p:spPr>
        <p:txBody>
          <a:bodyPr wrap="square" lIns="109728" rIns="109728" tIns="54864" bIns="54864" anchor="t">
            <a:spAutoFit/>
          </a:bodyPr>
          <a:lstStyle/>
          <a:p>
            <a:pPr algn="l">
              <a:defRPr>
                <a:solidFill>
                  <a:srgbClr val="00D4A8"/>
                </a:solidFill>
              </a:defRPr>
            </a:pPr>
            <a:r>
              <a:rPr sz="1800" b="1" i="0">
                <a:solidFill>
                  <a:srgbClr val="00D4A8"/>
                </a:solidFill>
                <a:latin typeface="Calibri"/>
              </a:rPr>
              <a:t>Section 8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2468880"/>
            <a:ext cx="10698480" cy="1828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FFFFFF"/>
                </a:solidFill>
              </a:defRPr>
            </a:pPr>
            <a:r>
              <a:rPr sz="4400" b="1">
                <a:solidFill>
                  <a:srgbClr val="FFFFFF"/>
                </a:solidFill>
                <a:latin typeface="Calibri"/>
              </a:rPr>
              <a:t>A Paper's Life Cycle Under This System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4389120"/>
            <a:ext cx="1069848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C3EFE3"/>
                </a:solidFill>
              </a:defRPr>
            </a:pPr>
            <a:r>
              <a:rPr sz="2000" i="0">
                <a:solidFill>
                  <a:srgbClr val="C3EFE3"/>
                </a:solidFill>
                <a:latin typeface="Calibri"/>
              </a:rPr>
              <a:t>Concrete walkthrough: preregistration to supersession.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53 / 80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Reproducibility Crisis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The full life cycle, signed end-to-end</a:t>
            </a:r>
          </a:p>
        </p:txBody>
      </p:sp>
      <p:pic>
        <p:nvPicPr>
          <p:cNvPr id="5" name="Picture 4" descr="chart_lifecycl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31188" y="1828800"/>
            <a:ext cx="9329318" cy="402336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548640" y="6217920"/>
            <a:ext cx="11064240" cy="274320"/>
          </a:xfrm>
          <a:prstGeom prst="rect">
            <a:avLst/>
          </a:prstGeom>
          <a:noFill/>
        </p:spPr>
        <p:txBody>
          <a:bodyPr wrap="square" lIns="109728" rIns="109728" tIns="54864" bIns="54864" anchor="t">
            <a:spAutoFit/>
          </a:bodyPr>
          <a:lstStyle/>
          <a:p>
            <a:pPr algn="ctr">
              <a:defRPr>
                <a:solidFill>
                  <a:srgbClr val="64748B"/>
                </a:solidFill>
              </a:defRPr>
            </a:pPr>
            <a:r>
              <a:rPr sz="1000" b="0" i="1">
                <a:solidFill>
                  <a:srgbClr val="64748B"/>
                </a:solidFill>
                <a:latin typeface="Calibri"/>
              </a:rPr>
              <a:t>Each milestone produces a signed artifact linked to the prior milestone.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54 / 80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Reproducibility Crisis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T-6 months: preregistration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011680"/>
            <a:ext cx="11064240" cy="4114800"/>
          </a:xfrm>
          <a:prstGeom prst="rect">
            <a:avLst/>
          </a:prstGeom>
          <a:noFill/>
        </p:spPr>
        <p:txBody>
          <a:bodyPr wrap="square" rIns="0" tIns="0" bIns="0">
            <a:spAutoFit/>
          </a:bodyPr>
          <a:lstStyle/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Researcher signs the hypothesis + analysis plan.</a:t>
            </a:r>
            <a:r>
              <a:rPr sz="1600">
                <a:solidFill>
                  <a:srgbClr val="1A1D23"/>
                </a:solidFill>
                <a:latin typeface="Calibri"/>
              </a:rPr>
              <a:t> Posts to OSF or equivalent.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Quidnug records the signature with timestamp.</a:t>
            </a:r>
            <a:r>
              <a:rPr sz="1600">
                <a:solidFill>
                  <a:srgbClr val="1A1D23"/>
                </a:solidFill>
                <a:latin typeface="Calibri"/>
              </a:rPr>
              <a:t> Tamper-evident: any later change to the plan is visible.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Pre-analysis power calculation included.</a:t>
            </a:r>
            <a:r>
              <a:rPr sz="1600">
                <a:solidFill>
                  <a:srgbClr val="1A1D23"/>
                </a:solidFill>
                <a:latin typeface="Calibri"/>
              </a:rPr>
              <a:t> Reviewers and replicators can audit.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Optional: editorial pre-acceptance via registered reports.</a:t>
            </a:r>
            <a:r>
              <a:rPr sz="1600">
                <a:solidFill>
                  <a:srgbClr val="1A1D23"/>
                </a:solidFill>
                <a:latin typeface="Calibri"/>
              </a:rPr>
              <a:t> Decision based on the design, not eventual results.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Cost.</a:t>
            </a:r>
            <a:r>
              <a:rPr sz="1600">
                <a:solidFill>
                  <a:srgbClr val="1A1D23"/>
                </a:solidFill>
                <a:latin typeface="Calibri"/>
              </a:rPr>
              <a:t> Roughly the same as filling out a current OSF preregistration form. Adds ~5 minutes for the signature step.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55 / 80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Reproducibility Crisis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T-3 months: data collection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011680"/>
            <a:ext cx="11064240" cy="4114800"/>
          </a:xfrm>
          <a:prstGeom prst="rect">
            <a:avLst/>
          </a:prstGeom>
          <a:noFill/>
        </p:spPr>
        <p:txBody>
          <a:bodyPr wrap="square" rIns="0" tIns="0" bIns="0">
            <a:spAutoFit/>
          </a:bodyPr>
          <a:lstStyle/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Each datum is signed at acquisition.</a:t>
            </a:r>
            <a:r>
              <a:rPr sz="1600">
                <a:solidFill>
                  <a:srgbClr val="1A1D23"/>
                </a:solidFill>
                <a:latin typeface="Calibri"/>
              </a:rPr>
              <a:t> Lab notebook + instrument output produce signed records.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Bulk data: Merkle root signed.</a:t>
            </a:r>
            <a:r>
              <a:rPr sz="1600">
                <a:solidFill>
                  <a:srgbClr val="1A1D23"/>
                </a:solidFill>
                <a:latin typeface="Calibri"/>
              </a:rPr>
              <a:t> Individual records can be hashed-and-included; verifiable inclusion proofs.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Validation steps signed separately.</a:t>
            </a:r>
            <a:r>
              <a:rPr sz="1600">
                <a:solidFill>
                  <a:srgbClr val="1A1D23"/>
                </a:solidFill>
                <a:latin typeface="Calibri"/>
              </a:rPr>
              <a:t> Outlier removal, clean-up, format conversion: each is a node in the provenance chain.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Lab member identity preserved.</a:t>
            </a:r>
            <a:r>
              <a:rPr sz="1600">
                <a:solidFill>
                  <a:srgbClr val="1A1D23"/>
                </a:solidFill>
                <a:latin typeface="Calibri"/>
              </a:rPr>
              <a:t> Each contributor's quid is on the record. Important for credit and for accountability.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Can be batched.</a:t>
            </a:r>
            <a:r>
              <a:rPr sz="1600">
                <a:solidFill>
                  <a:srgbClr val="1A1D23"/>
                </a:solidFill>
                <a:latin typeface="Calibri"/>
              </a:rPr>
              <a:t> Sign daily, weekly, or per-experiment. Granularity is operator choice.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56 / 80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Reproducibility Crisis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T-1 month: analysis and preprint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011680"/>
            <a:ext cx="11064240" cy="4114800"/>
          </a:xfrm>
          <a:prstGeom prst="rect">
            <a:avLst/>
          </a:prstGeom>
          <a:noFill/>
        </p:spPr>
        <p:txBody>
          <a:bodyPr wrap="square" rIns="0" tIns="0" bIns="0">
            <a:spAutoFit/>
          </a:bodyPr>
          <a:lstStyle/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Analysis script signed.</a:t>
            </a:r>
            <a:r>
              <a:rPr sz="1600">
                <a:solidFill>
                  <a:srgbClr val="1A1D23"/>
                </a:solidFill>
                <a:latin typeface="Calibri"/>
              </a:rPr>
              <a:t> Linked to the signed preregistration. Deviations from preregistered plan are visible (and may be justified, not necessarily a problem).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Outputs (figures, tables) signed.</a:t>
            </a:r>
            <a:r>
              <a:rPr sz="1600">
                <a:solidFill>
                  <a:srgbClr val="1A1D23"/>
                </a:solidFill>
                <a:latin typeface="Calibri"/>
              </a:rPr>
              <a:t> Linked to the script that produced them. Re-running the script must produce matching outputs.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Preprint posted with signed bundle.</a:t>
            </a:r>
            <a:r>
              <a:rPr sz="1600">
                <a:solidFill>
                  <a:srgbClr val="1A1D23"/>
                </a:solidFill>
                <a:latin typeface="Calibri"/>
              </a:rPr>
              <a:t> Manuscript + script + data + provenance chain.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ArXiv, bioRxiv, medRxiv compatibility.</a:t>
            </a:r>
            <a:r>
              <a:rPr sz="1600">
                <a:solidFill>
                  <a:srgbClr val="1A1D23"/>
                </a:solidFill>
                <a:latin typeface="Calibri"/>
              </a:rPr>
              <a:t> Existing preprint servers gain provenance metadata as a sidecar.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Public commitment.</a:t>
            </a:r>
            <a:r>
              <a:rPr sz="1600">
                <a:solidFill>
                  <a:srgbClr val="1A1D23"/>
                </a:solidFill>
                <a:latin typeface="Calibri"/>
              </a:rPr>
              <a:t> From this moment, any change is auditable.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57 / 80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Reproducibility Crisis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T: peer review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011680"/>
            <a:ext cx="11064240" cy="4114800"/>
          </a:xfrm>
          <a:prstGeom prst="rect">
            <a:avLst/>
          </a:prstGeom>
          <a:noFill/>
        </p:spPr>
        <p:txBody>
          <a:bodyPr wrap="square" rIns="0" tIns="0" bIns="0">
            <a:spAutoFit/>
          </a:bodyPr>
          <a:lstStyle/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Editor assigns reviewers.</a:t>
            </a:r>
            <a:r>
              <a:rPr sz="1600">
                <a:solidFill>
                  <a:srgbClr val="1A1D23"/>
                </a:solidFill>
                <a:latin typeface="Calibri"/>
              </a:rPr>
              <a:t> Editor sees real names; reviewers can choose pseudonymous publication.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Each reviewer signs their review.</a:t>
            </a:r>
            <a:r>
              <a:rPr sz="1600">
                <a:solidFill>
                  <a:srgbClr val="1A1D23"/>
                </a:solidFill>
                <a:latin typeface="Calibri"/>
              </a:rPr>
              <a:t> Linked to the paper, with timestamp and decision.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Author rebuttal signed.</a:t>
            </a:r>
            <a:r>
              <a:rPr sz="1600">
                <a:solidFill>
                  <a:srgbClr val="1A1D23"/>
                </a:solidFill>
                <a:latin typeface="Calibri"/>
              </a:rPr>
              <a:t> Linked to specific reviewer comments.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Editor decision signed.</a:t>
            </a:r>
            <a:r>
              <a:rPr sz="1600">
                <a:solidFill>
                  <a:srgbClr val="1A1D23"/>
                </a:solidFill>
                <a:latin typeface="Calibri"/>
              </a:rPr>
              <a:t> With reasoning, linked to all reviews + rebuttal.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Whole exchange becomes the public review chain.</a:t>
            </a:r>
            <a:r>
              <a:rPr sz="1600">
                <a:solidFill>
                  <a:srgbClr val="1A1D23"/>
                </a:solidFill>
                <a:latin typeface="Calibri"/>
              </a:rPr>
              <a:t> Available to anyone reading the paper, with optional redaction of reviewer identities.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58 / 80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Reproducibility Crisis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T+1 month: published version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011680"/>
            <a:ext cx="11064240" cy="4114800"/>
          </a:xfrm>
          <a:prstGeom prst="rect">
            <a:avLst/>
          </a:prstGeom>
          <a:noFill/>
        </p:spPr>
        <p:txBody>
          <a:bodyPr wrap="square" rIns="0" tIns="0" bIns="0">
            <a:spAutoFit/>
          </a:bodyPr>
          <a:lstStyle/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Final version signed by all authors.</a:t>
            </a:r>
            <a:r>
              <a:rPr sz="1600">
                <a:solidFill>
                  <a:srgbClr val="1A1D23"/>
                </a:solidFill>
                <a:latin typeface="Calibri"/>
              </a:rPr>
              <a:t> Linked to the review chain that produced it.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DOI assigned per usual.</a:t>
            </a:r>
            <a:r>
              <a:rPr sz="1600">
                <a:solidFill>
                  <a:srgbClr val="1A1D23"/>
                </a:solidFill>
                <a:latin typeface="Calibri"/>
              </a:rPr>
              <a:t> Quidnug provenance metadata accessible via DOI resolver.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Discoverable via search.</a:t>
            </a:r>
            <a:r>
              <a:rPr sz="1600">
                <a:solidFill>
                  <a:srgbClr val="1A1D23"/>
                </a:solidFill>
                <a:latin typeface="Calibri"/>
              </a:rPr>
              <a:t> Same Google Scholar / Semantic Scholar / PubMed paths.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Citable as a unit.</a:t>
            </a:r>
            <a:r>
              <a:rPr sz="1600">
                <a:solidFill>
                  <a:srgbClr val="1A1D23"/>
                </a:solidFill>
                <a:latin typeface="Calibri"/>
              </a:rPr>
              <a:t> Citation includes the cryptographic root that proves what is being cited.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Visible to any future replicator.</a:t>
            </a:r>
            <a:r>
              <a:rPr sz="1600">
                <a:solidFill>
                  <a:srgbClr val="1A1D23"/>
                </a:solidFill>
                <a:latin typeface="Calibri"/>
              </a:rPr>
              <a:t> Full chain available; no need to email authors for supplementary materials.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59 / 80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Reproducibility Crisis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A16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5760720"/>
            <a:ext cx="12191695" cy="73152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31520" y="1828800"/>
            <a:ext cx="3657600" cy="914400"/>
          </a:xfrm>
          <a:prstGeom prst="rect">
            <a:avLst/>
          </a:prstGeom>
          <a:noFill/>
        </p:spPr>
        <p:txBody>
          <a:bodyPr wrap="square" lIns="109728" rIns="109728" tIns="54864" bIns="54864" anchor="t">
            <a:spAutoFit/>
          </a:bodyPr>
          <a:lstStyle/>
          <a:p>
            <a:pPr algn="l">
              <a:defRPr>
                <a:solidFill>
                  <a:srgbClr val="00D4A8"/>
                </a:solidFill>
              </a:defRPr>
            </a:pPr>
            <a:r>
              <a:rPr sz="1800" b="1" i="0">
                <a:solidFill>
                  <a:srgbClr val="00D4A8"/>
                </a:solidFill>
                <a:latin typeface="Calibri"/>
              </a:rPr>
              <a:t>Section 1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2468880"/>
            <a:ext cx="10698480" cy="1828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FFFFFF"/>
                </a:solidFill>
              </a:defRPr>
            </a:pPr>
            <a:r>
              <a:rPr sz="4400" b="1">
                <a:solidFill>
                  <a:srgbClr val="FFFFFF"/>
                </a:solidFill>
                <a:latin typeface="Calibri"/>
              </a:rPr>
              <a:t>The Empirical Scale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4389120"/>
            <a:ext cx="1069848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C3EFE3"/>
                </a:solidFill>
              </a:defRPr>
            </a:pPr>
            <a:r>
              <a:rPr sz="2000" i="0">
                <a:solidFill>
                  <a:srgbClr val="C3EFE3"/>
                </a:solidFill>
                <a:latin typeface="Calibri"/>
              </a:rPr>
              <a:t>Replication rates, retractions, fraud cases. Hard numbers.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6 / 80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Reproducibility Crisis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T+2 years: replication attempt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011680"/>
            <a:ext cx="11064240" cy="4114800"/>
          </a:xfrm>
          <a:prstGeom prst="rect">
            <a:avLst/>
          </a:prstGeom>
          <a:noFill/>
        </p:spPr>
        <p:txBody>
          <a:bodyPr wrap="square" rIns="0" tIns="0" bIns="0">
            <a:spAutoFit/>
          </a:bodyPr>
          <a:lstStyle/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Replication team links their work to the original paper by quid.</a:t>
            </a:r>
            <a:r>
              <a:rPr sz="1600">
                <a:solidFill>
                  <a:srgbClr val="1A1D23"/>
                </a:solidFill>
                <a:latin typeface="Calibri"/>
              </a:rPr>
              <a:t/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They re-run the analysis using the original signed script.</a:t>
            </a:r>
            <a:r>
              <a:rPr sz="1600">
                <a:solidFill>
                  <a:srgbClr val="1A1D23"/>
                </a:solidFill>
                <a:latin typeface="Calibri"/>
              </a:rPr>
              <a:t> If the chain verifies, they have certainty about what was done.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They collect new data, sign it, run analysis.</a:t>
            </a:r>
            <a:r>
              <a:rPr sz="1600">
                <a:solidFill>
                  <a:srgbClr val="1A1D23"/>
                </a:solidFill>
                <a:latin typeface="Calibri"/>
              </a:rPr>
              <a:t> Full provenance for their work too.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Replication outcome is itself a signed event.</a:t>
            </a:r>
            <a:r>
              <a:rPr sz="1600">
                <a:solidFill>
                  <a:srgbClr val="1A1D23"/>
                </a:solidFill>
                <a:latin typeface="Calibri"/>
              </a:rPr>
              <a:t> Linked to original paper. Visible in citation graph.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Reviewer + author reputation updated.</a:t>
            </a:r>
            <a:r>
              <a:rPr sz="1600">
                <a:solidFill>
                  <a:srgbClr val="1A1D23"/>
                </a:solidFill>
                <a:latin typeface="Calibri"/>
              </a:rPr>
              <a:t> If paper replicates: reviewer/author reputation rises. If not: declines, automatically.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60 / 80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Reproducibility Crisis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T+5 years: superseded by better theory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011680"/>
            <a:ext cx="11064240" cy="4114800"/>
          </a:xfrm>
          <a:prstGeom prst="rect">
            <a:avLst/>
          </a:prstGeom>
          <a:noFill/>
        </p:spPr>
        <p:txBody>
          <a:bodyPr wrap="square" rIns="0" tIns="0" bIns="0">
            <a:spAutoFit/>
          </a:bodyPr>
          <a:lstStyle/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New paper proposes a better explanation.</a:t>
            </a:r>
            <a:r>
              <a:rPr sz="1600">
                <a:solidFill>
                  <a:srgbClr val="1A1D23"/>
                </a:solidFill>
                <a:latin typeface="Calibri"/>
              </a:rPr>
              <a:t> Links to the original paper as a precursor.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Original paper is not retracted.</a:t>
            </a:r>
            <a:r>
              <a:rPr sz="1600">
                <a:solidFill>
                  <a:srgbClr val="1A1D23"/>
                </a:solidFill>
                <a:latin typeface="Calibri"/>
              </a:rPr>
              <a:t> Retraction is for fraud / errors. Supersession is scientific progress.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The chain shows the intellectual lineage.</a:t>
            </a:r>
            <a:r>
              <a:rPr sz="1600">
                <a:solidFill>
                  <a:srgbClr val="1A1D23"/>
                </a:solidFill>
                <a:latin typeface="Calibri"/>
              </a:rPr>
              <a:t> Reader of the new paper sees what came before, what data was used, what changed.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Author of the original gets credit for the contribution.</a:t>
            </a:r>
            <a:r>
              <a:rPr sz="1600">
                <a:solidFill>
                  <a:srgbClr val="1A1D23"/>
                </a:solidFill>
                <a:latin typeface="Calibri"/>
              </a:rPr>
              <a:t> Reputation reflects 'this work was a useful precursor,' not 'this work was wrong.'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Citation graph captures the actual flow of ideas.</a:t>
            </a:r>
            <a:r>
              <a:rPr sz="1600">
                <a:solidFill>
                  <a:srgbClr val="1A1D23"/>
                </a:solidFill>
                <a:latin typeface="Calibri"/>
              </a:rPr>
              <a:t> Today: citations are flat counts. Tomorrow: citations carry semantic weight.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61 / 80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Reproducibility Crisis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The total artifact at T+5 years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011680"/>
            <a:ext cx="11064240" cy="4114800"/>
          </a:xfrm>
          <a:prstGeom prst="rect">
            <a:avLst/>
          </a:prstGeom>
          <a:noFill/>
        </p:spPr>
        <p:txBody>
          <a:bodyPr wrap="square" rIns="0" tIns="0" bIns="0">
            <a:spAutoFit/>
          </a:bodyPr>
          <a:lstStyle/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One paper has produced.</a:t>
            </a:r>
            <a:r>
              <a:rPr sz="1600">
                <a:solidFill>
                  <a:srgbClr val="1A1D23"/>
                </a:solidFill>
                <a:latin typeface="Calibri"/>
              </a:rPr>
              <a:t> Preregistration + raw data + analysis script + figures + preprint + 4 reviews + rebuttal + editor decision + published version + replication attempt + supersession.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All linked, all signed, all verifiable.</a:t>
            </a:r>
            <a:r>
              <a:rPr sz="1600">
                <a:solidFill>
                  <a:srgbClr val="1A1D23"/>
                </a:solidFill>
                <a:latin typeface="Calibri"/>
              </a:rPr>
              <a:t> Anyone can audit the full lineage.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Storage cost.</a:t>
            </a:r>
            <a:r>
              <a:rPr sz="1600">
                <a:solidFill>
                  <a:srgbClr val="1A1D23"/>
                </a:solidFill>
                <a:latin typeface="Calibri"/>
              </a:rPr>
              <a:t> Roughly 100 KB - 10 MB per paper, depending on data size. Trivial.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Compute cost to verify.</a:t>
            </a:r>
            <a:r>
              <a:rPr sz="1600">
                <a:solidFill>
                  <a:srgbClr val="1A1D23"/>
                </a:solidFill>
                <a:latin typeface="Calibri"/>
              </a:rPr>
              <a:t> Sub-second for the full chain.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This is what a healthy scholarly record looks like.</a:t>
            </a:r>
            <a:r>
              <a:rPr sz="1600">
                <a:solidFill>
                  <a:srgbClr val="1A1D23"/>
                </a:solidFill>
                <a:latin typeface="Calibri"/>
              </a:rPr>
              <a:t> We have the technology. The question is institutional will.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62 / 80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Reproducibility Crisis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A16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5760720"/>
            <a:ext cx="12191695" cy="73152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31520" y="1828800"/>
            <a:ext cx="3657600" cy="914400"/>
          </a:xfrm>
          <a:prstGeom prst="rect">
            <a:avLst/>
          </a:prstGeom>
          <a:noFill/>
        </p:spPr>
        <p:txBody>
          <a:bodyPr wrap="square" lIns="109728" rIns="109728" tIns="54864" bIns="54864" anchor="t">
            <a:spAutoFit/>
          </a:bodyPr>
          <a:lstStyle/>
          <a:p>
            <a:pPr algn="l">
              <a:defRPr>
                <a:solidFill>
                  <a:srgbClr val="00D4A8"/>
                </a:solidFill>
              </a:defRPr>
            </a:pPr>
            <a:r>
              <a:rPr sz="1800" b="1" i="0">
                <a:solidFill>
                  <a:srgbClr val="00D4A8"/>
                </a:solidFill>
                <a:latin typeface="Calibri"/>
              </a:rPr>
              <a:t>Section 9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2468880"/>
            <a:ext cx="10698480" cy="1828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FFFFFF"/>
                </a:solidFill>
              </a:defRPr>
            </a:pPr>
            <a:r>
              <a:rPr sz="4400" b="1">
                <a:solidFill>
                  <a:srgbClr val="FFFFFF"/>
                </a:solidFill>
                <a:latin typeface="Calibri"/>
              </a:rPr>
              <a:t>Institutional Tradeoffs and Rollout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4389120"/>
            <a:ext cx="1069848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C3EFE3"/>
                </a:solidFill>
              </a:defRPr>
            </a:pPr>
            <a:r>
              <a:rPr sz="2000" i="0">
                <a:solidFill>
                  <a:srgbClr val="C3EFE3"/>
                </a:solidFill>
                <a:latin typeface="Calibri"/>
              </a:rPr>
              <a:t>What journals, universities, funders need to do.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63 / 80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Reproducibility Crisis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What journals must do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011680"/>
            <a:ext cx="11064240" cy="4114800"/>
          </a:xfrm>
          <a:prstGeom prst="rect">
            <a:avLst/>
          </a:prstGeom>
          <a:noFill/>
        </p:spPr>
        <p:txBody>
          <a:bodyPr wrap="square" rIns="0" tIns="0" bIns="0">
            <a:spAutoFit/>
          </a:bodyPr>
          <a:lstStyle/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Accept signed submission bundles.</a:t>
            </a:r>
            <a:r>
              <a:rPr sz="1600">
                <a:solidFill>
                  <a:srgbClr val="1A1D23"/>
                </a:solidFill>
                <a:latin typeface="Calibri"/>
              </a:rPr>
              <a:t> Manuscript + provenance chain + signed authorship.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Issue signed peer reviews.</a:t>
            </a:r>
            <a:r>
              <a:rPr sz="1600">
                <a:solidFill>
                  <a:srgbClr val="1A1D23"/>
                </a:solidFill>
                <a:latin typeface="Calibri"/>
              </a:rPr>
              <a:t> Reviewer signs review; editor signs decision.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Publish review chain alongside paper.</a:t>
            </a:r>
            <a:r>
              <a:rPr sz="1600">
                <a:solidFill>
                  <a:srgbClr val="1A1D23"/>
                </a:solidFill>
                <a:latin typeface="Calibri"/>
              </a:rPr>
              <a:t> Optionally with reviewer identity redacted; the cryptographic identity remains.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Adopt PROV-O / Quidnug-compatible metadata.</a:t>
            </a:r>
            <a:r>
              <a:rPr sz="1600">
                <a:solidFill>
                  <a:srgbClr val="1A1D23"/>
                </a:solidFill>
                <a:latin typeface="Calibri"/>
              </a:rPr>
              <a:t> Sidecar JSON or RDF; publish alongside DOI.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Cost.</a:t>
            </a:r>
            <a:r>
              <a:rPr sz="1600">
                <a:solidFill>
                  <a:srgbClr val="1A1D23"/>
                </a:solidFill>
                <a:latin typeface="Calibri"/>
              </a:rPr>
              <a:t> Mostly editorial workflow software. Major publishers (Wiley, Elsevier, Springer Nature) could deploy in a year if motivated.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64 / 80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Reproducibility Crisis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What universities must do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011680"/>
            <a:ext cx="11064240" cy="4114800"/>
          </a:xfrm>
          <a:prstGeom prst="rect">
            <a:avLst/>
          </a:prstGeom>
          <a:noFill/>
        </p:spPr>
        <p:txBody>
          <a:bodyPr wrap="square" rIns="0" tIns="0" bIns="0">
            <a:spAutoFit/>
          </a:bodyPr>
          <a:lstStyle/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Issue researcher quids.</a:t>
            </a:r>
            <a:r>
              <a:rPr sz="1600">
                <a:solidFill>
                  <a:srgbClr val="1A1D23"/>
                </a:solidFill>
                <a:latin typeface="Calibri"/>
              </a:rPr>
              <a:t> Tied to ORCID + institutional email. Researcher takes the quid with them when they leave.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Accept reviewer reputation in tenure files.</a:t>
            </a:r>
            <a:r>
              <a:rPr sz="1600">
                <a:solidFill>
                  <a:srgbClr val="1A1D23"/>
                </a:solidFill>
                <a:latin typeface="Calibri"/>
              </a:rPr>
              <a:t> Auditable review record alongside publication record.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Reward replication work.</a:t>
            </a:r>
            <a:r>
              <a:rPr sz="1600">
                <a:solidFill>
                  <a:srgbClr val="1A1D23"/>
                </a:solidFill>
                <a:latin typeface="Calibri"/>
              </a:rPr>
              <a:t> Currently undervalued. Make replications count for tenure review.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Mandate provenance for grant-funded work.</a:t>
            </a:r>
            <a:r>
              <a:rPr sz="1600">
                <a:solidFill>
                  <a:srgbClr val="1A1D23"/>
                </a:solidFill>
                <a:latin typeface="Calibri"/>
              </a:rPr>
              <a:t> When you give a researcher money, require they sign their data and analyses.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Update IT for trust-graph integration.</a:t>
            </a:r>
            <a:r>
              <a:rPr sz="1600">
                <a:solidFill>
                  <a:srgbClr val="1A1D23"/>
                </a:solidFill>
                <a:latin typeface="Calibri"/>
              </a:rPr>
              <a:t> Roughly the same lift as ORCID adoption was 2010-2020.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65 / 80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Reproducibility Crisis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What funders must do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011680"/>
            <a:ext cx="11064240" cy="4114800"/>
          </a:xfrm>
          <a:prstGeom prst="rect">
            <a:avLst/>
          </a:prstGeom>
          <a:noFill/>
        </p:spPr>
        <p:txBody>
          <a:bodyPr wrap="square" rIns="0" tIns="0" bIns="0">
            <a:spAutoFit/>
          </a:bodyPr>
          <a:lstStyle/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Mandate signed deliverables.</a:t>
            </a:r>
            <a:r>
              <a:rPr sz="1600">
                <a:solidFill>
                  <a:srgbClr val="1A1D23"/>
                </a:solidFill>
                <a:latin typeface="Calibri"/>
              </a:rPr>
              <a:t> NIH, NSF, ERC, Wellcome can require signed data + analysis as a condition of funding.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Weight grant applications by applicant reputation.</a:t>
            </a:r>
            <a:r>
              <a:rPr sz="1600">
                <a:solidFill>
                  <a:srgbClr val="1A1D23"/>
                </a:solidFill>
                <a:latin typeface="Calibri"/>
              </a:rPr>
              <a:t> Reviewer reputation shows which applicants have previously produced replicable work.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Fund infrastructure.</a:t>
            </a:r>
            <a:r>
              <a:rPr sz="1600">
                <a:solidFill>
                  <a:srgbClr val="1A1D23"/>
                </a:solidFill>
                <a:latin typeface="Calibri"/>
              </a:rPr>
              <a:t> Quidnug node hosting at major research universities. Trivial cost relative to research budgets.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Coordinate across funders.</a:t>
            </a:r>
            <a:r>
              <a:rPr sz="1600">
                <a:solidFill>
                  <a:srgbClr val="1A1D23"/>
                </a:solidFill>
                <a:latin typeface="Calibri"/>
              </a:rPr>
              <a:t> International coordination on data-sharing + provenance standards. NIH already drives some of this; needs expanding.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Mandate replication funding.</a:t>
            </a:r>
            <a:r>
              <a:rPr sz="1600">
                <a:solidFill>
                  <a:srgbClr val="1A1D23"/>
                </a:solidFill>
                <a:latin typeface="Calibri"/>
              </a:rPr>
              <a:t> 1-5% of research budgets earmarked for replication studies.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66 / 80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Reproducibility Crisis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Honest tradeoff 1: senior researcher resistance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011680"/>
            <a:ext cx="11064240" cy="4114800"/>
          </a:xfrm>
          <a:prstGeom prst="rect">
            <a:avLst/>
          </a:prstGeom>
          <a:noFill/>
        </p:spPr>
        <p:txBody>
          <a:bodyPr wrap="square" rIns="0" tIns="0" bIns="0">
            <a:spAutoFit/>
          </a:bodyPr>
          <a:lstStyle/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Senior researchers built careers under the current system.</a:t>
            </a:r>
            <a:r>
              <a:rPr sz="1600">
                <a:solidFill>
                  <a:srgbClr val="1A1D23"/>
                </a:solidFill>
                <a:latin typeface="Calibri"/>
              </a:rPr>
              <a:t> Some see transparency as a threat to existing reputation.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Mitigation.</a:t>
            </a:r>
            <a:r>
              <a:rPr sz="1600">
                <a:solidFill>
                  <a:srgbClr val="1A1D23"/>
                </a:solidFill>
                <a:latin typeface="Calibri"/>
              </a:rPr>
              <a:t> Voluntary at first. Early adopters demonstrate value. Generational turnover gradually shifts norms.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Same as the open-access transition.</a:t>
            </a:r>
            <a:r>
              <a:rPr sz="1600">
                <a:solidFill>
                  <a:srgbClr val="1A1D23"/>
                </a:solidFill>
                <a:latin typeface="Calibri"/>
              </a:rPr>
              <a:t> Took 15+ years from PLoS founding (2001) to mainstream. Not impossible, just slow.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Pseudonymous reviewer identity helps.</a:t>
            </a:r>
            <a:r>
              <a:rPr sz="1600">
                <a:solidFill>
                  <a:srgbClr val="1A1D23"/>
                </a:solidFill>
                <a:latin typeface="Calibri"/>
              </a:rPr>
              <a:t> Senior reviewers can give honest reviews without career retaliation. Lowers the bar.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Generational forcing function.</a:t>
            </a:r>
            <a:r>
              <a:rPr sz="1600">
                <a:solidFill>
                  <a:srgbClr val="1A1D23"/>
                </a:solidFill>
                <a:latin typeface="Calibri"/>
              </a:rPr>
              <a:t> Young researchers entering the field will demand infrastructure that protects them from p-hacking and fraud.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67 / 80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Reproducibility Crisis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Honest tradeoff 2: small labs and developing countries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011680"/>
            <a:ext cx="11064240" cy="4114800"/>
          </a:xfrm>
          <a:prstGeom prst="rect">
            <a:avLst/>
          </a:prstGeom>
          <a:noFill/>
        </p:spPr>
        <p:txBody>
          <a:bodyPr wrap="square" rIns="0" tIns="0" bIns="0">
            <a:spAutoFit/>
          </a:bodyPr>
          <a:lstStyle/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Adoption requires technical capacity.</a:t>
            </a:r>
            <a:r>
              <a:rPr sz="1600">
                <a:solidFill>
                  <a:srgbClr val="1A1D23"/>
                </a:solidFill>
                <a:latin typeface="Calibri"/>
              </a:rPr>
              <a:t> Small labs may lack IT support to deploy signing tools.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Mitigation.</a:t>
            </a:r>
            <a:r>
              <a:rPr sz="1600">
                <a:solidFill>
                  <a:srgbClr val="1A1D23"/>
                </a:solidFill>
                <a:latin typeface="Calibri"/>
              </a:rPr>
              <a:t> Quidnug ships open-source SDKs in Python, R, Go. Most are CLI-thin. Not a programming-skill threshold.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Institutional hosting.</a:t>
            </a:r>
            <a:r>
              <a:rPr sz="1600">
                <a:solidFill>
                  <a:srgbClr val="1A1D23"/>
                </a:solidFill>
                <a:latin typeface="Calibri"/>
              </a:rPr>
              <a:t> Universities run trust nodes; researchers consume via web UIs. Lab-side complexity stays low.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Cost.</a:t>
            </a:r>
            <a:r>
              <a:rPr sz="1600">
                <a:solidFill>
                  <a:srgbClr val="1A1D23"/>
                </a:solidFill>
                <a:latin typeface="Calibri"/>
              </a:rPr>
              <a:t> Quidnug is open source and free. No SaaS dependency. Smaller labs and developing countries do not have to pay anyone.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Funder mandate.</a:t>
            </a:r>
            <a:r>
              <a:rPr sz="1600">
                <a:solidFill>
                  <a:srgbClr val="1A1D23"/>
                </a:solidFill>
                <a:latin typeface="Calibri"/>
              </a:rPr>
              <a:t> If NIH and Wellcome require it, infrastructure follows. Same pattern as ORCID adoption.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68 / 80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Reproducibility Crisis</a:t>
            </a: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Honest tradeoff 3: privacy and pseudonymity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011680"/>
            <a:ext cx="11064240" cy="4114800"/>
          </a:xfrm>
          <a:prstGeom prst="rect">
            <a:avLst/>
          </a:prstGeom>
          <a:noFill/>
        </p:spPr>
        <p:txBody>
          <a:bodyPr wrap="square" rIns="0" tIns="0" bIns="0">
            <a:spAutoFit/>
          </a:bodyPr>
          <a:lstStyle/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Some reviews require fully anonymous reviewers.</a:t>
            </a:r>
            <a:r>
              <a:rPr sz="1600">
                <a:solidFill>
                  <a:srgbClr val="1A1D23"/>
                </a:solidFill>
                <a:latin typeface="Calibri"/>
              </a:rPr>
              <a:t> Junior reviewing senior with controversial paper. Pseudonymous is sufficient; full anonymity is not.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Trade-off.</a:t>
            </a:r>
            <a:r>
              <a:rPr sz="1600">
                <a:solidFill>
                  <a:srgbClr val="1A1D23"/>
                </a:solidFill>
                <a:latin typeface="Calibri"/>
              </a:rPr>
              <a:t> Pseudonymous accountability + safety. Full anonymity + no accountability.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Most fields can move to pseudonymous.</a:t>
            </a:r>
            <a:r>
              <a:rPr sz="1600">
                <a:solidFill>
                  <a:srgbClr val="1A1D23"/>
                </a:solidFill>
                <a:latin typeface="Calibri"/>
              </a:rPr>
              <a:t> Cryptographic identity persists; real-name exposure remains under reviewer control.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Whistle-blower / sensitive cases.</a:t>
            </a:r>
            <a:r>
              <a:rPr sz="1600">
                <a:solidFill>
                  <a:srgbClr val="1A1D23"/>
                </a:solidFill>
                <a:latin typeface="Calibri"/>
              </a:rPr>
              <a:t> Special handling: editor-only knowledge, encrypted review storage, no public review chain.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Default vs special.</a:t>
            </a:r>
            <a:r>
              <a:rPr sz="1600">
                <a:solidFill>
                  <a:srgbClr val="1A1D23"/>
                </a:solidFill>
                <a:latin typeface="Calibri"/>
              </a:rPr>
              <a:t> Default to pseudonymous-public chain. Allow opt-in to fully-anonymous review for sensitive cases.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69 / 80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Reproducibility Crisis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Cross-field replication rates: 11% to 62%</a:t>
            </a:r>
          </a:p>
        </p:txBody>
      </p:sp>
      <p:pic>
        <p:nvPicPr>
          <p:cNvPr id="5" name="Picture 4" descr="chart_replication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90285" y="1828800"/>
            <a:ext cx="8411125" cy="384048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548640" y="6217920"/>
            <a:ext cx="11064240" cy="274320"/>
          </a:xfrm>
          <a:prstGeom prst="rect">
            <a:avLst/>
          </a:prstGeom>
          <a:noFill/>
        </p:spPr>
        <p:txBody>
          <a:bodyPr wrap="square" lIns="109728" rIns="109728" tIns="54864" bIns="54864" anchor="t">
            <a:spAutoFit/>
          </a:bodyPr>
          <a:lstStyle/>
          <a:p>
            <a:pPr algn="ctr">
              <a:defRPr>
                <a:solidFill>
                  <a:srgbClr val="64748B"/>
                </a:solidFill>
              </a:defRPr>
            </a:pPr>
            <a:r>
              <a:rPr sz="1000" b="0" i="1">
                <a:solidFill>
                  <a:srgbClr val="64748B"/>
                </a:solidFill>
                <a:latin typeface="Calibri"/>
              </a:rPr>
              <a:t>Begley &amp; Ellis (Nature 2012); Errington et al (eLife 2021); OSC (Science 2015); Camerer et al (Science 2016, Nature Human Behaviour 2018).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7 / 80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Reproducibility Crisis</a:t>
            </a: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What this protocol does NOT solve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011680"/>
            <a:ext cx="11064240" cy="4114800"/>
          </a:xfrm>
          <a:prstGeom prst="rect">
            <a:avLst/>
          </a:prstGeom>
          <a:noFill/>
        </p:spPr>
        <p:txBody>
          <a:bodyPr wrap="square" rIns="0" tIns="0" bIns="0">
            <a:spAutoFit/>
          </a:bodyPr>
          <a:lstStyle/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Bad theory.</a:t>
            </a:r>
            <a:r>
              <a:rPr sz="1600">
                <a:solidFill>
                  <a:srgbClr val="1A1D23"/>
                </a:solidFill>
                <a:latin typeface="Calibri"/>
              </a:rPr>
              <a:t> A wrong theoretical framework can produce verifiable provenance for verifiable nonsense.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Bad measurement.</a:t>
            </a:r>
            <a:r>
              <a:rPr sz="1600">
                <a:solidFill>
                  <a:srgbClr val="1A1D23"/>
                </a:solidFill>
                <a:latin typeface="Calibri"/>
              </a:rPr>
              <a:t> If the instrument is broken, signing the broken output does not fix it.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Politicization of science.</a:t>
            </a:r>
            <a:r>
              <a:rPr sz="1600">
                <a:solidFill>
                  <a:srgbClr val="1A1D23"/>
                </a:solidFill>
                <a:latin typeface="Calibri"/>
              </a:rPr>
              <a:t> Climate denial, vaccine hesitancy: not problems of review infrastructure.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Cargo-cult statistics.</a:t>
            </a:r>
            <a:r>
              <a:rPr sz="1600">
                <a:solidFill>
                  <a:srgbClr val="1A1D23"/>
                </a:solidFill>
                <a:latin typeface="Calibri"/>
              </a:rPr>
              <a:t> Wrong test choice cannot be detected at the substrate layer. Reviewers and replicators still must do thinking.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Funding bias.</a:t>
            </a:r>
            <a:r>
              <a:rPr sz="1600">
                <a:solidFill>
                  <a:srgbClr val="1A1D23"/>
                </a:solidFill>
                <a:latin typeface="Calibri"/>
              </a:rPr>
              <a:t> Companies funding research that benefits them. Disclosure helps; substrate doesn't directly address.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70 / 80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Reproducibility Crisis</a:t>
            </a: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Summary: what changes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011680"/>
            <a:ext cx="11064240" cy="4114800"/>
          </a:xfrm>
          <a:prstGeom prst="rect">
            <a:avLst/>
          </a:prstGeom>
          <a:noFill/>
        </p:spPr>
        <p:txBody>
          <a:bodyPr wrap="square" rIns="0" tIns="0" bIns="0">
            <a:spAutoFit/>
          </a:bodyPr>
          <a:lstStyle/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Replication crisis becomes auditable.</a:t>
            </a:r>
            <a:r>
              <a:rPr sz="1600">
                <a:solidFill>
                  <a:srgbClr val="1A1D23"/>
                </a:solidFill>
                <a:latin typeface="Calibri"/>
              </a:rPr>
              <a:t> Replication failures attached to specific authors and reviewers in a queryable graph.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Fraud detection moves earlier.</a:t>
            </a:r>
            <a:r>
              <a:rPr sz="1600">
                <a:solidFill>
                  <a:srgbClr val="1A1D23"/>
                </a:solidFill>
                <a:latin typeface="Calibri"/>
              </a:rPr>
              <a:t> Tessier-Lavigne-style image manipulation flagged at submission. Stapel-style fabrication impossible without instrument-level signatures.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Reviewer quality becomes visible.</a:t>
            </a:r>
            <a:r>
              <a:rPr sz="1600">
                <a:solidFill>
                  <a:srgbClr val="1A1D23"/>
                </a:solidFill>
                <a:latin typeface="Calibri"/>
              </a:rPr>
              <a:t> Tenure committees can credit substantive reviewing. Lazy reviewing becomes visible.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Citation graphs become semantic.</a:t>
            </a:r>
            <a:r>
              <a:rPr sz="1600">
                <a:solidFill>
                  <a:srgbClr val="1A1D23"/>
                </a:solidFill>
                <a:latin typeface="Calibri"/>
              </a:rPr>
              <a:t> Replication attempts, supersessions, retractions all linked. Citation count alone replaced with quality-weighted reputation.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Public trust in science can be rebuilt.</a:t>
            </a:r>
            <a:r>
              <a:rPr sz="1600">
                <a:solidFill>
                  <a:srgbClr val="1A1D23"/>
                </a:solidFill>
                <a:latin typeface="Calibri"/>
              </a:rPr>
              <a:t> Cryptographic accountability is harder to dismiss than 'trust us, peer review.'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71 / 80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Reproducibility Crisis</a:t>
            </a: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What to do this year (researcher)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011680"/>
            <a:ext cx="11064240" cy="4114800"/>
          </a:xfrm>
          <a:prstGeom prst="rect">
            <a:avLst/>
          </a:prstGeom>
          <a:noFill/>
        </p:spPr>
        <p:txBody>
          <a:bodyPr wrap="square" rIns="0" tIns="0" bIns="0">
            <a:spAutoFit/>
          </a:bodyPr>
          <a:lstStyle/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Preregister your next study.</a:t>
            </a:r>
            <a:r>
              <a:rPr sz="1600">
                <a:solidFill>
                  <a:srgbClr val="1A1D23"/>
                </a:solidFill>
                <a:latin typeface="Calibri"/>
              </a:rPr>
              <a:t> OSF or AsPredicted. Sign the preregistration if your institution supports Quidnug; otherwise PGP.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Open your data.</a:t>
            </a:r>
            <a:r>
              <a:rPr sz="1600">
                <a:solidFill>
                  <a:srgbClr val="1A1D23"/>
                </a:solidFill>
                <a:latin typeface="Calibri"/>
              </a:rPr>
              <a:t> Zenodo, Dryad, OSF. Make it the default.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Open your code.</a:t>
            </a:r>
            <a:r>
              <a:rPr sz="1600">
                <a:solidFill>
                  <a:srgbClr val="1A1D23"/>
                </a:solidFill>
                <a:latin typeface="Calibri"/>
              </a:rPr>
              <a:t> GitHub, GitLab. Tag releases corresponding to paper submissions.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Sign your reviews.</a:t>
            </a:r>
            <a:r>
              <a:rPr sz="1600">
                <a:solidFill>
                  <a:srgbClr val="1A1D23"/>
                </a:solidFill>
                <a:latin typeface="Calibri"/>
              </a:rPr>
              <a:t> Use a stable cryptographic identity. Ask journals to support pseudonymous-signed review.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Cite responsibly.</a:t>
            </a:r>
            <a:r>
              <a:rPr sz="1600">
                <a:solidFill>
                  <a:srgbClr val="1A1D23"/>
                </a:solidFill>
                <a:latin typeface="Calibri"/>
              </a:rPr>
              <a:t> Note when papers you cite have replicated or not.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72 / 80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Reproducibility Crisis</a:t>
            </a: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What to do this year (institution)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011680"/>
            <a:ext cx="11064240" cy="4114800"/>
          </a:xfrm>
          <a:prstGeom prst="rect">
            <a:avLst/>
          </a:prstGeom>
          <a:noFill/>
        </p:spPr>
        <p:txBody>
          <a:bodyPr wrap="square" rIns="0" tIns="0" bIns="0">
            <a:spAutoFit/>
          </a:bodyPr>
          <a:lstStyle/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Issue researcher quids.</a:t>
            </a:r>
            <a:r>
              <a:rPr sz="1600">
                <a:solidFill>
                  <a:srgbClr val="1A1D23"/>
                </a:solidFill>
                <a:latin typeface="Calibri"/>
              </a:rPr>
              <a:t> Pilot with the chemistry or psychology department. Iterate.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Update tenure guidelines.</a:t>
            </a:r>
            <a:r>
              <a:rPr sz="1600">
                <a:solidFill>
                  <a:srgbClr val="1A1D23"/>
                </a:solidFill>
                <a:latin typeface="Calibri"/>
              </a:rPr>
              <a:t> Replication work counts. Substantive reviewing counts.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Pilot signed-submission with one journal you publish in.</a:t>
            </a:r>
            <a:r>
              <a:rPr sz="1600">
                <a:solidFill>
                  <a:srgbClr val="1A1D23"/>
                </a:solidFill>
                <a:latin typeface="Calibri"/>
              </a:rPr>
              <a:t> PNAS, eLife, Royal Society Open Science already experiment.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Allocate replication budget.</a:t>
            </a:r>
            <a:r>
              <a:rPr sz="1600">
                <a:solidFill>
                  <a:srgbClr val="1A1D23"/>
                </a:solidFill>
                <a:latin typeface="Calibri"/>
              </a:rPr>
              <a:t> Even 2% of research budget for replication has outsized signal value.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Train graduate students.</a:t>
            </a:r>
            <a:r>
              <a:rPr sz="1600">
                <a:solidFill>
                  <a:srgbClr val="1A1D23"/>
                </a:solidFill>
                <a:latin typeface="Calibri"/>
              </a:rPr>
              <a:t> New researchers entering the field with these tools as defaults.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73 / 80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Reproducibility Crisis</a:t>
            </a: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What to do this year (funder)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011680"/>
            <a:ext cx="11064240" cy="4114800"/>
          </a:xfrm>
          <a:prstGeom prst="rect">
            <a:avLst/>
          </a:prstGeom>
          <a:noFill/>
        </p:spPr>
        <p:txBody>
          <a:bodyPr wrap="square" rIns="0" tIns="0" bIns="0">
            <a:spAutoFit/>
          </a:bodyPr>
          <a:lstStyle/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Mandate signed deliverables in new grants.</a:t>
            </a:r>
            <a:r>
              <a:rPr sz="1600">
                <a:solidFill>
                  <a:srgbClr val="1A1D23"/>
                </a:solidFill>
                <a:latin typeface="Calibri"/>
              </a:rPr>
              <a:t> Phased: starting in 2027 or 2028.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Fund infrastructure.</a:t>
            </a:r>
            <a:r>
              <a:rPr sz="1600">
                <a:solidFill>
                  <a:srgbClr val="1A1D23"/>
                </a:solidFill>
                <a:latin typeface="Calibri"/>
              </a:rPr>
              <a:t> Quidnug node hosting, SDK development, integration with existing repositories.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Sponsor pilot replication studies.</a:t>
            </a:r>
            <a:r>
              <a:rPr sz="1600">
                <a:solidFill>
                  <a:srgbClr val="1A1D23"/>
                </a:solidFill>
                <a:latin typeface="Calibri"/>
              </a:rPr>
              <a:t> $10M-$50M committed annually buys massive credibility boost.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Coordinate internationally.</a:t>
            </a:r>
            <a:r>
              <a:rPr sz="1600">
                <a:solidFill>
                  <a:srgbClr val="1A1D23"/>
                </a:solidFill>
                <a:latin typeface="Calibri"/>
              </a:rPr>
              <a:t> NIH + Wellcome + ERC + JST + NSFC alignment. Avoid fragmentation.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Reward early adopters.</a:t>
            </a:r>
            <a:r>
              <a:rPr sz="1600">
                <a:solidFill>
                  <a:srgbClr val="1A1D23"/>
                </a:solidFill>
                <a:latin typeface="Calibri"/>
              </a:rPr>
              <a:t> Bonus funding for institutions that pilot signed infrastructure.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74 / 80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Reproducibility Crisis</a:t>
            </a: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The takeaway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97280" y="2011680"/>
            <a:ext cx="914400" cy="91440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00D4A8"/>
                </a:solidFill>
              </a:defRPr>
            </a:pPr>
            <a:r>
              <a:rPr sz="9600">
                <a:solidFill>
                  <a:srgbClr val="00D4A8"/>
                </a:solidFill>
                <a:latin typeface="Calibri"/>
              </a:rPr>
              <a:t>“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737360" y="2377440"/>
            <a:ext cx="9875520" cy="2743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defRPr>
                <a:solidFill>
                  <a:srgbClr val="1A1D23"/>
                </a:solidFill>
              </a:defRPr>
            </a:pPr>
            <a:r>
              <a:rPr sz="2400" i="1">
                <a:solidFill>
                  <a:srgbClr val="1A1D23"/>
                </a:solidFill>
                <a:latin typeface="Calibri"/>
              </a:rPr>
              <a:t>The replication crisis is a measurement of infrastructure quality, not researcher quality. We can fix the infrastructure. The technology exists. What we lack is institutional will.</a:t>
            </a:r>
          </a:p>
          <a:p>
            <a:pPr>
              <a:spcBef>
                <a:spcPts val="1600"/>
              </a:spcBef>
              <a:defRPr>
                <a:solidFill>
                  <a:srgbClr val="64748B"/>
                </a:solidFill>
              </a:defRPr>
            </a:pPr>
            <a:r>
              <a:rPr sz="1400">
                <a:solidFill>
                  <a:srgbClr val="64748B"/>
                </a:solidFill>
                <a:latin typeface="Calibri"/>
              </a:rPr>
              <a:t>— The takeaway in one sentence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75 / 80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Reproducibility Crisis</a:t>
            </a:r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References (canonical sources)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011680"/>
            <a:ext cx="11064240" cy="4114800"/>
          </a:xfrm>
          <a:prstGeom prst="rect">
            <a:avLst/>
          </a:prstGeom>
          <a:noFill/>
        </p:spPr>
        <p:txBody>
          <a:bodyPr wrap="square" rIns="0" tIns="0" bIns="0">
            <a:spAutoFit/>
          </a:bodyPr>
          <a:lstStyle/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Ioannidis (2005). Why most published research findings are false. PLOS Medicine.</a:t>
            </a:r>
            <a:r>
              <a:rPr sz="1600">
                <a:solidFill>
                  <a:srgbClr val="1A1D23"/>
                </a:solidFill>
                <a:latin typeface="Calibri"/>
              </a:rPr>
              <a:t/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Open Science Collaboration (2015). Reproducibility of psychological science. Science 349(6251).</a:t>
            </a:r>
            <a:r>
              <a:rPr sz="1600">
                <a:solidFill>
                  <a:srgbClr val="1A1D23"/>
                </a:solidFill>
                <a:latin typeface="Calibri"/>
              </a:rPr>
              <a:t/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Baker (2016). Is there a reproducibility crisis? Nature 533, 452-454.</a:t>
            </a:r>
            <a:r>
              <a:rPr sz="1600">
                <a:solidFill>
                  <a:srgbClr val="1A1D23"/>
                </a:solidFill>
                <a:latin typeface="Calibri"/>
              </a:rPr>
              <a:t/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Begley &amp; Ellis (2012). Drug development. Nature 483, 531-533.</a:t>
            </a:r>
            <a:r>
              <a:rPr sz="1600">
                <a:solidFill>
                  <a:srgbClr val="1A1D23"/>
                </a:solidFill>
                <a:latin typeface="Calibri"/>
              </a:rPr>
              <a:t/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Errington et al (2021). Reproducibility Project: Cancer Biology. eLife.</a:t>
            </a:r>
            <a:r>
              <a:rPr sz="1600">
                <a:solidFill>
                  <a:srgbClr val="1A1D23"/>
                </a:solidFill>
                <a:latin typeface="Calibri"/>
              </a:rPr>
              <a:t/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Camerer et al (2016, 2018). Replication studies in experimental economics + social sciences.</a:t>
            </a:r>
            <a:r>
              <a:rPr sz="1600">
                <a:solidFill>
                  <a:srgbClr val="1A1D23"/>
                </a:solidFill>
                <a:latin typeface="Calibri"/>
              </a:rPr>
              <a:t/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Simmons, Nelson, Simonsohn (2011). False-positive psychology. Psychological Science.</a:t>
            </a:r>
            <a:r>
              <a:rPr sz="1600">
                <a:solidFill>
                  <a:srgbClr val="1A1D23"/>
                </a:solidFill>
                <a:latin typeface="Calibri"/>
              </a:rPr>
              <a:t/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Button, Ioannidis et al (2013). Power failure. Nature Reviews Neuroscience.</a:t>
            </a:r>
            <a:r>
              <a:rPr sz="1600">
                <a:solidFill>
                  <a:srgbClr val="1A1D23"/>
                </a:solidFill>
                <a:latin typeface="Calibri"/>
              </a:rPr>
              <a:t/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Freedman, Cockburn, Simcoe (2015). Economics of reproducibility in preclinical research. PLOS Biology.</a:t>
            </a:r>
            <a:r>
              <a:rPr sz="1600">
                <a:solidFill>
                  <a:srgbClr val="1A1D23"/>
                </a:solidFill>
                <a:latin typeface="Calibri"/>
              </a:rPr>
              <a:t/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Allen &amp; Mehler (2019). Open science challenges, benefits and tips. PLOS Biology.</a:t>
            </a:r>
            <a:r>
              <a:rPr sz="1600">
                <a:solidFill>
                  <a:srgbClr val="1A1D23"/>
                </a:solidFill>
                <a:latin typeface="Calibri"/>
              </a:rPr>
              <a:t/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76 / 80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Reproducibility Crisis</a:t>
            </a:r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More references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011680"/>
            <a:ext cx="11064240" cy="4114800"/>
          </a:xfrm>
          <a:prstGeom prst="rect">
            <a:avLst/>
          </a:prstGeom>
          <a:noFill/>
        </p:spPr>
        <p:txBody>
          <a:bodyPr wrap="square" rIns="0" tIns="0" bIns="0">
            <a:spAutoFit/>
          </a:bodyPr>
          <a:lstStyle/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Aczel et al (2021). A billion-dollar donation: estimating the cost of reviewers' time. Research Integrity and Peer Review.</a:t>
            </a:r>
            <a:r>
              <a:rPr sz="1600">
                <a:solidFill>
                  <a:srgbClr val="1A1D23"/>
                </a:solidFill>
                <a:latin typeface="Calibri"/>
              </a:rPr>
              <a:t/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Franco, Malhotra, Simonovits (2014). Publication bias in the social sciences. Science.</a:t>
            </a:r>
            <a:r>
              <a:rPr sz="1600">
                <a:solidFill>
                  <a:srgbClr val="1A1D23"/>
                </a:solidFill>
                <a:latin typeface="Calibri"/>
              </a:rPr>
              <a:t/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Simonsohn, Nelson, Simmons (2014). P-curve. JEP General.</a:t>
            </a:r>
            <a:r>
              <a:rPr sz="1600">
                <a:solidFill>
                  <a:srgbClr val="1A1D23"/>
                </a:solidFill>
                <a:latin typeface="Calibri"/>
              </a:rPr>
              <a:t/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Retraction Watch database. retractionwatch.com.</a:t>
            </a:r>
            <a:r>
              <a:rPr sz="1600">
                <a:solidFill>
                  <a:srgbClr val="1A1D23"/>
                </a:solidFill>
                <a:latin typeface="Calibri"/>
              </a:rPr>
              <a:t/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Companion blog post.</a:t>
            </a:r>
            <a:r>
              <a:rPr sz="1600">
                <a:solidFill>
                  <a:srgbClr val="1A1D23"/>
                </a:solidFill>
                <a:latin typeface="Calibri"/>
              </a:rPr>
              <a:t> blogs/2026-04-23-reproducibility-crisis-tamper-evident-peer-review.md.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Quidnug protocol.</a:t>
            </a:r>
            <a:r>
              <a:rPr sz="1600">
                <a:solidFill>
                  <a:srgbClr val="1A1D23"/>
                </a:solidFill>
                <a:latin typeface="Calibri"/>
              </a:rPr>
              <a:t> github.com/quidnug/quidnug. Reference SDKs in Python, R, Go, JavaScript.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ORCID.</a:t>
            </a:r>
            <a:r>
              <a:rPr sz="1600">
                <a:solidFill>
                  <a:srgbClr val="1A1D23"/>
                </a:solidFill>
                <a:latin typeface="Calibri"/>
              </a:rPr>
              <a:t> orcid.org. Researcher identifier compatibility.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OSF (Open Science Framework).</a:t>
            </a:r>
            <a:r>
              <a:rPr sz="1600">
                <a:solidFill>
                  <a:srgbClr val="1A1D23"/>
                </a:solidFill>
                <a:latin typeface="Calibri"/>
              </a:rPr>
              <a:t> osf.io. Existing preregistration platform; integration target.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77 / 80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Reproducibility Crisis</a:t>
            </a:r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Common objections, briefly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011680"/>
            <a:ext cx="11064240" cy="4114800"/>
          </a:xfrm>
          <a:prstGeom prst="rect">
            <a:avLst/>
          </a:prstGeom>
          <a:noFill/>
        </p:spPr>
        <p:txBody>
          <a:bodyPr wrap="square" rIns="0" tIns="0" bIns="0">
            <a:spAutoFit/>
          </a:bodyPr>
          <a:lstStyle/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'My data is sensitive.'</a:t>
            </a:r>
            <a:r>
              <a:rPr sz="1600">
                <a:solidFill>
                  <a:srgbClr val="1A1D23"/>
                </a:solidFill>
                <a:latin typeface="Calibri"/>
              </a:rPr>
              <a:t> Hash + Merkle proofs. Sign the chain without exposing the raw values.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'My field doesn't have a culture for this.'</a:t>
            </a:r>
            <a:r>
              <a:rPr sz="1600">
                <a:solidFill>
                  <a:srgbClr val="1A1D23"/>
                </a:solidFill>
                <a:latin typeface="Calibri"/>
              </a:rPr>
              <a:t> Neither did open access in 2001. Cultures change when incentives change.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'It will slow me down.'</a:t>
            </a:r>
            <a:r>
              <a:rPr sz="1600">
                <a:solidFill>
                  <a:srgbClr val="1A1D23"/>
                </a:solidFill>
                <a:latin typeface="Calibri"/>
              </a:rPr>
              <a:t> Net-net it speeds you up: collaborators can verify your work without your help.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'What if Quidnug fails as a project?'</a:t>
            </a:r>
            <a:r>
              <a:rPr sz="1600">
                <a:solidFill>
                  <a:srgbClr val="1A1D23"/>
                </a:solidFill>
                <a:latin typeface="Calibri"/>
              </a:rPr>
              <a:t> The standards and primitives are open. Other implementations could replace it.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'I do not have the technical expertise.'</a:t>
            </a:r>
            <a:r>
              <a:rPr sz="1600">
                <a:solidFill>
                  <a:srgbClr val="1A1D23"/>
                </a:solidFill>
                <a:latin typeface="Calibri"/>
              </a:rPr>
              <a:t> Most workflow is CLI-thin. Universities deploy the nodes; researchers consume via web UIs.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78 / 80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Reproducibility Crisis</a:t>
            </a:r>
          </a:p>
        </p:txBody>
      </p:sp>
    </p:spTree>
  </p:cSld>
  <p:clrMapOvr>
    <a:masterClrMapping/>
  </p:clrMapOvr>
</p:sld>
</file>

<file path=ppt/slides/slide7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One-line summary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97280" y="2011680"/>
            <a:ext cx="914400" cy="91440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00D4A8"/>
                </a:solidFill>
              </a:defRPr>
            </a:pPr>
            <a:r>
              <a:rPr sz="9600">
                <a:solidFill>
                  <a:srgbClr val="00D4A8"/>
                </a:solidFill>
                <a:latin typeface="Calibri"/>
              </a:rPr>
              <a:t>“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737360" y="2377440"/>
            <a:ext cx="9875520" cy="2743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defRPr>
                <a:solidFill>
                  <a:srgbClr val="1A1D23"/>
                </a:solidFill>
              </a:defRPr>
            </a:pPr>
            <a:r>
              <a:rPr sz="2400" i="1">
                <a:solidFill>
                  <a:srgbClr val="1A1D23"/>
                </a:solidFill>
                <a:latin typeface="Calibri"/>
              </a:rPr>
              <a:t>We have the technology. What we lack is institutional will.</a:t>
            </a:r>
          </a:p>
          <a:p>
            <a:pPr>
              <a:spcBef>
                <a:spcPts val="1600"/>
              </a:spcBef>
              <a:defRPr>
                <a:solidFill>
                  <a:srgbClr val="64748B"/>
                </a:solidFill>
              </a:defRPr>
            </a:pPr>
            <a:r>
              <a:rPr sz="1400">
                <a:solidFill>
                  <a:srgbClr val="64748B"/>
                </a:solidFill>
                <a:latin typeface="Calibri"/>
              </a:rPr>
              <a:t>— The 2026 status of scholarly trust infrastructure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79 / 80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Reproducibility Crisis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OSC 2015: the most-cited replication study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011680"/>
            <a:ext cx="11064240" cy="4114800"/>
          </a:xfrm>
          <a:prstGeom prst="rect">
            <a:avLst/>
          </a:prstGeom>
          <a:noFill/>
        </p:spPr>
        <p:txBody>
          <a:bodyPr wrap="square" rIns="0" tIns="0" bIns="0">
            <a:spAutoFit/>
          </a:bodyPr>
          <a:lstStyle/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Open Science Collaboration.</a:t>
            </a:r>
            <a:r>
              <a:rPr sz="1600">
                <a:solidFill>
                  <a:srgbClr val="1A1D23"/>
                </a:solidFill>
                <a:latin typeface="Calibri"/>
              </a:rPr>
              <a:t> 'Estimating the reproducibility of psychological science.' Science 349(6251). aac4716, 2015.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Method.</a:t>
            </a:r>
            <a:r>
              <a:rPr sz="1600">
                <a:solidFill>
                  <a:srgbClr val="1A1D23"/>
                </a:solidFill>
                <a:latin typeface="Calibri"/>
              </a:rPr>
              <a:t> 270 authors recruited to replicate 100 studies from three top psychology journals (JPSP, Psych Sci, JEP).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Result, statistical significance criterion.</a:t>
            </a:r>
            <a:r>
              <a:rPr sz="1600">
                <a:solidFill>
                  <a:srgbClr val="1A1D23"/>
                </a:solidFill>
                <a:latin typeface="Calibri"/>
              </a:rPr>
              <a:t> Only 36% of replications reached p &lt; 0.05 in the same direction as the original.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Result, subjective replication.</a:t>
            </a:r>
            <a:r>
              <a:rPr sz="1600">
                <a:solidFill>
                  <a:srgbClr val="1A1D23"/>
                </a:solidFill>
                <a:latin typeface="Calibri"/>
              </a:rPr>
              <a:t> 39% considered to have replicated.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Effect-size attenuation.</a:t>
            </a:r>
            <a:r>
              <a:rPr sz="1600">
                <a:solidFill>
                  <a:srgbClr val="1A1D23"/>
                </a:solidFill>
                <a:latin typeface="Calibri"/>
              </a:rPr>
              <a:t> Mean replication effect size was roughly half of the original. Not noise; systematic shrinkage.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Cited 7,000+ times.</a:t>
            </a:r>
            <a:r>
              <a:rPr sz="1600">
                <a:solidFill>
                  <a:srgbClr val="1A1D23"/>
                </a:solidFill>
                <a:latin typeface="Calibri"/>
              </a:rPr>
              <a:t> Methodologically scrutinized; not refuted.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8 / 80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Reproducibility Crisis</a:t>
            </a:r>
          </a:p>
        </p:txBody>
      </p:sp>
    </p:spTree>
  </p:cSld>
  <p:clrMapOvr>
    <a:masterClrMapping/>
  </p:clrMapOvr>
</p:sld>
</file>

<file path=ppt/slides/slide8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A16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914400" y="548640"/>
            <a:ext cx="1051560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FFFFFF"/>
                </a:solidFill>
              </a:defRPr>
            </a:pPr>
            <a:r>
              <a:rPr sz="4000" b="1">
                <a:solidFill>
                  <a:srgbClr val="FFFFFF"/>
                </a:solidFill>
                <a:latin typeface="Calibri"/>
              </a:rPr>
              <a:t>Questions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1554480"/>
            <a:ext cx="105156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C3EFE3"/>
                </a:solidFill>
              </a:defRPr>
            </a:pPr>
            <a:r>
              <a:rPr sz="1800" i="0">
                <a:solidFill>
                  <a:srgbClr val="C3EFE3"/>
                </a:solidFill>
                <a:latin typeface="Calibri"/>
              </a:rPr>
              <a:t>Thank you. The hard part starts now.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2286000"/>
            <a:ext cx="10515600" cy="1828800"/>
          </a:xfrm>
          <a:prstGeom prst="rect">
            <a:avLst/>
          </a:prstGeom>
          <a:noFill/>
        </p:spPr>
        <p:txBody>
          <a:bodyPr wrap="square" lIns="109728" rIns="109728" tIns="54864" bIns="54864" anchor="t">
            <a:spAutoFit/>
          </a:bodyPr>
          <a:lstStyle/>
          <a:p>
            <a:pPr algn="l">
              <a:defRPr>
                <a:solidFill>
                  <a:srgbClr val="FFFFFF"/>
                </a:solidFill>
              </a:defRPr>
            </a:pPr>
            <a:r>
              <a:rPr sz="1600" b="0" i="0">
                <a:solidFill>
                  <a:srgbClr val="FFFFFF"/>
                </a:solidFill>
                <a:latin typeface="Calibri"/>
              </a:rPr>
              <a:t>Where does this argument fail in your field?
What institutional incentive blocks your adoption?
Which of the four primitives matters most to you?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4297680"/>
            <a:ext cx="10515600" cy="320040"/>
          </a:xfrm>
          <a:prstGeom prst="rect">
            <a:avLst/>
          </a:prstGeom>
          <a:noFill/>
        </p:spPr>
        <p:txBody>
          <a:bodyPr wrap="square" lIns="109728" rIns="109728" tIns="54864" bIns="54864" anchor="t">
            <a:spAutoFit/>
          </a:bodyPr>
          <a:lstStyle/>
          <a:p>
            <a:pPr algn="l">
              <a:defRPr>
                <a:solidFill>
                  <a:srgbClr val="00D4A8"/>
                </a:solidFill>
              </a:defRPr>
            </a:pPr>
            <a:r>
              <a:rPr sz="1200" b="1" i="0">
                <a:solidFill>
                  <a:srgbClr val="00D4A8"/>
                </a:solidFill>
                <a:latin typeface="Calibri"/>
              </a:rPr>
              <a:t>Resources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4617720"/>
            <a:ext cx="10515600" cy="274320"/>
          </a:xfrm>
          <a:prstGeom prst="rect">
            <a:avLst/>
          </a:prstGeom>
          <a:noFill/>
        </p:spPr>
        <p:txBody>
          <a:bodyPr wrap="square" lIns="109728" rIns="109728" tIns="54864" bIns="54864" anchor="t">
            <a:spAutoFit/>
          </a:bodyPr>
          <a:lstStyle/>
          <a:p>
            <a:pPr algn="l">
              <a:defRPr>
                <a:solidFill>
                  <a:srgbClr val="C3EFE3"/>
                </a:solidFill>
              </a:defRPr>
            </a:pPr>
            <a:r>
              <a:rPr sz="1200" b="0" i="0">
                <a:solidFill>
                  <a:srgbClr val="C3EFE3"/>
                </a:solidFill>
                <a:latin typeface="Calibri"/>
              </a:rPr>
              <a:t>github.com/quidnug/quidnug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14400" y="4882896"/>
            <a:ext cx="10515600" cy="274320"/>
          </a:xfrm>
          <a:prstGeom prst="rect">
            <a:avLst/>
          </a:prstGeom>
          <a:noFill/>
        </p:spPr>
        <p:txBody>
          <a:bodyPr wrap="square" lIns="109728" rIns="109728" tIns="54864" bIns="54864" anchor="t">
            <a:spAutoFit/>
          </a:bodyPr>
          <a:lstStyle/>
          <a:p>
            <a:pPr algn="l">
              <a:defRPr>
                <a:solidFill>
                  <a:srgbClr val="C3EFE3"/>
                </a:solidFill>
              </a:defRPr>
            </a:pPr>
            <a:r>
              <a:rPr sz="1200" b="0" i="0">
                <a:solidFill>
                  <a:srgbClr val="C3EFE3"/>
                </a:solidFill>
                <a:latin typeface="Calibri"/>
              </a:rPr>
              <a:t>blogs/2026-04-23-reproducibility-crisis-tamper-evident-peer-review.md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14400" y="5148072"/>
            <a:ext cx="10515600" cy="274320"/>
          </a:xfrm>
          <a:prstGeom prst="rect">
            <a:avLst/>
          </a:prstGeom>
          <a:noFill/>
        </p:spPr>
        <p:txBody>
          <a:bodyPr wrap="square" lIns="109728" rIns="109728" tIns="54864" bIns="54864" anchor="t">
            <a:spAutoFit/>
          </a:bodyPr>
          <a:lstStyle/>
          <a:p>
            <a:pPr algn="l">
              <a:defRPr>
                <a:solidFill>
                  <a:srgbClr val="C3EFE3"/>
                </a:solidFill>
              </a:defRPr>
            </a:pPr>
            <a:r>
              <a:rPr sz="1200" b="0" i="0">
                <a:solidFill>
                  <a:srgbClr val="C3EFE3"/>
                </a:solidFill>
                <a:latin typeface="Calibri"/>
              </a:rPr>
              <a:t>Ioannidis (2005). Why most published research findings are false.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14400" y="5413248"/>
            <a:ext cx="10515600" cy="274320"/>
          </a:xfrm>
          <a:prstGeom prst="rect">
            <a:avLst/>
          </a:prstGeom>
          <a:noFill/>
        </p:spPr>
        <p:txBody>
          <a:bodyPr wrap="square" lIns="109728" rIns="109728" tIns="54864" bIns="54864" anchor="t">
            <a:spAutoFit/>
          </a:bodyPr>
          <a:lstStyle/>
          <a:p>
            <a:pPr algn="l">
              <a:defRPr>
                <a:solidFill>
                  <a:srgbClr val="C3EFE3"/>
                </a:solidFill>
              </a:defRPr>
            </a:pPr>
            <a:r>
              <a:rPr sz="1200" b="0" i="0">
                <a:solidFill>
                  <a:srgbClr val="C3EFE3"/>
                </a:solidFill>
                <a:latin typeface="Calibri"/>
              </a:rPr>
              <a:t>OSC (2015). Reproducibility of psychological science. Science.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914400" y="5678424"/>
            <a:ext cx="10515600" cy="274320"/>
          </a:xfrm>
          <a:prstGeom prst="rect">
            <a:avLst/>
          </a:prstGeom>
          <a:noFill/>
        </p:spPr>
        <p:txBody>
          <a:bodyPr wrap="square" lIns="109728" rIns="109728" tIns="54864" bIns="54864" anchor="t">
            <a:spAutoFit/>
          </a:bodyPr>
          <a:lstStyle/>
          <a:p>
            <a:pPr algn="l">
              <a:defRPr>
                <a:solidFill>
                  <a:srgbClr val="C3EFE3"/>
                </a:solidFill>
              </a:defRPr>
            </a:pPr>
            <a:r>
              <a:rPr sz="1200" b="0" i="0">
                <a:solidFill>
                  <a:srgbClr val="C3EFE3"/>
                </a:solidFill>
                <a:latin typeface="Calibri"/>
              </a:rPr>
              <a:t>Baker (2016). Is there a reproducibility crisis? Nature.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14400" y="5943600"/>
            <a:ext cx="10515600" cy="274320"/>
          </a:xfrm>
          <a:prstGeom prst="rect">
            <a:avLst/>
          </a:prstGeom>
          <a:noFill/>
        </p:spPr>
        <p:txBody>
          <a:bodyPr wrap="square" lIns="109728" rIns="109728" tIns="54864" bIns="54864" anchor="t">
            <a:spAutoFit/>
          </a:bodyPr>
          <a:lstStyle/>
          <a:p>
            <a:pPr algn="l">
              <a:defRPr>
                <a:solidFill>
                  <a:srgbClr val="C3EFE3"/>
                </a:solidFill>
              </a:defRPr>
            </a:pPr>
            <a:r>
              <a:rPr sz="1200" b="0" i="0">
                <a:solidFill>
                  <a:srgbClr val="C3EFE3"/>
                </a:solidFill>
                <a:latin typeface="Calibri"/>
              </a:rPr>
              <a:t>Retraction Watch: retractionwatch.com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914400" y="6208776"/>
            <a:ext cx="10515600" cy="274320"/>
          </a:xfrm>
          <a:prstGeom prst="rect">
            <a:avLst/>
          </a:prstGeom>
          <a:noFill/>
        </p:spPr>
        <p:txBody>
          <a:bodyPr wrap="square" lIns="109728" rIns="109728" tIns="54864" bIns="54864" anchor="t">
            <a:spAutoFit/>
          </a:bodyPr>
          <a:lstStyle/>
          <a:p>
            <a:pPr algn="l">
              <a:defRPr>
                <a:solidFill>
                  <a:srgbClr val="C3EFE3"/>
                </a:solidFill>
              </a:defRPr>
            </a:pPr>
            <a:r>
              <a:rPr sz="1200" b="0" i="0">
                <a:solidFill>
                  <a:srgbClr val="C3EFE3"/>
                </a:solidFill>
                <a:latin typeface="Calibri"/>
              </a:rPr>
              <a:t>Open Science Framework: osf.io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80 / 80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Reproducibility Crisis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Baker 2016 Nature survey: it is not just one field</a:t>
            </a:r>
          </a:p>
        </p:txBody>
      </p:sp>
      <p:pic>
        <p:nvPicPr>
          <p:cNvPr id="5" name="Picture 4" descr="chart_baker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87235" y="1828800"/>
            <a:ext cx="7817224" cy="36576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548640" y="6217920"/>
            <a:ext cx="11064240" cy="274320"/>
          </a:xfrm>
          <a:prstGeom prst="rect">
            <a:avLst/>
          </a:prstGeom>
          <a:noFill/>
        </p:spPr>
        <p:txBody>
          <a:bodyPr wrap="square" lIns="109728" rIns="109728" tIns="54864" bIns="54864" anchor="t">
            <a:spAutoFit/>
          </a:bodyPr>
          <a:lstStyle/>
          <a:p>
            <a:pPr algn="ctr">
              <a:defRPr>
                <a:solidFill>
                  <a:srgbClr val="64748B"/>
                </a:solidFill>
              </a:defRPr>
            </a:pPr>
            <a:r>
              <a:rPr sz="1000" b="0" i="1">
                <a:solidFill>
                  <a:srgbClr val="64748B"/>
                </a:solidFill>
                <a:latin typeface="Calibri"/>
              </a:rPr>
              <a:t>Baker, M. (2016). 'Is there a reproducibility crisis?' Nature 533, 452-454. n = 1,576 researchers.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9 / 80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Reproducibility Crisis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