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296" r:id="rId47"/>
    <p:sldId id="297" r:id="rId48"/>
    <p:sldId id="298" r:id="rId49"/>
    <p:sldId id="299" r:id="rId50"/>
    <p:sldId id="300" r:id="rId51"/>
    <p:sldId id="301" r:id="rId52"/>
    <p:sldId id="302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11" r:id="rId62"/>
    <p:sldId id="312" r:id="rId63"/>
    <p:sldId id="313" r:id="rId64"/>
    <p:sldId id="314" r:id="rId65"/>
    <p:sldId id="315" r:id="rId66"/>
    <p:sldId id="316" r:id="rId67"/>
    <p:sldId id="317" r:id="rId68"/>
    <p:sldId id="318" r:id="rId69"/>
    <p:sldId id="319" r:id="rId70"/>
    <p:sldId id="320" r:id="rId71"/>
    <p:sldId id="321" r:id="rId72"/>
    <p:sldId id="322" r:id="rId73"/>
    <p:sldId id="323" r:id="rId74"/>
    <p:sldId id="324" r:id="rId75"/>
    <p:sldId id="325" r:id="rId76"/>
    <p:sldId id="326" r:id="rId77"/>
    <p:sldId id="327" r:id="rId78"/>
    <p:sldId id="328" r:id="rId79"/>
    <p:sldId id="329" r:id="rId80"/>
    <p:sldId id="330" r:id="rId8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73" Type="http://schemas.openxmlformats.org/officeDocument/2006/relationships/slide" Target="slides/slide67.xml"/><Relationship Id="rId74" Type="http://schemas.openxmlformats.org/officeDocument/2006/relationships/slide" Target="slides/slide68.xml"/><Relationship Id="rId75" Type="http://schemas.openxmlformats.org/officeDocument/2006/relationships/slide" Target="slides/slide69.xml"/><Relationship Id="rId76" Type="http://schemas.openxmlformats.org/officeDocument/2006/relationships/slide" Target="slides/slide70.xml"/><Relationship Id="rId77" Type="http://schemas.openxmlformats.org/officeDocument/2006/relationships/slide" Target="slides/slide71.xml"/><Relationship Id="rId78" Type="http://schemas.openxmlformats.org/officeDocument/2006/relationships/slide" Target="slides/slide72.xml"/><Relationship Id="rId79" Type="http://schemas.openxmlformats.org/officeDocument/2006/relationships/slide" Target="slides/slide73.xml"/><Relationship Id="rId80" Type="http://schemas.openxmlformats.org/officeDocument/2006/relationships/slide" Target="slides/slide74.xml"/><Relationship Id="rId81" Type="http://schemas.openxmlformats.org/officeDocument/2006/relationships/slide" Target="slides/slide7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4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5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286000"/>
            <a:ext cx="548640" cy="2286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Oval 3"/>
          <p:cNvSpPr/>
          <p:nvPr/>
        </p:nvSpPr>
        <p:spPr>
          <a:xfrm>
            <a:off x="10515600" y="5303520"/>
            <a:ext cx="274320" cy="27432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11064240" y="5486400"/>
            <a:ext cx="182880" cy="182880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521440" y="5120640"/>
            <a:ext cx="137160" cy="137160"/>
          </a:xfrm>
          <a:prstGeom prst="ellipse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1430000" y="5852160"/>
            <a:ext cx="109728" cy="109728"/>
          </a:xfrm>
          <a:prstGeom prst="ellipse">
            <a:avLst/>
          </a:prstGeom>
          <a:solidFill>
            <a:srgbClr val="C3EF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9144000" cy="36576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300" b="1" i="0">
                <a:solidFill>
                  <a:srgbClr val="00D4A8"/>
                </a:solidFill>
                <a:latin typeface="Calibri"/>
              </a:rPr>
              <a:t>QUIDNUG  ·  ENTERPRISE SECURITY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2103120"/>
            <a:ext cx="10515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800" b="1">
                <a:solidFill>
                  <a:srgbClr val="FFFFFF"/>
                </a:solidFill>
                <a:latin typeface="Calibri"/>
              </a:rPr>
              <a:t>The Third-Party Risk Management Nightmare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51560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Why every CISO is asking the wrong questions, and what the trust-graph architecture that fixes it actually looks like.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 / 75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Categories 3-6: full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Category 3. Vendor service compromise (Kaseya, MOVEit).</a:t>
            </a:r>
            <a:r>
              <a:rPr sz="1600">
                <a:solidFill>
                  <a:srgbClr val="1A1D23"/>
                </a:solidFill>
                <a:latin typeface="Calibri"/>
              </a:rPr>
              <a:t> Adversary compromises vendor's service; customers via vendor get compromised. ~$70B+ cost across Kaseya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Category 4. Cloud / SaaS provider compromise.</a:t>
            </a:r>
            <a:r>
              <a:rPr sz="1600">
                <a:solidFill>
                  <a:srgbClr val="1A1D23"/>
                </a:solidFill>
                <a:latin typeface="Calibri"/>
              </a:rPr>
              <a:t> Okta CSR (Oct 2023), various SaaS data breaches. Customers have no visibility into vendor's internal security.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Category 5. Hardware supply chain.</a:t>
            </a:r>
            <a:r>
              <a:rPr sz="1600">
                <a:solidFill>
                  <a:srgbClr val="1A1D23"/>
                </a:solidFill>
                <a:latin typeface="Calibri"/>
              </a:rPr>
              <a:t> SuperMicro alleged 2018, real cases since. Compromised firmware shipping in supposedly-trusted hardware.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Category 6. Open-source maintainer compromise.</a:t>
            </a:r>
            <a:r>
              <a:rPr sz="1600">
                <a:solidFill>
                  <a:srgbClr val="1A1D23"/>
                </a:solidFill>
                <a:latin typeface="Calibri"/>
              </a:rPr>
              <a:t> XZ (2024), event-stream npm package (2018). Single-person maintainer = single point of compromise.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All six share root cause.</a:t>
            </a:r>
            <a:r>
              <a:rPr sz="1600">
                <a:solidFill>
                  <a:srgbClr val="1A1D23"/>
                </a:solidFill>
                <a:latin typeface="Calibri"/>
              </a:rPr>
              <a:t> We extend trust to entities we cannot independently verify. Trust without architecture is hope.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Scale: how big is this?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 of supply chain attacks 2021-2024.</a:t>
            </a:r>
            <a:r>
              <a:rPr sz="1600">
                <a:solidFill>
                  <a:srgbClr val="1A1D23"/>
                </a:solidFill>
                <a:latin typeface="Calibri"/>
              </a:rPr>
              <a:t> Conservative estimate: $1T+ in direct + indirect impact (Gartner, IBM, Marsh insurance reports).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Frequency.</a:t>
            </a:r>
            <a:r>
              <a:rPr sz="1600">
                <a:solidFill>
                  <a:srgbClr val="1A1D23"/>
                </a:solidFill>
                <a:latin typeface="Calibri"/>
              </a:rPr>
              <a:t> Sonatype 2024: 245,000+ malicious packages discovered in open source repositories. 633% YoY increase.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Coverage.</a:t>
            </a:r>
            <a:r>
              <a:rPr sz="1600">
                <a:solidFill>
                  <a:srgbClr val="1A1D23"/>
                </a:solidFill>
                <a:latin typeface="Calibri"/>
              </a:rPr>
              <a:t> Crowdstrike 2024: 67% of organizations experienced a third-party breach in the past 12 months.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Time-to-detect.</a:t>
            </a:r>
            <a:r>
              <a:rPr sz="1600">
                <a:solidFill>
                  <a:srgbClr val="1A1D23"/>
                </a:solidFill>
                <a:latin typeface="Calibri"/>
              </a:rPr>
              <a:t> IBM 2024: average 277 days to detect supply chain compromise. Often discovered by external researchers.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Geopolitical overlay.</a:t>
            </a:r>
            <a:r>
              <a:rPr sz="1600">
                <a:solidFill>
                  <a:srgbClr val="1A1D23"/>
                </a:solidFill>
                <a:latin typeface="Calibri"/>
              </a:rPr>
              <a:t> State actors increasingly use supply chain attacks. SolarWinds, Hafnium, Volt Typhoon: all leveraged trusted vendor relationships.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structural diagnosis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extend trust to entities we cannot independently verify. Trust without architecture is hope.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2026 state of TPRM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Why Vendor Questionnaires Fail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Self-attestation, scalability, and the compliance-theater industry.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How TPRM works today</a:t>
            </a:r>
          </a:p>
        </p:txBody>
      </p:sp>
      <p:pic>
        <p:nvPicPr>
          <p:cNvPr id="5" name="Picture 4" descr="chart_tprm_workfl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341" y="1828800"/>
            <a:ext cx="9399012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200+ questions. 2-6 weeks. Self-attestation. Repeated annually. No verification.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questionnaires actually measure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Vendor's ability to fill out questionnaires.</a:t>
            </a:r>
            <a:r>
              <a:rPr sz="1600">
                <a:solidFill>
                  <a:srgbClr val="1A1D23"/>
                </a:solidFill>
                <a:latin typeface="Calibri"/>
              </a:rPr>
              <a:t> Not their actual security posture.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Vendor's ability to claim certifications.</a:t>
            </a:r>
            <a:r>
              <a:rPr sz="1600">
                <a:solidFill>
                  <a:srgbClr val="1A1D23"/>
                </a:solidFill>
                <a:latin typeface="Calibri"/>
              </a:rPr>
              <a:t> Not whether those certifications correspond to operational practices.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Vendor's willingness to write the answer they think you want.</a:t>
            </a:r>
            <a:r>
              <a:rPr sz="1600">
                <a:solidFill>
                  <a:srgbClr val="1A1D23"/>
                </a:solidFill>
                <a:latin typeface="Calibri"/>
              </a:rPr>
              <a:t> Most questionnaires are not even subtle about what answer earns approval.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None of the above measures what causes breaches.</a:t>
            </a:r>
            <a:r>
              <a:rPr sz="1600">
                <a:solidFill>
                  <a:srgbClr val="1A1D23"/>
                </a:solidFill>
                <a:latin typeface="Calibri"/>
              </a:rPr>
              <a:t> Most breaches happen from operational gaps that questionnaires explicitly attest don't exist.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Self-attestation is structurally inadequate for high-stakes risk.</a:t>
            </a:r>
            <a:r>
              <a:rPr sz="1600">
                <a:solidFill>
                  <a:srgbClr val="1A1D23"/>
                </a:solidFill>
                <a:latin typeface="Calibri"/>
              </a:rPr>
              <a:t> Same as if a tax form said 'do you owe taxes? Y/N' and that was the entire IRS.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questionnaire industrial complex</a:t>
            </a:r>
          </a:p>
        </p:txBody>
      </p:sp>
      <p:pic>
        <p:nvPicPr>
          <p:cNvPr id="5" name="Picture 4" descr="chart_questionnaire_pai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1805" y="1828800"/>
            <a:ext cx="8208085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Source: Ponemon Institute 2023 State of Third-Party Risk report.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scalability problem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Average Fortune 500 has ~3,700 unique vendor relationships.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requires onboarding, periodic re-review.</a:t>
            </a:r>
            <a:r>
              <a:rPr sz="1600">
                <a:solidFill>
                  <a:srgbClr val="1A1D23"/>
                </a:solidFill>
                <a:latin typeface="Calibri"/>
              </a:rPr>
              <a:t> Annual re-questionnaire is industry standard.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3,700 vendors * 38 hours per questionnaire = 140k hours/year.</a:t>
            </a:r>
            <a:r>
              <a:rPr sz="1600">
                <a:solidFill>
                  <a:srgbClr val="1A1D23"/>
                </a:solidFill>
                <a:latin typeface="Calibri"/>
              </a:rPr>
              <a:t> That's 70 full-time employees doing questionnaire 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Vendors push back.</a:t>
            </a:r>
            <a:r>
              <a:rPr sz="1600">
                <a:solidFill>
                  <a:srgbClr val="1A1D23"/>
                </a:solidFill>
                <a:latin typeface="Calibri"/>
              </a:rPr>
              <a:t> A vendor with 200 customers gets 200 questionnaires. They outsource to questionnaire-prep services that fill in answers from templates. Round trip is theater.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 risk concentrates in 1-5% of vendors.</a:t>
            </a:r>
            <a:r>
              <a:rPr sz="1600">
                <a:solidFill>
                  <a:srgbClr val="1A1D23"/>
                </a:solidFill>
                <a:latin typeface="Calibri"/>
              </a:rPr>
              <a:t> Yet questionnaire effort distributes flatly. We optimize the wrong axis.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compliance-adjacent market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OneTrust, ProcessUnity, Prevalent, BitSight, SecurityScorecard.</a:t>
            </a:r>
            <a:r>
              <a:rPr sz="1600">
                <a:solidFill>
                  <a:srgbClr val="1A1D23"/>
                </a:solidFill>
                <a:latin typeface="Calibri"/>
              </a:rPr>
              <a:t> $25B+ market for vendor questionnaire automation and external scanning.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sell.</a:t>
            </a:r>
            <a:r>
              <a:rPr sz="1600">
                <a:solidFill>
                  <a:srgbClr val="1A1D23"/>
                </a:solidFill>
                <a:latin typeface="Calibri"/>
              </a:rPr>
              <a:t> Faster questionnaire production, better external scanning, consolidated risk dashboards.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They do not solve.</a:t>
            </a:r>
            <a:r>
              <a:rPr sz="1600">
                <a:solidFill>
                  <a:srgbClr val="1A1D23"/>
                </a:solidFill>
                <a:latin typeface="Calibri"/>
              </a:rPr>
              <a:t> The fundamental problem: self-attestation isn't trust.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BitSight + SecurityScorecard external scanning helps.</a:t>
            </a:r>
            <a:r>
              <a:rPr sz="1600">
                <a:solidFill>
                  <a:srgbClr val="1A1D23"/>
                </a:solidFill>
                <a:latin typeface="Calibri"/>
              </a:rPr>
              <a:t> But measures only externally-visible attack surface, not internal security culture.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Net effect of $25B annual industry spend.</a:t>
            </a:r>
            <a:r>
              <a:rPr sz="1600">
                <a:solidFill>
                  <a:srgbClr val="1A1D23"/>
                </a:solidFill>
                <a:latin typeface="Calibri"/>
              </a:rPr>
              <a:t> Maybe 5-10% reduction in breach risk. Most spend produces process artifacts, not security.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architectural shift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Self-attestation is structurally inadequate for high-stakes risk. Replacing 'tell me you're secure' with 'cryptographically prove your peers trust you' is the architectural shift.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What needs to change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19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Where we are in 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FF4655"/>
                </a:solidFill>
              </a:defRPr>
            </a:pPr>
            <a:r>
              <a:rPr sz="12000" b="1">
                <a:solidFill>
                  <a:srgbClr val="FF4655"/>
                </a:solidFill>
                <a:latin typeface="Calibri"/>
              </a:rPr>
              <a:t>$100B+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estimated cost of the SolarWinds supply chain attack alone (GAO + congressional testimony 2021).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Plus Log4j, MOVEit, Kaseya, Codecov, XZ. The supply chain is the attack surface. Vendor questionnaires don't help.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Why SBOMs Are Not Enough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Necessary, but radically insufficient.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20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an SBOM 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Software Bill of Materials.</a:t>
            </a:r>
            <a:r>
              <a:rPr sz="1600">
                <a:solidFill>
                  <a:srgbClr val="1A1D23"/>
                </a:solidFill>
                <a:latin typeface="Calibri"/>
              </a:rPr>
              <a:t> Inventory of every software component (library, package, dependency) used in a piece of software.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Standardized formats.</a:t>
            </a:r>
            <a:r>
              <a:rPr sz="1600">
                <a:solidFill>
                  <a:srgbClr val="1A1D23"/>
                </a:solidFill>
                <a:latin typeface="Calibri"/>
              </a:rPr>
              <a:t> SPDX (Linux Foundation), CycloneDX (OWASP). Machine-readable JSON or XML.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EO 14028 (May 2021) mandate.</a:t>
            </a:r>
            <a:r>
              <a:rPr sz="1600">
                <a:solidFill>
                  <a:srgbClr val="1A1D23"/>
                </a:solidFill>
                <a:latin typeface="Calibri"/>
              </a:rPr>
              <a:t> US executive order requires SBOMs for federal software procurement.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Adoption growing.</a:t>
            </a:r>
            <a:r>
              <a:rPr sz="1600">
                <a:solidFill>
                  <a:srgbClr val="1A1D23"/>
                </a:solidFill>
                <a:latin typeface="Calibri"/>
              </a:rPr>
              <a:t> Major vendors now produce SBOMs by default. CISA + NIST + OWASP all push adoption.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Necessary first step.</a:t>
            </a:r>
            <a:r>
              <a:rPr sz="1600">
                <a:solidFill>
                  <a:srgbClr val="1A1D23"/>
                </a:solidFill>
                <a:latin typeface="Calibri"/>
              </a:rPr>
              <a:t> You cannot manage risk for components you don't know exist.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an SBOM tells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Component identity.</a:t>
            </a:r>
            <a:r>
              <a:rPr sz="1600">
                <a:solidFill>
                  <a:srgbClr val="1A1D23"/>
                </a:solidFill>
                <a:latin typeface="Calibri"/>
              </a:rPr>
              <a:t> 'This product contains apache-commons-text v1.10.0.'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Composition.</a:t>
            </a:r>
            <a:r>
              <a:rPr sz="1600">
                <a:solidFill>
                  <a:srgbClr val="1A1D23"/>
                </a:solidFill>
                <a:latin typeface="Calibri"/>
              </a:rPr>
              <a:t> 'It also contains 247 other libraries in transitive dependencies.'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Versioning.</a:t>
            </a:r>
            <a:r>
              <a:rPr sz="1600">
                <a:solidFill>
                  <a:srgbClr val="1A1D23"/>
                </a:solidFill>
                <a:latin typeface="Calibri"/>
              </a:rPr>
              <a:t> Specific versions, often with cryptographic hashes.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License.</a:t>
            </a:r>
            <a:r>
              <a:rPr sz="1600">
                <a:solidFill>
                  <a:srgbClr val="1A1D23"/>
                </a:solidFill>
                <a:latin typeface="Calibri"/>
              </a:rPr>
              <a:t> Apache 2.0, MIT, GPL, etc.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Provenance (sometimes).</a:t>
            </a:r>
            <a:r>
              <a:rPr sz="1600">
                <a:solidFill>
                  <a:srgbClr val="1A1D23"/>
                </a:solidFill>
                <a:latin typeface="Calibri"/>
              </a:rPr>
              <a:t> Where the component came from, who built it (when available).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an SBOM does NOT tell you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Whether the component is trustworthy.</a:t>
            </a:r>
            <a:r>
              <a:rPr sz="1600">
                <a:solidFill>
                  <a:srgbClr val="1A1D23"/>
                </a:solidFill>
                <a:latin typeface="Calibri"/>
              </a:rPr>
              <a:t> An SBOM lists Log4j v2.14.1; doesn't tell you Log4j was compromised in v2.14.0-2.16.1 (Log4Shell).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Whether the maintainers are trustworthy.</a:t>
            </a:r>
            <a:r>
              <a:rPr sz="1600">
                <a:solidFill>
                  <a:srgbClr val="1A1D23"/>
                </a:solidFill>
                <a:latin typeface="Calibri"/>
              </a:rPr>
              <a:t> An SBOM lists xz-utils; doesn't tell you the malicious maintainer added a backdoor.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Whether the build pipeline was tampered with.</a:t>
            </a:r>
            <a:r>
              <a:rPr sz="1600">
                <a:solidFill>
                  <a:srgbClr val="1A1D23"/>
                </a:solidFill>
                <a:latin typeface="Calibri"/>
              </a:rPr>
              <a:t> Same source code, different build outputs is undetectable from an SBOM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Whether the component is actively maintained.</a:t>
            </a:r>
            <a:r>
              <a:rPr sz="1600">
                <a:solidFill>
                  <a:srgbClr val="1A1D23"/>
                </a:solidFill>
                <a:latin typeface="Calibri"/>
              </a:rPr>
              <a:t> Or abandoned five years ago.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What other consumers think of the component.</a:t>
            </a:r>
            <a:r>
              <a:rPr sz="1600">
                <a:solidFill>
                  <a:srgbClr val="1A1D23"/>
                </a:solidFill>
                <a:latin typeface="Calibri"/>
              </a:rPr>
              <a:t> Crowdsourced trust signals are absent.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SLSA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Supply chain Levels for Software Artifacts.</a:t>
            </a:r>
            <a:r>
              <a:rPr sz="1600">
                <a:solidFill>
                  <a:srgbClr val="1A1D23"/>
                </a:solidFill>
                <a:latin typeface="Calibri"/>
              </a:rPr>
              <a:t> Google + Linux Foundation initiative. Spec at slsa.dev.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Four levels.</a:t>
            </a:r>
            <a:r>
              <a:rPr sz="1600">
                <a:solidFill>
                  <a:srgbClr val="1A1D23"/>
                </a:solidFill>
                <a:latin typeface="Calibri"/>
              </a:rPr>
              <a:t> L1: documented build process. L2: hosted build service. L3: hardened build, isolated workers. L4: two-person review, hermetic build, reproducible.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L4 is the goal.</a:t>
            </a:r>
            <a:r>
              <a:rPr sz="1600">
                <a:solidFill>
                  <a:srgbClr val="1A1D23"/>
                </a:solidFill>
                <a:latin typeface="Calibri"/>
              </a:rPr>
              <a:t> Independent reproducibility = anyone can verify the build.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Currently maybe 5-10% of major open source achieves L3+.</a:t>
            </a:r>
            <a:r>
              <a:rPr sz="1600">
                <a:solidFill>
                  <a:srgbClr val="1A1D23"/>
                </a:solidFill>
                <a:latin typeface="Calibri"/>
              </a:rPr>
              <a:t> Adoption is growing but slowly.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Compatible with sigstore + SBOMs.</a:t>
            </a:r>
            <a:r>
              <a:rPr sz="1600">
                <a:solidFill>
                  <a:srgbClr val="1A1D23"/>
                </a:solidFill>
                <a:latin typeface="Calibri"/>
              </a:rPr>
              <a:t> SLSA is the build-time discipline; sigstore signs the results; SBOMs document composition.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What's still missing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Cross-organizational trust signals.</a:t>
            </a:r>
            <a:r>
              <a:rPr sz="1600">
                <a:solidFill>
                  <a:srgbClr val="1A1D23"/>
                </a:solidFill>
                <a:latin typeface="Calibri"/>
              </a:rPr>
              <a:t> If 47 of your peer organizations trust this vendor, that's useful information. Today: invisible.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Component-level reputation.</a:t>
            </a:r>
            <a:r>
              <a:rPr sz="1600">
                <a:solidFill>
                  <a:srgbClr val="1A1D23"/>
                </a:solidFill>
                <a:latin typeface="Calibri"/>
              </a:rPr>
              <a:t> Sigstore signs WHO built it; doesn't carry information about whether to trust them.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Nth-party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Even with perfect SBOMs of all your direct vendors, you can't see THEIR vendors' vendors.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Decision automation.</a:t>
            </a:r>
            <a:r>
              <a:rPr sz="1600">
                <a:solidFill>
                  <a:srgbClr val="1A1D23"/>
                </a:solidFill>
                <a:latin typeface="Calibri"/>
              </a:rPr>
              <a:t> Even with all the data, manual review of every vendor is operationally infeasible at scale.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These gaps require trust graphs.</a:t>
            </a:r>
            <a:r>
              <a:rPr sz="1600">
                <a:solidFill>
                  <a:srgbClr val="1A1D23"/>
                </a:solidFill>
                <a:latin typeface="Calibri"/>
              </a:rPr>
              <a:t> Specifically the kind Quidnug provides.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Nth-Party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Visibility decays exponentially. Most attacks are Nth-party.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Nth-party visibility decays exponentially</a:t>
            </a:r>
          </a:p>
        </p:txBody>
      </p:sp>
      <p:pic>
        <p:nvPicPr>
          <p:cNvPr id="5" name="Picture 4" descr="chart_nth_part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056" y="1828800"/>
            <a:ext cx="9033582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Source: Ponemon 2023 State of Third-Party Risk.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27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Nth-party visibility problem</a:t>
            </a:r>
          </a:p>
        </p:txBody>
      </p:sp>
      <p:pic>
        <p:nvPicPr>
          <p:cNvPr id="5" name="Picture 4" descr="chart_vendor_graph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760" y="1828800"/>
            <a:ext cx="7996175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The most damaging compromises live three or more hops away from your direct vendors.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28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Empirical depth: how far do real attacks reach?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SolarWinds.</a:t>
            </a:r>
            <a:r>
              <a:rPr sz="1600">
                <a:solidFill>
                  <a:srgbClr val="1A1D23"/>
                </a:solidFill>
                <a:latin typeface="Calibri"/>
              </a:rPr>
              <a:t> Direct vendor: SolarWinds. Their compromise reached into ~18,000 customer environments. Most customers didn't know they had SolarWinds (it was 4-5 hops downstream in their procurement chain).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Log4j.</a:t>
            </a:r>
            <a:r>
              <a:rPr sz="1600">
                <a:solidFill>
                  <a:srgbClr val="1A1D23"/>
                </a:solidFill>
                <a:latin typeface="Calibri"/>
              </a:rPr>
              <a:t> Direct dependency for ~3% of Java applications. Transitive dependency for ~70%+. Most affected organizations didn't know they used 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MOVEit.</a:t>
            </a:r>
            <a:r>
              <a:rPr sz="1600">
                <a:solidFill>
                  <a:srgbClr val="1A1D23"/>
                </a:solidFill>
                <a:latin typeface="Calibri"/>
              </a:rPr>
              <a:t> Progress Software vendor. Affected organizations ranged from direct customers to 5+ hops downstream (third-party SaaS using MOVEit-using PaaS using MOVEit-using vendor).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Pattern.</a:t>
            </a:r>
            <a:r>
              <a:rPr sz="1600">
                <a:solidFill>
                  <a:srgbClr val="1A1D23"/>
                </a:solidFill>
                <a:latin typeface="Calibri"/>
              </a:rPr>
              <a:t> The dangerous compromises are NOT in your direct vendors. They're 2-5 hops downstream.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Current TPRM cannot see this.</a:t>
            </a:r>
            <a:r>
              <a:rPr sz="1600">
                <a:solidFill>
                  <a:srgbClr val="1A1D23"/>
                </a:solidFill>
                <a:latin typeface="Calibri"/>
              </a:rPr>
              <a:t> Linear vendor lists; no graph awareness.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29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honest measurement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194560"/>
            <a:ext cx="11064240" cy="2560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ctr">
              <a:defRPr>
                <a:solidFill>
                  <a:srgbClr val="00D4A8"/>
                </a:solidFill>
              </a:defRPr>
            </a:pPr>
            <a:r>
              <a:rPr sz="12000" b="1">
                <a:solidFill>
                  <a:srgbClr val="00D4A8"/>
                </a:solidFill>
                <a:latin typeface="Calibri"/>
              </a:rPr>
              <a:t>0.5%</a:t>
            </a:r>
          </a:p>
          <a:p>
            <a:pPr algn="ctr">
              <a:spcBef>
                <a:spcPts val="600"/>
              </a:spcBef>
              <a:defRPr>
                <a:solidFill>
                  <a:srgbClr val="1A1D23"/>
                </a:solidFill>
              </a:defRPr>
            </a:pPr>
            <a:r>
              <a:rPr sz="2400">
                <a:solidFill>
                  <a:srgbClr val="1A1D23"/>
                </a:solidFill>
                <a:latin typeface="Calibri"/>
              </a:rPr>
              <a:t>of vendor questionnaire answers are independently verified by the asking organization (Ponemon 2023).</a:t>
            </a:r>
          </a:p>
          <a:p>
            <a:pPr algn="ctr">
              <a:spcBef>
                <a:spcPts val="1200"/>
              </a:spcBef>
              <a:defRPr>
                <a:solidFill>
                  <a:srgbClr val="64748B"/>
                </a:solidFill>
              </a:defRPr>
            </a:pPr>
            <a:r>
              <a:rPr sz="1400" i="1">
                <a:solidFill>
                  <a:srgbClr val="64748B"/>
                </a:solidFill>
                <a:latin typeface="Calibri"/>
              </a:rPr>
              <a:t>The other 99.5% is self-attestation theater. We fund a $25B/year industry to produce paperwork that doesn't reduce risk.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Why current architecture can't see this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Direct vendors: you have visibility (questionnaires + contracts).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Vendor's vendors: you have ZERO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No legal relationship. No questionnaire access. No data sharing.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Vendors don't share their TPRM data with you.</a:t>
            </a:r>
            <a:r>
              <a:rPr sz="1600">
                <a:solidFill>
                  <a:srgbClr val="1A1D23"/>
                </a:solidFill>
                <a:latin typeface="Calibri"/>
              </a:rPr>
              <a:t> Competitive concerns + operational complexity.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 information sharing groups (FS-ISAC, etc) help marginally.</a:t>
            </a:r>
            <a:r>
              <a:rPr sz="1600">
                <a:solidFill>
                  <a:srgbClr val="1A1D23"/>
                </a:solidFill>
                <a:latin typeface="Calibri"/>
              </a:rPr>
              <a:t> Sector-specific. Aggregated. Slow.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Cross-organizational trust graphs would solve this.</a:t>
            </a:r>
            <a:r>
              <a:rPr sz="1600">
                <a:solidFill>
                  <a:srgbClr val="1A1D23"/>
                </a:solidFill>
                <a:latin typeface="Calibri"/>
              </a:rPr>
              <a:t> If your peer organizations publish their trust signals, you can compute Nth-party exposure cryptographically.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Cross-Organization Trust Graphs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How Quidnug lets you compute Nth-party risk.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31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Five layers of the architecture</a:t>
            </a:r>
          </a:p>
        </p:txBody>
      </p:sp>
      <p:pic>
        <p:nvPicPr>
          <p:cNvPr id="5" name="Picture 4" descr="chart_layer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836" y="1828800"/>
            <a:ext cx="10326023" cy="38404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Structure: Quidnug applied to TPRM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organization (you, your vendors, their vendors) has a Quidnug quid.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identity verifiable independently.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TRUST tx is a signed declaration.</a:t>
            </a:r>
            <a:r>
              <a:rPr sz="1600">
                <a:solidFill>
                  <a:srgbClr val="1A1D23"/>
                </a:solidFill>
                <a:latin typeface="Calibri"/>
              </a:rPr>
              <a:t> 'Acme Corp trusts SaaS Vendor X for cloud-storage at weight 0.85, valid until 2026-12-31.'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Trust transitively visible.</a:t>
            </a:r>
            <a:r>
              <a:rPr sz="1600">
                <a:solidFill>
                  <a:srgbClr val="1A1D23"/>
                </a:solidFill>
                <a:latin typeface="Calibri"/>
              </a:rPr>
              <a:t> If your peer organization Y trusts vendor X, and you trust Y, you can compute your indirect trust in X.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Per-domain scoping.</a:t>
            </a:r>
            <a:r>
              <a:rPr sz="1600">
                <a:solidFill>
                  <a:srgbClr val="1A1D23"/>
                </a:solidFill>
                <a:latin typeface="Calibri"/>
              </a:rPr>
              <a:t> Trust in cloud-storage doesn't auto-transfer to data-processing. Each capability domain is its own trust subgraph.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 Quidnug primitives.</a:t>
            </a:r>
            <a:r>
              <a:rPr sz="1600">
                <a:solidFill>
                  <a:srgbClr val="1A1D23"/>
                </a:solidFill>
                <a:latin typeface="Calibri"/>
              </a:rPr>
              <a:t> Same protocol that powers reviews, identity, healthcare consent.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Computing Nth-party exposure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Query: 'What's my exposure to Vendor X?'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Walk the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Find all paths from your org to Vendor X via vendors you directly trust.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Multiplicative decay (QRP-like).</a:t>
            </a:r>
            <a:r>
              <a:rPr sz="1600">
                <a:solidFill>
                  <a:srgbClr val="1A1D23"/>
                </a:solidFill>
                <a:latin typeface="Calibri"/>
              </a:rPr>
              <a:t> Each hop reduces trust. Long indirect paths weight less than short direct paths.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Aggregate signals.</a:t>
            </a:r>
            <a:r>
              <a:rPr sz="1600">
                <a:solidFill>
                  <a:srgbClr val="1A1D23"/>
                </a:solidFill>
                <a:latin typeface="Calibri"/>
              </a:rPr>
              <a:t> If 47 peers trust X, weighted by your trust in those peers.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Result: a numeric score for Vendor X.</a:t>
            </a:r>
            <a:r>
              <a:rPr sz="1600">
                <a:solidFill>
                  <a:srgbClr val="1A1D23"/>
                </a:solidFill>
                <a:latin typeface="Calibri"/>
              </a:rPr>
              <a:t> Trustworthy enough to use? Threshold-based decision. Auto-deny when below threshold.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Sub-second computation.</a:t>
            </a:r>
            <a:r>
              <a:rPr sz="1600">
                <a:solidFill>
                  <a:srgbClr val="1A1D23"/>
                </a:solidFill>
                <a:latin typeface="Calibri"/>
              </a:rPr>
              <a:t> Same trust-walk infrastructure as Quidnug reviews.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Negative signals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Breaches are signed events on the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When SolarWinds was discovered compromised, trust edges to SolarWinds dropped to zero across the trust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Auto-cascade.</a:t>
            </a:r>
            <a:r>
              <a:rPr sz="1600">
                <a:solidFill>
                  <a:srgbClr val="1A1D23"/>
                </a:solidFill>
                <a:latin typeface="Calibri"/>
              </a:rPr>
              <a:t> If your trust in SolarWinds drops, your trust in vendors that depend on SolarWinds also drops (multiplicatively).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Real-time risk update.</a:t>
            </a:r>
            <a:r>
              <a:rPr sz="1600">
                <a:solidFill>
                  <a:srgbClr val="1A1D23"/>
                </a:solidFill>
                <a:latin typeface="Calibri"/>
              </a:rPr>
              <a:t> Hours after a breach is disclosed, your TPRM scoring reflects the new reality. Today: takes weeks.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Cross-industry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An incident in one industry visible to all subscribed peers. Industry information-sharing-as-a-service.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Without doxxing the affected.</a:t>
            </a:r>
            <a:r>
              <a:rPr sz="1600">
                <a:solidFill>
                  <a:srgbClr val="1A1D23"/>
                </a:solidFill>
                <a:latin typeface="Calibri"/>
              </a:rPr>
              <a:t> Pseudonymous reporting possible; binary 'breach happened' without revealing who.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Positive signals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Successful audits, certifications.</a:t>
            </a:r>
            <a:r>
              <a:rPr sz="1600">
                <a:solidFill>
                  <a:srgbClr val="1A1D23"/>
                </a:solidFill>
                <a:latin typeface="Calibri"/>
              </a:rPr>
              <a:t> Externally-attested SOC 2, ISO 27001, FedRAMP all become trust-graph signals.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Successful incident handling.</a:t>
            </a:r>
            <a:r>
              <a:rPr sz="1600">
                <a:solidFill>
                  <a:srgbClr val="1A1D23"/>
                </a:solidFill>
                <a:latin typeface="Calibri"/>
              </a:rPr>
              <a:t> Vendor disclosed quickly, remediated, communicated. Post-incident trust may RISE.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Long-term clean track record.</a:t>
            </a:r>
            <a:r>
              <a:rPr sz="1600">
                <a:solidFill>
                  <a:srgbClr val="1A1D23"/>
                </a:solidFill>
                <a:latin typeface="Calibri"/>
              </a:rPr>
              <a:t> 5+ years of clean operations weights more than recent trust edges.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Peer endorsement.</a:t>
            </a:r>
            <a:r>
              <a:rPr sz="1600">
                <a:solidFill>
                  <a:srgbClr val="1A1D23"/>
                </a:solidFill>
                <a:latin typeface="Calibri"/>
              </a:rPr>
              <a:t> Your peers explicitly publishing trust in a vendor (with their reputational stake).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Result: TPRM score is dynamic, multi-source, peer-validated.</a:t>
            </a:r>
            <a:r>
              <a:rPr sz="1600">
                <a:solidFill>
                  <a:srgbClr val="1A1D23"/>
                </a:solidFill>
                <a:latin typeface="Calibri"/>
              </a:rPr>
              <a:t> Not a snapshot questionnaire.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Privacy considerations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Concern: 'I don't want competitors to see my vendor list.'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 1: pseudonymous trust edges.</a:t>
            </a:r>
            <a:r>
              <a:rPr sz="1600">
                <a:solidFill>
                  <a:srgbClr val="1A1D23"/>
                </a:solidFill>
                <a:latin typeface="Calibri"/>
              </a:rPr>
              <a:t> You can publish 'Trust this quid at weight 0.85' without naming yourself.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 2: disclosure scope.</a:t>
            </a:r>
            <a:r>
              <a:rPr sz="1600">
                <a:solidFill>
                  <a:srgbClr val="1A1D23"/>
                </a:solidFill>
                <a:latin typeface="Calibri"/>
              </a:rPr>
              <a:t> Trust edges visible only to peers you've authorized. Industry-specific groups, not the full public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 3: aggregated signals.</a:t>
            </a:r>
            <a:r>
              <a:rPr sz="1600">
                <a:solidFill>
                  <a:srgbClr val="1A1D23"/>
                </a:solidFill>
                <a:latin typeface="Calibri"/>
              </a:rPr>
              <a:t> Even 'how many peers trust this vendor' is useful without knowing which peers.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Trade-off: more privacy = less auditability.</a:t>
            </a:r>
            <a:r>
              <a:rPr sz="1600">
                <a:solidFill>
                  <a:srgbClr val="1A1D23"/>
                </a:solidFill>
                <a:latin typeface="Calibri"/>
              </a:rPr>
              <a:t> Each org chooses based on their risk profile.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Signed Component Attestations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Sigstore + SLSA + peer attestations integrated.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38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composition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Sigstore.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signing of build outputs. Every package release signed by the maintainer. Verifiable cosign.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SLSA.</a:t>
            </a:r>
            <a:r>
              <a:rPr sz="1600">
                <a:solidFill>
                  <a:srgbClr val="1A1D23"/>
                </a:solidFill>
                <a:latin typeface="Calibri"/>
              </a:rPr>
              <a:t> Build-time discipline. Reproducible builds, hardened infrastructure, two-person review.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SBOMs.</a:t>
            </a:r>
            <a:r>
              <a:rPr sz="1600">
                <a:solidFill>
                  <a:srgbClr val="1A1D23"/>
                </a:solidFill>
                <a:latin typeface="Calibri"/>
              </a:rPr>
              <a:t> Component composition + version + license.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Cross-org peer attestations of component trustworthiness.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Together.</a:t>
            </a:r>
            <a:r>
              <a:rPr sz="1600">
                <a:solidFill>
                  <a:srgbClr val="1A1D23"/>
                </a:solidFill>
                <a:latin typeface="Calibri"/>
              </a:rPr>
              <a:t> Each component has: cryptographic identity (Sigstore) + build provenance (SLSA) + composition (SBOM) + peer trust (Quidnug). Full picture.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39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Agenda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Taxonomy of supply chain attacks.</a:t>
            </a:r>
            <a:r>
              <a:rPr sz="1600">
                <a:solidFill>
                  <a:srgbClr val="1A1D23"/>
                </a:solidFill>
                <a:latin typeface="Calibri"/>
              </a:rPr>
              <a:t> Categories, scale, cost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Why vendor questionnaires fail.</a:t>
            </a:r>
            <a:r>
              <a:rPr sz="1600">
                <a:solidFill>
                  <a:srgbClr val="1A1D23"/>
                </a:solidFill>
                <a:latin typeface="Calibri"/>
              </a:rPr>
              <a:t> Self-attestation, scalability, the compliance theater.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Why SBOMs are not enough.</a:t>
            </a:r>
            <a:r>
              <a:rPr sz="1600">
                <a:solidFill>
                  <a:srgbClr val="1A1D23"/>
                </a:solidFill>
                <a:latin typeface="Calibri"/>
              </a:rPr>
              <a:t> What they tell you, what they don't, the SLSA framework.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The Nth-party problem.</a:t>
            </a:r>
            <a:r>
              <a:rPr sz="1600">
                <a:solidFill>
                  <a:srgbClr val="1A1D23"/>
                </a:solidFill>
                <a:latin typeface="Calibri"/>
              </a:rPr>
              <a:t> Visibility decays exponentially with depth.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5. Cross-organization trust graphs.</a:t>
            </a:r>
            <a:r>
              <a:rPr sz="1600">
                <a:solidFill>
                  <a:srgbClr val="1A1D23"/>
                </a:solidFill>
                <a:latin typeface="Calibri"/>
              </a:rPr>
              <a:t> Computing Nth-party exposure cryptographically.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6. Signed component attestations.</a:t>
            </a:r>
            <a:r>
              <a:rPr sz="1600">
                <a:solidFill>
                  <a:srgbClr val="1A1D23"/>
                </a:solidFill>
                <a:latin typeface="Calibri"/>
              </a:rPr>
              <a:t> Sigstore + SLSA + peer attestations integrated.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7. Migration path.</a:t>
            </a:r>
            <a:r>
              <a:rPr sz="1600">
                <a:solidFill>
                  <a:srgbClr val="1A1D23"/>
                </a:solidFill>
                <a:latin typeface="Calibri"/>
              </a:rPr>
              <a:t> 18 months from current TPRM to trust-graph TPRM.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8. Economic analysis.</a:t>
            </a:r>
            <a:r>
              <a:rPr sz="1600">
                <a:solidFill>
                  <a:srgbClr val="1A1D23"/>
                </a:solidFill>
                <a:latin typeface="Calibri"/>
              </a:rPr>
              <a:t> What this saves. ROI and crossover point.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Worked example: evaluating Apache Commons Text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Question: 'Should I use apache-commons-text v1.10?'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Sigstore check.</a:t>
            </a:r>
            <a:r>
              <a:rPr sz="1600">
                <a:solidFill>
                  <a:srgbClr val="1A1D23"/>
                </a:solidFill>
                <a:latin typeface="Calibri"/>
              </a:rPr>
              <a:t> Yes, signed by Apache Commons project key.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SLSA level.</a:t>
            </a:r>
            <a:r>
              <a:rPr sz="1600">
                <a:solidFill>
                  <a:srgbClr val="1A1D23"/>
                </a:solidFill>
                <a:latin typeface="Calibri"/>
              </a:rPr>
              <a:t> L3 (hardened build infrastructure).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SBOM analysis.</a:t>
            </a:r>
            <a:r>
              <a:rPr sz="1600">
                <a:solidFill>
                  <a:srgbClr val="1A1D23"/>
                </a:solidFill>
                <a:latin typeface="Calibri"/>
              </a:rPr>
              <a:t> Pulls in 4 sub-dependencies, all also Sigstore-signed.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trust query.</a:t>
            </a:r>
            <a:r>
              <a:rPr sz="1600">
                <a:solidFill>
                  <a:srgbClr val="1A1D23"/>
                </a:solidFill>
                <a:latin typeface="Calibri"/>
              </a:rPr>
              <a:t> Your peer orgs (847 of them) have collective trust weight 0.94 in this component.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Decision: green light.</a:t>
            </a:r>
            <a:r>
              <a:rPr sz="1600">
                <a:solidFill>
                  <a:srgbClr val="1A1D23"/>
                </a:solidFill>
                <a:latin typeface="Calibri"/>
              </a:rPr>
              <a:t> All four signals positive. Auto-approved by your TPRM system. No questionnaire needed.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Integration with sigstore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Sigstore already provides cryptographic attestation.</a:t>
            </a:r>
            <a:r>
              <a:rPr sz="1600">
                <a:solidFill>
                  <a:srgbClr val="1A1D23"/>
                </a:solidFill>
                <a:latin typeface="Calibri"/>
              </a:rPr>
              <a:t> Quidnug doesn't replace; it composes.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Mapping.</a:t>
            </a:r>
            <a:r>
              <a:rPr sz="1600">
                <a:solidFill>
                  <a:srgbClr val="1A1D23"/>
                </a:solidFill>
                <a:latin typeface="Calibri"/>
              </a:rPr>
              <a:t> Each Sigstore signing identity gets a Quidnug quid. Trust in that quid is editable in your trust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Source projects can attest peer relationships.</a:t>
            </a:r>
            <a:r>
              <a:rPr sz="1600">
                <a:solidFill>
                  <a:srgbClr val="1A1D23"/>
                </a:solidFill>
                <a:latin typeface="Calibri"/>
              </a:rPr>
              <a:t> Apache HTTP Server publishes 'we trust Apache Commons Text at weight 0.95.' Visible globally.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Maintainer reputation as a signal.</a:t>
            </a:r>
            <a:r>
              <a:rPr sz="1600">
                <a:solidFill>
                  <a:srgbClr val="1A1D23"/>
                </a:solidFill>
                <a:latin typeface="Calibri"/>
              </a:rPr>
              <a:t> Maintainer with long clean track record + signed attestations from peer projects = high trust.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Compromise propagation.</a:t>
            </a:r>
            <a:r>
              <a:rPr sz="1600">
                <a:solidFill>
                  <a:srgbClr val="1A1D23"/>
                </a:solidFill>
                <a:latin typeface="Calibri"/>
              </a:rPr>
              <a:t> If maintainer compromised, signed revocation from peers propagates. Trust drops cryptographically.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Peer-to-peer attestations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 information sharing groups (FS-ISAC, Health-ISAC, Auto-ISAC) become trust-graph participants.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Each member publishes signed trust edges to vendors they use successfully.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Aggregation.</a:t>
            </a:r>
            <a:r>
              <a:rPr sz="1600">
                <a:solidFill>
                  <a:srgbClr val="1A1D23"/>
                </a:solidFill>
                <a:latin typeface="Calibri"/>
              </a:rPr>
              <a:t> FS-ISAC member trust in Vendor X = aggregate of individual member trust edges.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Real-time updates.</a:t>
            </a:r>
            <a:r>
              <a:rPr sz="1600">
                <a:solidFill>
                  <a:srgbClr val="1A1D23"/>
                </a:solidFill>
                <a:latin typeface="Calibri"/>
              </a:rPr>
              <a:t> Vendor breach disclosed in member channel = trust edges drop instantly. All members see the update.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Cross-ISAC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Healthcare ISAC and Financial ISAC can share trust signals with selective disclosure (without doxxing members).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Migration Path from Current TPRM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18 months from questionnaire theater to trust-graph automation.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43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Five phases over 18 months</a:t>
            </a:r>
          </a:p>
        </p:txBody>
      </p:sp>
      <p:pic>
        <p:nvPicPr>
          <p:cNvPr id="5" name="Picture 4" descr="chart_migrat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664" y="1828800"/>
            <a:ext cx="11040367" cy="347472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Phase 1: identity establishment (months 1-2)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Quidnug quid for your organization.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identity. Tied to your DNS domain via QDP-0023 attestation.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Onboard 5-10 critical direct vendors.</a:t>
            </a:r>
            <a:r>
              <a:rPr sz="1600">
                <a:solidFill>
                  <a:srgbClr val="1A1D23"/>
                </a:solidFill>
                <a:latin typeface="Calibri"/>
              </a:rPr>
              <a:t> Coordinate quid issuance with their security teams.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Set up your trust graph node.</a:t>
            </a:r>
            <a:r>
              <a:rPr sz="1600">
                <a:solidFill>
                  <a:srgbClr val="1A1D23"/>
                </a:solidFill>
                <a:latin typeface="Calibri"/>
              </a:rPr>
              <a:t> Quidnug node hosted internally or via managed service.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Internal training.</a:t>
            </a:r>
            <a:r>
              <a:rPr sz="1600">
                <a:solidFill>
                  <a:srgbClr val="1A1D23"/>
                </a:solidFill>
                <a:latin typeface="Calibri"/>
              </a:rPr>
              <a:t> Security team understands the model. Procurement stays in their existing workflow for now.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Cost.</a:t>
            </a:r>
            <a:r>
              <a:rPr sz="1600">
                <a:solidFill>
                  <a:srgbClr val="1A1D23"/>
                </a:solidFill>
                <a:latin typeface="Calibri"/>
              </a:rPr>
              <a:t> Roughly 1 engineer-month for setup. Mostly coordination, not technical complexity.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Phase 2: trust edge publication (months 2-6)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For each onboarded vendor: publish a TRUST tx.</a:t>
            </a:r>
            <a:r>
              <a:rPr sz="1600">
                <a:solidFill>
                  <a:srgbClr val="1A1D23"/>
                </a:solidFill>
                <a:latin typeface="Calibri"/>
              </a:rPr>
              <a:t> Including weight, scope (cloud-storage, data-processing, etc), valid-until.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publishes their dependencies + sub-vendor trust similarly.</a:t>
            </a:r>
            <a:r>
              <a:rPr sz="1600">
                <a:solidFill>
                  <a:srgbClr val="1A1D23"/>
                </a:solidFill>
                <a:latin typeface="Calibri"/>
              </a:rPr>
              <a:t> Now you have visibility into their direct vendors.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Begin computing Nth-party exposure.</a:t>
            </a:r>
            <a:r>
              <a:rPr sz="1600">
                <a:solidFill>
                  <a:srgbClr val="1A1D23"/>
                </a:solidFill>
                <a:latin typeface="Calibri"/>
              </a:rPr>
              <a:t> Trust graph walk gives quantitative exposure scores.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Existing TPRM data flows in parallel.</a:t>
            </a:r>
            <a:r>
              <a:rPr sz="1600">
                <a:solidFill>
                  <a:srgbClr val="1A1D23"/>
                </a:solidFill>
                <a:latin typeface="Calibri"/>
              </a:rPr>
              <a:t> Questionnaires still happening; new system runs alongside, validates against.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Identify low-trust paths.</a:t>
            </a:r>
            <a:r>
              <a:rPr sz="1600">
                <a:solidFill>
                  <a:srgbClr val="1A1D23"/>
                </a:solidFill>
                <a:latin typeface="Calibri"/>
              </a:rPr>
              <a:t> Where graph reveals exposure questionnaires didn't catch.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Phase 3: peer network membership (months 4-8)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Join industry information sharing groups via Quidnug.</a:t>
            </a:r>
            <a:r>
              <a:rPr sz="1600">
                <a:solidFill>
                  <a:srgbClr val="1A1D23"/>
                </a:solidFill>
                <a:latin typeface="Calibri"/>
              </a:rPr>
              <a:t> FS-ISAC, Health-ISAC, A-ISAC depending on industry.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Subscribe to peer trust signals.</a:t>
            </a:r>
            <a:r>
              <a:rPr sz="1600">
                <a:solidFill>
                  <a:srgbClr val="1A1D23"/>
                </a:solidFill>
                <a:latin typeface="Calibri"/>
              </a:rPr>
              <a:t> Your peer org's trust in vendors becomes input to your evaluation.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Cross-org attestations.</a:t>
            </a:r>
            <a:r>
              <a:rPr sz="1600">
                <a:solidFill>
                  <a:srgbClr val="1A1D23"/>
                </a:solidFill>
                <a:latin typeface="Calibri"/>
              </a:rPr>
              <a:t> If 47 peers trust Vendor X at avg 0.91, that's a strong signal.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Anomaly detection.</a:t>
            </a:r>
            <a:r>
              <a:rPr sz="1600">
                <a:solidFill>
                  <a:srgbClr val="1A1D23"/>
                </a:solidFill>
                <a:latin typeface="Calibri"/>
              </a:rPr>
              <a:t> Vendor with 47 peer trusts suddenly drops to 12 = investigation trigger.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Effort.</a:t>
            </a:r>
            <a:r>
              <a:rPr sz="1600">
                <a:solidFill>
                  <a:srgbClr val="1A1D23"/>
                </a:solidFill>
                <a:latin typeface="Calibri"/>
              </a:rPr>
              <a:t> Minimal additional technical work. Mostly governance + agreement on disclosure norms.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Phase 4: component-layer integration (6-12)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Deploy sigstore + SBOM tooling for your own builds.</a:t>
            </a:r>
            <a:r>
              <a:rPr sz="1600">
                <a:solidFill>
                  <a:srgbClr val="1A1D23"/>
                </a:solidFill>
                <a:latin typeface="Calibri"/>
              </a:rPr>
              <a:t> If not already done. CISA SLSA + Sigstore guidance.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Subscribe to component-level trust signals.</a:t>
            </a:r>
            <a:r>
              <a:rPr sz="1600">
                <a:solidFill>
                  <a:srgbClr val="1A1D23"/>
                </a:solidFill>
                <a:latin typeface="Calibri"/>
              </a:rPr>
              <a:t> Apache, Linux Foundation, OWASP attestation feeds.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Auto-evaluate components in your CI/CD.</a:t>
            </a:r>
            <a:r>
              <a:rPr sz="1600">
                <a:solidFill>
                  <a:srgbClr val="1A1D23"/>
                </a:solidFill>
                <a:latin typeface="Calibri"/>
              </a:rPr>
              <a:t> Build pipeline checks Quidnug trust score for every dependency.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Block low-trust components automatically.</a:t>
            </a:r>
            <a:r>
              <a:rPr sz="1600">
                <a:solidFill>
                  <a:srgbClr val="1A1D23"/>
                </a:solidFill>
                <a:latin typeface="Calibri"/>
              </a:rPr>
              <a:t> Threshold-based decisions in pipeline. Manual review only for borderline cases.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Effort.</a:t>
            </a:r>
            <a:r>
              <a:rPr sz="1600">
                <a:solidFill>
                  <a:srgbClr val="1A1D23"/>
                </a:solidFill>
                <a:latin typeface="Calibri"/>
              </a:rPr>
              <a:t> 2-4 engineer-months. Most overhead is integration with existing build tooling.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Phase 5: decision automation (months 9-18)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Replace questionnaire workflow for routine vendor evaluation.</a:t>
            </a:r>
            <a:r>
              <a:rPr sz="1600">
                <a:solidFill>
                  <a:srgbClr val="1A1D23"/>
                </a:solidFill>
                <a:latin typeface="Calibri"/>
              </a:rPr>
              <a:t> Trust graph score + component analysis = automated approval.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Escalate borderline cases.</a:t>
            </a:r>
            <a:r>
              <a:rPr sz="1600">
                <a:solidFill>
                  <a:srgbClr val="1A1D23"/>
                </a:solidFill>
                <a:latin typeface="Calibri"/>
              </a:rPr>
              <a:t> Score 0.6-0.8 = manual review. Above 0.8 = auto-approve. Below 0.6 = auto-deny or escalate.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Annual renewal becomes continuous monitoring.</a:t>
            </a:r>
            <a:r>
              <a:rPr sz="1600">
                <a:solidFill>
                  <a:srgbClr val="1A1D23"/>
                </a:solidFill>
                <a:latin typeface="Calibri"/>
              </a:rPr>
              <a:t> Trust scores update with each new signal. No annual questionnaire.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Procurement integration.</a:t>
            </a:r>
            <a:r>
              <a:rPr sz="1600">
                <a:solidFill>
                  <a:srgbClr val="1A1D23"/>
                </a:solidFill>
                <a:latin typeface="Calibri"/>
              </a:rPr>
              <a:t> Procurement workflow includes Quidnug trust check. Vendors below threshold rejected at procurement gate.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Compliance integration.</a:t>
            </a:r>
            <a:r>
              <a:rPr sz="1600">
                <a:solidFill>
                  <a:srgbClr val="1A1D23"/>
                </a:solidFill>
                <a:latin typeface="Calibri"/>
              </a:rPr>
              <a:t> Audit logs (QDP-0018) provide tamper-evident records for regulatory reviews.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49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Four claims this talk defends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Vendor questionnaires don't reduce risk.</a:t>
            </a:r>
            <a:r>
              <a:rPr sz="1600">
                <a:solidFill>
                  <a:srgbClr val="1A1D23"/>
                </a:solidFill>
                <a:latin typeface="Calibri"/>
              </a:rPr>
              <a:t> They produce paperwork. The questionnaire industry exists because nobody has a better answer.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SBOMs are necessary but radically insufficient.</a:t>
            </a:r>
            <a:r>
              <a:rPr sz="1600">
                <a:solidFill>
                  <a:srgbClr val="1A1D23"/>
                </a:solidFill>
                <a:latin typeface="Calibri"/>
              </a:rPr>
              <a:t> Telling you what's installed says nothing about trustworthiness.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The Nth-party problem requires graph-based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Linear vendor lists cannot answer 'who depends on what.'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The path forward exists today.</a:t>
            </a:r>
            <a:r>
              <a:rPr sz="1600">
                <a:solidFill>
                  <a:srgbClr val="1A1D23"/>
                </a:solidFill>
                <a:latin typeface="Calibri"/>
              </a:rPr>
              <a:t> Sigstore, SLSA, attestation frameworks work. Quidnug ties them into a queryable trust graph.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looks like in 24 months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onboarding latency.</a:t>
            </a:r>
            <a:r>
              <a:rPr sz="1600">
                <a:solidFill>
                  <a:srgbClr val="1A1D23"/>
                </a:solidFill>
                <a:latin typeface="Calibri"/>
              </a:rPr>
              <a:t> From 4-8 weeks to under 24 hours for vendors with existing peer trust signals.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evaluation cost.</a:t>
            </a:r>
            <a:r>
              <a:rPr sz="1600">
                <a:solidFill>
                  <a:srgbClr val="1A1D23"/>
                </a:solidFill>
                <a:latin typeface="Calibri"/>
              </a:rPr>
              <a:t> $12k+ per vendor down to under $1k (mostly automated infrastructure cost).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Nth-party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From 8% to 80%+. You see what your vendors depend 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Time-to-detect compromise.</a:t>
            </a:r>
            <a:r>
              <a:rPr sz="1600">
                <a:solidFill>
                  <a:srgbClr val="1A1D23"/>
                </a:solidFill>
                <a:latin typeface="Calibri"/>
              </a:rPr>
              <a:t> From 277 days (IBM 2024 avg) to under 7 days for incidents involving signed peers.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FTE burden.</a:t>
            </a:r>
            <a:r>
              <a:rPr sz="1600">
                <a:solidFill>
                  <a:srgbClr val="1A1D23"/>
                </a:solidFill>
                <a:latin typeface="Calibri"/>
              </a:rPr>
              <a:t> 70 FTE on questionnaires down to ~10 FTE on trust-graph operations and exception handling.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Compatibility with existing frameworks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NIST SP 800-161.</a:t>
            </a:r>
            <a:r>
              <a:rPr sz="1600">
                <a:solidFill>
                  <a:srgbClr val="1A1D23"/>
                </a:solidFill>
                <a:latin typeface="Calibri"/>
              </a:rPr>
              <a:t> Cybersecurity Supply Chain Risk Management. Quidnug trust graph is a CSRM control.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EO 14028 (Improving the Nation's Cybersecurity).</a:t>
            </a:r>
            <a:r>
              <a:rPr sz="1600">
                <a:solidFill>
                  <a:srgbClr val="1A1D23"/>
                </a:solidFill>
                <a:latin typeface="Calibri"/>
              </a:rPr>
              <a:t> SBOM + SLSA mandate. Quidnug composes with these.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ISO 27036.</a:t>
            </a:r>
            <a:r>
              <a:rPr sz="1600">
                <a:solidFill>
                  <a:srgbClr val="1A1D23"/>
                </a:solidFill>
                <a:latin typeface="Calibri"/>
              </a:rPr>
              <a:t> Information security for supplier relationships. Quidnug TPRM workflow mappable.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SOC 2 Type II.</a:t>
            </a:r>
            <a:r>
              <a:rPr sz="1600">
                <a:solidFill>
                  <a:srgbClr val="1A1D23"/>
                </a:solidFill>
                <a:latin typeface="Calibri"/>
              </a:rPr>
              <a:t> Vendor management is a control category. Quidnug score is auditable evidence.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FedRAMP.</a:t>
            </a:r>
            <a:r>
              <a:rPr sz="1600">
                <a:solidFill>
                  <a:srgbClr val="1A1D23"/>
                </a:solidFill>
                <a:latin typeface="Calibri"/>
              </a:rPr>
              <a:t> Continuous monitoring. Quidnug provides the continuous part.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Economic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What this saves. ROI and crossover point.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Per-vendor cost: questionnaire vs Quidnug</a:t>
            </a:r>
          </a:p>
        </p:txBody>
      </p:sp>
      <p:pic>
        <p:nvPicPr>
          <p:cNvPr id="5" name="Picture 4" descr="chart_economic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476" y="1828800"/>
            <a:ext cx="8882743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Total TPRM cost over 24 months</a:t>
            </a:r>
          </a:p>
        </p:txBody>
      </p:sp>
      <p:pic>
        <p:nvPicPr>
          <p:cNvPr id="5" name="Picture 4" descr="chart_ro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452" y="1828800"/>
            <a:ext cx="8872790" cy="3657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Crossover at month 7. Quidnug architecture cheaper than status quo from then 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ROI breakdown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1 investment.</a:t>
            </a:r>
            <a:r>
              <a:rPr sz="1600">
                <a:solidFill>
                  <a:srgbClr val="1A1D23"/>
                </a:solidFill>
                <a:latin typeface="Calibri"/>
              </a:rPr>
              <a:t> Roughly $300-500k for mid-size enterprise (1 senior + 1 junior engineer + tooling).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1 savings.</a:t>
            </a:r>
            <a:r>
              <a:rPr sz="1600">
                <a:solidFill>
                  <a:srgbClr val="1A1D23"/>
                </a:solidFill>
                <a:latin typeface="Calibri"/>
              </a:rPr>
              <a:t> ~$200k from reduced questionnaire labor. Net cost: -$100k to -$300k year 1.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Year 2 onward savings.</a:t>
            </a:r>
            <a:r>
              <a:rPr sz="1600">
                <a:solidFill>
                  <a:srgbClr val="1A1D23"/>
                </a:solidFill>
                <a:latin typeface="Calibri"/>
              </a:rPr>
              <a:t> $1-2M annually from reduced labor + faster vendor onboarding + reduced breach exposure.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Plus risk reduction (hard to quantify but real).</a:t>
            </a:r>
            <a:r>
              <a:rPr sz="1600">
                <a:solidFill>
                  <a:srgbClr val="1A1D23"/>
                </a:solidFill>
                <a:latin typeface="Calibri"/>
              </a:rPr>
              <a:t> If you avoid even one supply chain incident at average $4.88M cost, that pays for the program for ~10 years.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Crossover at month 7.</a:t>
            </a:r>
            <a:r>
              <a:rPr sz="1600">
                <a:solidFill>
                  <a:srgbClr val="1A1D23"/>
                </a:solidFill>
                <a:latin typeface="Calibri"/>
              </a:rPr>
              <a:t> Quidnug architecture cheaper than status quo by month 7-9 depending on org size.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1: ecosystem cold start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architecture works best when many peers participate.</a:t>
            </a:r>
            <a:r>
              <a:rPr sz="1600">
                <a:solidFill>
                  <a:srgbClr val="1A1D23"/>
                </a:solidFill>
                <a:latin typeface="Calibri"/>
              </a:rPr>
              <a:t> First adopters get less benefit than late adopters.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Mitigation: industry coalitions.</a:t>
            </a:r>
            <a:r>
              <a:rPr sz="1600">
                <a:solidFill>
                  <a:srgbClr val="1A1D23"/>
                </a:solidFill>
                <a:latin typeface="Calibri"/>
              </a:rPr>
              <a:t> FS-ISAC, Health-ISAC, sector-specific groups can coordinate adoption.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adoption.</a:t>
            </a:r>
            <a:r>
              <a:rPr sz="1600">
                <a:solidFill>
                  <a:srgbClr val="1A1D23"/>
                </a:solidFill>
                <a:latin typeface="Calibri"/>
              </a:rPr>
              <a:t> Easier to onboard vendors when many of their other customers also use Quidnug.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Network effects.</a:t>
            </a:r>
            <a:r>
              <a:rPr sz="1600">
                <a:solidFill>
                  <a:srgbClr val="1A1D23"/>
                </a:solidFill>
                <a:latin typeface="Calibri"/>
              </a:rPr>
              <a:t> Each peer adopting amplifies value for others. Adoption pace likely accelerates.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Realistic timeline.</a:t>
            </a:r>
            <a:r>
              <a:rPr sz="1600">
                <a:solidFill>
                  <a:srgbClr val="1A1D23"/>
                </a:solidFill>
                <a:latin typeface="Calibri"/>
              </a:rPr>
              <a:t> 5-7 years to dominant industry adoption. Comparable to Sigstore's adoption curve.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56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2: vendor cooperation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Vendors must publish trust signals.</a:t>
            </a:r>
            <a:r>
              <a:rPr sz="1600">
                <a:solidFill>
                  <a:srgbClr val="1A1D23"/>
                </a:solidFill>
                <a:latin typeface="Calibri"/>
              </a:rPr>
              <a:t> Some will resist sharing data.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Compulsion via procurement.</a:t>
            </a:r>
            <a:r>
              <a:rPr sz="1600">
                <a:solidFill>
                  <a:srgbClr val="1A1D23"/>
                </a:solidFill>
                <a:latin typeface="Calibri"/>
              </a:rPr>
              <a:t> Major customers can require Quidnug onboarding as a contract condition.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Self-interest argument.</a:t>
            </a:r>
            <a:r>
              <a:rPr sz="1600">
                <a:solidFill>
                  <a:srgbClr val="1A1D23"/>
                </a:solidFill>
                <a:latin typeface="Calibri"/>
              </a:rPr>
              <a:t> Vendors with strong peer trust DON'T have to fill out questionnaires. Removes operational burden.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 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Vendors can publish trust signals to specific peer groups, not the public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Reluctant vendors stay on questionnaire workflow.</a:t>
            </a:r>
            <a:r>
              <a:rPr sz="1600">
                <a:solidFill>
                  <a:srgbClr val="1A1D23"/>
                </a:solidFill>
                <a:latin typeface="Calibri"/>
              </a:rPr>
              <a:t> Coexistence is fine. Adoption proceeds at the pace the market supports.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3: trust calibration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Setting trust weights requires human judgment.</a:t>
            </a:r>
            <a:r>
              <a:rPr sz="1600">
                <a:solidFill>
                  <a:srgbClr val="1A1D23"/>
                </a:solidFill>
                <a:latin typeface="Calibri"/>
              </a:rPr>
              <a:t> Initial calibration: organizational decision.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Auto-calibration over time.</a:t>
            </a:r>
            <a:r>
              <a:rPr sz="1600">
                <a:solidFill>
                  <a:srgbClr val="1A1D23"/>
                </a:solidFill>
                <a:latin typeface="Calibri"/>
              </a:rPr>
              <a:t> Trust weights adjust based on observed vendor behavior + peer signals.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Risk of mis-calibration.</a:t>
            </a:r>
            <a:r>
              <a:rPr sz="1600">
                <a:solidFill>
                  <a:srgbClr val="1A1D23"/>
                </a:solidFill>
                <a:latin typeface="Calibri"/>
              </a:rPr>
              <a:t> Set thresholds wrong: false negatives (missed risks) or false positives (rejected good vendors).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Conservative initial thresholds. Gradual tightening with experience. Override paths for human judgment.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Same as any new control.</a:t>
            </a:r>
            <a:r>
              <a:rPr sz="1600">
                <a:solidFill>
                  <a:srgbClr val="1A1D23"/>
                </a:solidFill>
                <a:latin typeface="Calibri"/>
              </a:rPr>
              <a:t> Tuning takes 6-12 months.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Honest tradeoff 4: regulatory uncertainty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Some regulators may not yet recognize trust-graph TPRM as compliance evidence.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Run Quidnug architecture alongside questionnaires for first 12-18 months. Both pass audit.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Engage regulators early.</a:t>
            </a:r>
            <a:r>
              <a:rPr sz="1600">
                <a:solidFill>
                  <a:srgbClr val="1A1D23"/>
                </a:solidFill>
                <a:latin typeface="Calibri"/>
              </a:rPr>
              <a:t> Demonstrate that trust-graph evidence exceeds questionnaire evidence in rigor.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 coalitions can drive recognition.</a:t>
            </a:r>
            <a:r>
              <a:rPr sz="1600">
                <a:solidFill>
                  <a:srgbClr val="1A1D23"/>
                </a:solidFill>
                <a:latin typeface="Calibri"/>
              </a:rPr>
              <a:t> If FS-ISAC adopts, banking regulators follow. If Health-ISAC adopts, HHS / OCR follows.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Standards alignment.</a:t>
            </a:r>
            <a:r>
              <a:rPr sz="1600">
                <a:solidFill>
                  <a:srgbClr val="1A1D23"/>
                </a:solidFill>
                <a:latin typeface="Calibri"/>
              </a:rPr>
              <a:t> Already mappable to NIST 800-161, ISO 27036, SOC 2. Recognition is a function of education, not fundamental gaps.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59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5760720"/>
            <a:ext cx="12191695" cy="73152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828800"/>
            <a:ext cx="3657600" cy="9144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800" b="1" i="0">
                <a:solidFill>
                  <a:srgbClr val="00D4A8"/>
                </a:solidFill>
                <a:latin typeface="Calibri"/>
              </a:rPr>
              <a:t>Section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4688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400" b="1">
                <a:solidFill>
                  <a:srgbClr val="FFFFFF"/>
                </a:solidFill>
                <a:latin typeface="Calibri"/>
              </a:rPr>
              <a:t>The Taxonomy of Supply Chain Attacks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438912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2000" i="0">
                <a:solidFill>
                  <a:srgbClr val="C3EFE3"/>
                </a:solidFill>
                <a:latin typeface="Calibri"/>
              </a:rPr>
              <a:t>Six categories. Each well-documented. Each catastrophic.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this protocol does NOT solve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Insider threat.</a:t>
            </a:r>
            <a:r>
              <a:rPr sz="1600">
                <a:solidFill>
                  <a:srgbClr val="1A1D23"/>
                </a:solidFill>
                <a:latin typeface="Calibri"/>
              </a:rPr>
              <a:t> Vendor employee with malicious intent is hard to detect from trust signals alone.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Zero-day vulnerabilities in trusted code.</a:t>
            </a:r>
            <a:r>
              <a:rPr sz="1600">
                <a:solidFill>
                  <a:srgbClr val="1A1D23"/>
                </a:solidFill>
                <a:latin typeface="Calibri"/>
              </a:rPr>
              <a:t> Trust graph signals quality of maintainers, not absence of unknown bugs.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Geopolitical realignment.</a:t>
            </a:r>
            <a:r>
              <a:rPr sz="1600">
                <a:solidFill>
                  <a:srgbClr val="1A1D23"/>
                </a:solidFill>
                <a:latin typeface="Calibri"/>
              </a:rPr>
              <a:t> Vendor previously trusted, now in adversary jurisdiction. Requires policy override.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Compromise of the trust-graph infrastructure itself.</a:t>
            </a:r>
            <a:r>
              <a:rPr sz="1600">
                <a:solidFill>
                  <a:srgbClr val="1A1D23"/>
                </a:solidFill>
                <a:latin typeface="Calibri"/>
              </a:rPr>
              <a:t> Quidnug node compromise is in scope for separate defense (QDP-0018 audit logs help).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Wisdom about WHICH peers to weight heavily.</a:t>
            </a:r>
            <a:r>
              <a:rPr sz="1600">
                <a:solidFill>
                  <a:srgbClr val="1A1D23"/>
                </a:solidFill>
                <a:latin typeface="Calibri"/>
              </a:rPr>
              <a:t> Operator judgment still required.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Summary: the four claims revisited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1. Vendor questionnaires don't reduce risk.</a:t>
            </a:r>
            <a:r>
              <a:rPr sz="1600">
                <a:solidFill>
                  <a:srgbClr val="1A1D23"/>
                </a:solidFill>
                <a:latin typeface="Calibri"/>
              </a:rPr>
              <a:t> $25B annual industry produces paperwork, not cryptographic verification.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2. SBOMs are necessary but insufficient.</a:t>
            </a:r>
            <a:r>
              <a:rPr sz="1600">
                <a:solidFill>
                  <a:srgbClr val="1A1D23"/>
                </a:solidFill>
                <a:latin typeface="Calibri"/>
              </a:rPr>
              <a:t> Composition without trust signals doesn't help decision-making.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3. The Nth-party problem requires graph-based visibility.</a:t>
            </a:r>
            <a:r>
              <a:rPr sz="1600">
                <a:solidFill>
                  <a:srgbClr val="1A1D23"/>
                </a:solidFill>
                <a:latin typeface="Calibri"/>
              </a:rPr>
              <a:t> Linear vendor lists cannot see what your vendors depend 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4. The path forward exists today.</a:t>
            </a:r>
            <a:r>
              <a:rPr sz="1600">
                <a:solidFill>
                  <a:srgbClr val="1A1D23"/>
                </a:solidFill>
                <a:latin typeface="Calibri"/>
              </a:rPr>
              <a:t> Sigstore + SLSA + Quidnug trust graph composes into a working architecture.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(CISO)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Audit your TPRM workflow.</a:t>
            </a:r>
            <a:r>
              <a:rPr sz="1600">
                <a:solidFill>
                  <a:srgbClr val="1A1D23"/>
                </a:solidFill>
                <a:latin typeface="Calibri"/>
              </a:rPr>
              <a:t> How many vendor questionnaires are filled out? How many are independently verified? What's the cost?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Read NIST SP 800-161r1.</a:t>
            </a:r>
            <a:r>
              <a:rPr sz="1600">
                <a:solidFill>
                  <a:srgbClr val="1A1D23"/>
                </a:solidFill>
                <a:latin typeface="Calibri"/>
              </a:rPr>
              <a:t> Cybersecurity Supply Chain Risk Management framework. Aligns with the architecture proposed here.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Pilot Quidnug TPRM with 5-10 critical vendors.</a:t>
            </a:r>
            <a:r>
              <a:rPr sz="1600">
                <a:solidFill>
                  <a:srgbClr val="1A1D23"/>
                </a:solidFill>
                <a:latin typeface="Calibri"/>
              </a:rPr>
              <a:t> Six-month pilot. Measure: vendor onboarding time, Nth-party visibility achieved.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Engage your industry ISAC.</a:t>
            </a:r>
            <a:r>
              <a:rPr sz="1600">
                <a:solidFill>
                  <a:srgbClr val="1A1D23"/>
                </a:solidFill>
                <a:latin typeface="Calibri"/>
              </a:rPr>
              <a:t> FS-ISAC, Health-ISAC, etc. Push for trust-graph data sharing standards.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Update procurement criteria.</a:t>
            </a:r>
            <a:r>
              <a:rPr sz="1600">
                <a:solidFill>
                  <a:srgbClr val="1A1D23"/>
                </a:solidFill>
                <a:latin typeface="Calibri"/>
              </a:rPr>
              <a:t> Vendors with Quidnug trust signals get expedited review. Drives ecosystem adoption.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62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(vendor)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Issue a Quidnug quid for your organization.</a:t>
            </a:r>
            <a:r>
              <a:rPr sz="1600">
                <a:solidFill>
                  <a:srgbClr val="1A1D23"/>
                </a:solidFill>
                <a:latin typeface="Calibri"/>
              </a:rPr>
              <a:t> DNS-anchored to your domain. Free, open standard.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 your security attestations.</a:t>
            </a:r>
            <a:r>
              <a:rPr sz="1600">
                <a:solidFill>
                  <a:srgbClr val="1A1D23"/>
                </a:solidFill>
                <a:latin typeface="Calibri"/>
              </a:rPr>
              <a:t> SOC 2, ISO 27001, FedRAMP all become trust signals.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 your dependency trust graph.</a:t>
            </a:r>
            <a:r>
              <a:rPr sz="1600">
                <a:solidFill>
                  <a:srgbClr val="1A1D23"/>
                </a:solidFill>
                <a:latin typeface="Calibri"/>
              </a:rPr>
              <a:t> Sub-vendors you trust, with weights. Demonstrate supply chain hygiene.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Engage with major customers' Quidnug rollouts.</a:t>
            </a:r>
            <a:r>
              <a:rPr sz="1600">
                <a:solidFill>
                  <a:srgbClr val="1A1D23"/>
                </a:solidFill>
                <a:latin typeface="Calibri"/>
              </a:rPr>
              <a:t> Be the easy vendor to onboard.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Reduce questionnaire burden.</a:t>
            </a:r>
            <a:r>
              <a:rPr sz="1600">
                <a:solidFill>
                  <a:srgbClr val="1A1D23"/>
                </a:solidFill>
                <a:latin typeface="Calibri"/>
              </a:rPr>
              <a:t> Eventually replace 200-question forms with 'verify our Quidnug trust signals.'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(open source maintainer)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Adopt Sigstore for releases.</a:t>
            </a:r>
            <a:r>
              <a:rPr sz="1600">
                <a:solidFill>
                  <a:srgbClr val="1A1D23"/>
                </a:solidFill>
                <a:latin typeface="Calibri"/>
              </a:rPr>
              <a:t> Sign every artifact. cosign verify becomes the default.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Pursue SLSA Level 3.</a:t>
            </a:r>
            <a:r>
              <a:rPr sz="1600">
                <a:solidFill>
                  <a:srgbClr val="1A1D23"/>
                </a:solidFill>
                <a:latin typeface="Calibri"/>
              </a:rPr>
              <a:t> Hardened build infrastructure. Reproducible builds.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Publish maintainer-to-maintainer trust signals.</a:t>
            </a:r>
            <a:r>
              <a:rPr sz="1600">
                <a:solidFill>
                  <a:srgbClr val="1A1D23"/>
                </a:solidFill>
                <a:latin typeface="Calibri"/>
              </a:rPr>
              <a:t> 'Apache HTTP trusts Apache Commons Logging at 0.95'. Cross-project trust graph.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Disclose security incidents transparently.</a:t>
            </a:r>
            <a:r>
              <a:rPr sz="1600">
                <a:solidFill>
                  <a:srgbClr val="1A1D23"/>
                </a:solidFill>
                <a:latin typeface="Calibri"/>
              </a:rPr>
              <a:t> Trust graph rewards transparent post-incident remediation.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Resist single-maintainer dependencies in critical paths.</a:t>
            </a:r>
            <a:r>
              <a:rPr sz="1600">
                <a:solidFill>
                  <a:srgbClr val="1A1D23"/>
                </a:solidFill>
                <a:latin typeface="Calibri"/>
              </a:rPr>
              <a:t> XZ taught us. Distribute trust across multiple maintainers.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64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to do this year (regulator)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Recognize trust-graph TPRM as valid CSRM evidence.</a:t>
            </a:r>
            <a:r>
              <a:rPr sz="1600">
                <a:solidFill>
                  <a:srgbClr val="1A1D23"/>
                </a:solidFill>
                <a:latin typeface="Calibri"/>
              </a:rPr>
              <a:t> Update SOC 2, FedRAMP, NIST 800-161 guidance.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Mandate SBOM + provenance for federal procurement.</a:t>
            </a:r>
            <a:r>
              <a:rPr sz="1600">
                <a:solidFill>
                  <a:srgbClr val="1A1D23"/>
                </a:solidFill>
                <a:latin typeface="Calibri"/>
              </a:rPr>
              <a:t> EO 14028 already does. Extend to state/local.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Fund industry ISAC infrastructure.</a:t>
            </a:r>
            <a:r>
              <a:rPr sz="1600">
                <a:solidFill>
                  <a:srgbClr val="1A1D23"/>
                </a:solidFill>
                <a:latin typeface="Calibri"/>
              </a:rPr>
              <a:t> Trust-graph data sharing is public good. Public investment justified.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International coordination.</a:t>
            </a:r>
            <a:r>
              <a:rPr sz="1600">
                <a:solidFill>
                  <a:srgbClr val="1A1D23"/>
                </a:solidFill>
                <a:latin typeface="Calibri"/>
              </a:rPr>
              <a:t> EU NIS2, US CISA, UK NCSC alignment on supply chain trust standards.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Avoid mandating specific implementations.</a:t>
            </a:r>
            <a:r>
              <a:rPr sz="1600">
                <a:solidFill>
                  <a:srgbClr val="1A1D23"/>
                </a:solidFill>
                <a:latin typeface="Calibri"/>
              </a:rPr>
              <a:t> Quidnug is one option. Standards should be open. Implementation diversity is healthy.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65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architectural shift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Vendor questionnaires answer 'tell me you're secure.' Trust graphs answer 'cryptographically prove your peers trust you.' One produces theater; the other produces evidence.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architectural shift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66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NIST SP 800-161r1 (2022). Cybersecurity Supply Chain Risk Management Practices for Systems and Organizations.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EO 14028 (May 2021). Improving the Nation's Cybersecurity.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Ponemon Institute 2023. State of Third-Party Risk Report.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IBM Cost of a Data Breach Report 2024.</a:t>
            </a:r>
            <a:r>
              <a:rPr sz="1600">
                <a:solidFill>
                  <a:srgbClr val="1A1D23"/>
                </a:solidFill>
                <a:latin typeface="Calibri"/>
              </a:rPr>
              <a:t> Average cost: $4.88M. Avg time-to-detect: 277 days.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Sonatype 2024. State of the Software Supply Chain.</a:t>
            </a:r>
            <a:r>
              <a:rPr sz="1600">
                <a:solidFill>
                  <a:srgbClr val="1A1D23"/>
                </a:solidFill>
                <a:latin typeface="Calibri"/>
              </a:rPr>
              <a:t> 245k+ malicious packages discovered. 633% YoY increase.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Crowdstrike 2024. Global Threat Report.</a:t>
            </a:r>
            <a:r>
              <a:rPr sz="1600">
                <a:solidFill>
                  <a:srgbClr val="1A1D23"/>
                </a:solidFill>
                <a:latin typeface="Calibri"/>
              </a:rPr>
              <a:t> 67% of orgs experienced 3rd-party breach in 12 months.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Sigstore. sigstore.dev.</a:t>
            </a:r>
            <a:r>
              <a:rPr sz="1600">
                <a:solidFill>
                  <a:srgbClr val="1A1D23"/>
                </a:solidFill>
                <a:latin typeface="Calibri"/>
              </a:rPr>
              <a:t> Open standard for cryptographic signing of software artifacts.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SLSA. slsa.dev.</a:t>
            </a:r>
            <a:r>
              <a:rPr sz="1600">
                <a:solidFill>
                  <a:srgbClr val="1A1D23"/>
                </a:solidFill>
                <a:latin typeface="Calibri"/>
              </a:rPr>
              <a:t> Supply chain Levels for Software Artifacts framework.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67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More references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CycloneDX (OWASP). cyclonedx.org.</a:t>
            </a:r>
            <a:r>
              <a:rPr sz="1600">
                <a:solidFill>
                  <a:srgbClr val="1A1D23"/>
                </a:solidFill>
                <a:latin typeface="Calibri"/>
              </a:rPr>
              <a:t> SBOM standard.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SPDX (Linux Foundation). spdx.dev.</a:t>
            </a:r>
            <a:r>
              <a:rPr sz="1600">
                <a:solidFill>
                  <a:srgbClr val="1A1D23"/>
                </a:solidFill>
                <a:latin typeface="Calibri"/>
              </a:rPr>
              <a:t> Alternative SBOM standard.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FS-ISAC, Health-ISAC, A-ISAC, Auto-ISAC.</a:t>
            </a:r>
            <a:r>
              <a:rPr sz="1600">
                <a:solidFill>
                  <a:srgbClr val="1A1D23"/>
                </a:solidFill>
                <a:latin typeface="Calibri"/>
              </a:rPr>
              <a:t> Industry information sharing organizations.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CISA Software Bill of Materials guidance.</a:t>
            </a:r>
            <a:r>
              <a:rPr sz="1600">
                <a:solidFill>
                  <a:srgbClr val="1A1D23"/>
                </a:solidFill>
                <a:latin typeface="Calibri"/>
              </a:rPr>
              <a:t> cisa.gov/sbom.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Quidnug protocol (github.com/quidnug/quidnug).</a:t>
            </a:r>
            <a:r>
              <a:rPr sz="1600">
                <a:solidFill>
                  <a:srgbClr val="1A1D23"/>
                </a:solidFill>
                <a:latin typeface="Calibri"/>
              </a:rPr>
              <a:t> Reference SDKs in Python, Go, JavaScript, Rust.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Companion blog post.</a:t>
            </a:r>
            <a:r>
              <a:rPr sz="1600">
                <a:solidFill>
                  <a:srgbClr val="1A1D23"/>
                </a:solidFill>
                <a:latin typeface="Calibri"/>
              </a:rPr>
              <a:t> blogs/2026-04-25-third-party-risk-management-nightmare.md.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Common objections, briefly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'Vendors won't share data.'</a:t>
            </a:r>
            <a:r>
              <a:rPr sz="1600">
                <a:solidFill>
                  <a:srgbClr val="1A1D23"/>
                </a:solidFill>
                <a:latin typeface="Calibri"/>
              </a:rPr>
              <a:t> Major customers can require it. Ecosystem effects drive adoption. Selective-disclosure available.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'My industry doesn't have the maturity.'</a:t>
            </a:r>
            <a:r>
              <a:rPr sz="1600">
                <a:solidFill>
                  <a:srgbClr val="1A1D23"/>
                </a:solidFill>
                <a:latin typeface="Calibri"/>
              </a:rPr>
              <a:t> Start with 5-10 critical vendors. Iterate. ISAC adoption amplifies.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'It's still early.'</a:t>
            </a:r>
            <a:r>
              <a:rPr sz="1600">
                <a:solidFill>
                  <a:srgbClr val="1A1D23"/>
                </a:solidFill>
                <a:latin typeface="Calibri"/>
              </a:rPr>
              <a:t> Same was true of Sigstore in 2021. Now adopted by Apache, PyPI, Kubernetes. Early adopters get the durable advantage.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'It's complex.'</a:t>
            </a:r>
            <a:r>
              <a:rPr sz="1600">
                <a:solidFill>
                  <a:srgbClr val="1A1D23"/>
                </a:solidFill>
                <a:latin typeface="Calibri"/>
              </a:rPr>
              <a:t> Less complex than questionnaire infrastructure. Less complex than 70 FTEs filling forms.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'Compliance won't recognize it.'</a:t>
            </a:r>
            <a:r>
              <a:rPr sz="1600">
                <a:solidFill>
                  <a:srgbClr val="1A1D23"/>
                </a:solidFill>
                <a:latin typeface="Calibri"/>
              </a:rPr>
              <a:t> Run alongside questionnaires for 12-18 months. Recognition follows demonstrated value.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69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Major supply chain breaches: economic impact</a:t>
            </a:r>
          </a:p>
        </p:txBody>
      </p:sp>
      <p:pic>
        <p:nvPicPr>
          <p:cNvPr id="5" name="Picture 4" descr="chart_breach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9056" y="1828800"/>
            <a:ext cx="9033582" cy="40233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48640" y="6217920"/>
            <a:ext cx="1106424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ctr">
              <a:defRPr>
                <a:solidFill>
                  <a:srgbClr val="64748B"/>
                </a:solidFill>
              </a:defRPr>
            </a:pPr>
            <a:r>
              <a:rPr sz="1000" b="0" i="1">
                <a:solidFill>
                  <a:srgbClr val="64748B"/>
                </a:solidFill>
                <a:latin typeface="Calibri"/>
              </a:rPr>
              <a:t>Sources: GAO, IBM Cost of Data Breach Report, Coveware ransomware reporting, vendor disclosures.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What success looks like in 2030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Vendor onboarding under 24 hours for trusted-peer vendors.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Nth-party visibility for 5+ depth standard.</a:t>
            </a:r>
            <a:r>
              <a:rPr sz="1600">
                <a:solidFill>
                  <a:srgbClr val="1A1D23"/>
                </a:solidFill>
                <a:latin typeface="Calibri"/>
              </a:rPr>
              <a:t> Major orgs can compute their indirect supply chain risk.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Automated decision-making for routine vendor changes.</a:t>
            </a:r>
            <a:r>
              <a:rPr sz="1600">
                <a:solidFill>
                  <a:srgbClr val="1A1D23"/>
                </a:solidFill>
                <a:latin typeface="Calibri"/>
              </a:rPr>
              <a:t> Manual review only for borderline cases.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Industry-wide signal sharing.</a:t>
            </a:r>
            <a:r>
              <a:rPr sz="1600">
                <a:solidFill>
                  <a:srgbClr val="1A1D23"/>
                </a:solidFill>
                <a:latin typeface="Calibri"/>
              </a:rPr>
              <a:t> Vendor breaches detected within hours via cross-org trust signals.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Questionnaire industry shrinks 70%+.</a:t>
            </a:r>
            <a:r>
              <a:rPr sz="1600">
                <a:solidFill>
                  <a:srgbClr val="1A1D23"/>
                </a:solidFill>
                <a:latin typeface="Calibri"/>
              </a:rPr>
              <a:t> Replaced by trust-graph evidence + targeted attestation.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70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Things we owe ourselves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Open standards, not vendor lock-in.</a:t>
            </a:r>
            <a:r>
              <a:rPr sz="1600">
                <a:solidFill>
                  <a:srgbClr val="1A1D23"/>
                </a:solidFill>
                <a:latin typeface="Calibri"/>
              </a:rPr>
              <a:t> Quidnug protocol is open. Implementations should be diverse.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Privacy-preserving disclosure mechanisms.</a:t>
            </a:r>
            <a:r>
              <a:rPr sz="1600">
                <a:solidFill>
                  <a:srgbClr val="1A1D23"/>
                </a:solidFill>
                <a:latin typeface="Calibri"/>
              </a:rPr>
              <a:t> Selective disclosure for sensitive trust edges.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Independent audit of trust graph operators.</a:t>
            </a:r>
            <a:r>
              <a:rPr sz="1600">
                <a:solidFill>
                  <a:srgbClr val="1A1D23"/>
                </a:solidFill>
                <a:latin typeface="Calibri"/>
              </a:rPr>
              <a:t> Even the trust-graph infrastructure must be auditable.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Coordination across industries.</a:t>
            </a:r>
            <a:r>
              <a:rPr sz="1600">
                <a:solidFill>
                  <a:srgbClr val="1A1D23"/>
                </a:solidFill>
                <a:latin typeface="Calibri"/>
              </a:rPr>
              <a:t> Cross-ISAC standards. Trust signals portable across sectors.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Investment in education.</a:t>
            </a:r>
            <a:r>
              <a:rPr sz="1600">
                <a:solidFill>
                  <a:srgbClr val="1A1D23"/>
                </a:solidFill>
                <a:latin typeface="Calibri"/>
              </a:rPr>
              <a:t> CISOs, procurement teams, vendors all need to understand the new model.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71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The next generation of TPRM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We do not need 200-question vendor surveys. We need cryptographically-verified peer trust. The technology exists. What we need is institutional will.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next generation of TPRM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72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week. Audit your current TPRM cost and effectiveness.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month. Read NIST 800-161 and Sigstore documentation.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quarter. Pilot Quidnug TPRM with 5-10 critical vendors.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This year. Phase 1-2 of the migration plan.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Next year. Component-layer integration. Full peer-network membership.</a:t>
            </a:r>
            <a:r>
              <a:rPr sz="1600">
                <a:solidFill>
                  <a:srgbClr val="1A1D23"/>
                </a:solidFill>
                <a:latin typeface="Calibri"/>
              </a:rPr>
              <a:t/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73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One-line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011680"/>
            <a:ext cx="914400" cy="91440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00D4A8"/>
                </a:solidFill>
              </a:defRPr>
            </a:pPr>
            <a:r>
              <a:rPr sz="9600">
                <a:solidFill>
                  <a:srgbClr val="00D4A8"/>
                </a:solidFill>
                <a:latin typeface="Calibri"/>
              </a:rPr>
              <a:t>“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37360" y="2377440"/>
            <a:ext cx="987552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defRPr>
                <a:solidFill>
                  <a:srgbClr val="1A1D23"/>
                </a:solidFill>
              </a:defRPr>
            </a:pPr>
            <a:r>
              <a:rPr sz="2400" i="1">
                <a:solidFill>
                  <a:srgbClr val="1A1D23"/>
                </a:solidFill>
                <a:latin typeface="Calibri"/>
              </a:rPr>
              <a:t>Trust without architecture is hope. Architecture without trust is theater. We need both.</a:t>
            </a:r>
          </a:p>
          <a:p>
            <a:pPr>
              <a:spcBef>
                <a:spcPts val="1600"/>
              </a:spcBef>
              <a:defRPr>
                <a:solidFill>
                  <a:srgbClr val="64748B"/>
                </a:solidFill>
              </a:defRPr>
            </a:pPr>
            <a:r>
              <a:rPr sz="1400">
                <a:solidFill>
                  <a:srgbClr val="64748B"/>
                </a:solidFill>
                <a:latin typeface="Calibri"/>
              </a:rPr>
              <a:t>— The summary in one sentence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74 / 75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A162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48640"/>
            <a:ext cx="105156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40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55448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800" i="0">
                <a:solidFill>
                  <a:srgbClr val="C3EFE3"/>
                </a:solidFill>
                <a:latin typeface="Calibri"/>
              </a:rPr>
              <a:t>Thank you. The hard work begins now.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0515600" cy="182880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FFFFFF"/>
                </a:solidFill>
              </a:defRPr>
            </a:pPr>
            <a:r>
              <a:rPr sz="1600" b="0" i="0">
                <a:solidFill>
                  <a:srgbClr val="FFFFFF"/>
                </a:solidFill>
                <a:latin typeface="Calibri"/>
              </a:rPr>
              <a:t>Where does the trust-graph architecture fail in your org?
Which phase is your next bottleneck?
What's your industry's coordination story?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4297680"/>
            <a:ext cx="10515600" cy="32004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00D4A8"/>
                </a:solidFill>
              </a:defRPr>
            </a:pPr>
            <a:r>
              <a:rPr sz="1200" b="1" i="0">
                <a:solidFill>
                  <a:srgbClr val="00D4A8"/>
                </a:solidFill>
                <a:latin typeface="Calibri"/>
              </a:rPr>
              <a:t>Resources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61772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github.com/quidnug/quidnug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88289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blogs/2026-04-25-third-party-risk-management-nightmare.md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5148072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NIST SP 800-161r1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413248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EO 14028 / Improving the Nation's Cybersecurity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5678424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Sigstore: sigstore.dev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5943600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SLSA: slsa.dev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4400" y="6208776"/>
            <a:ext cx="10515600" cy="274320"/>
          </a:xfrm>
          <a:prstGeom prst="rect">
            <a:avLst/>
          </a:prstGeom>
          <a:noFill/>
        </p:spPr>
        <p:txBody>
          <a:bodyPr wrap="square" lIns="109728" rIns="109728" tIns="54864" bIns="54864" anchor="t">
            <a:spAutoFit/>
          </a:bodyPr>
          <a:lstStyle/>
          <a:p>
            <a:pPr algn="l">
              <a:defRPr>
                <a:solidFill>
                  <a:srgbClr val="C3EFE3"/>
                </a:solidFill>
              </a:defRPr>
            </a:pPr>
            <a:r>
              <a:rPr sz="1200" b="0" i="0">
                <a:solidFill>
                  <a:srgbClr val="C3EFE3"/>
                </a:solidFill>
                <a:latin typeface="Calibri"/>
              </a:rPr>
              <a:t>Industry ISACs (FS, Health, A, Auto)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75 / 75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Category 1: software supply chain compromise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SolarWinds (December 2020).</a:t>
            </a:r>
            <a:r>
              <a:rPr sz="1600">
                <a:solidFill>
                  <a:srgbClr val="1A1D23"/>
                </a:solidFill>
                <a:latin typeface="Calibri"/>
              </a:rPr>
              <a:t> Russian APT compromised the build pipeline of SolarWinds Orion. Tainted updates pushed to ~18,000 customers including US federal agencies.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Codecov (April 2021).</a:t>
            </a:r>
            <a:r>
              <a:rPr sz="1600">
                <a:solidFill>
                  <a:srgbClr val="1A1D23"/>
                </a:solidFill>
                <a:latin typeface="Calibri"/>
              </a:rPr>
              <a:t> Compromised bash uploader script, stole credentials from thousands of CI/CD pipelines.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XZ utils backdoor (March 2024).</a:t>
            </a:r>
            <a:r>
              <a:rPr sz="1600">
                <a:solidFill>
                  <a:srgbClr val="1A1D23"/>
                </a:solidFill>
                <a:latin typeface="Calibri"/>
              </a:rPr>
              <a:t> Malicious maintainer over 2 years built trust, slipped in backdoor that would have compromised SSH on every Linux distro.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Common pattern.</a:t>
            </a:r>
            <a:r>
              <a:rPr sz="1600">
                <a:solidFill>
                  <a:srgbClr val="1A1D23"/>
                </a:solidFill>
                <a:latin typeface="Calibri"/>
              </a:rPr>
              <a:t> Compromise upstream; downstream consumers inherit the compromise via routine updates.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 that works.</a:t>
            </a:r>
            <a:r>
              <a:rPr sz="1600">
                <a:solidFill>
                  <a:srgbClr val="1A1D23"/>
                </a:solidFill>
                <a:latin typeface="Calibri"/>
              </a:rPr>
              <a:t> Cryptographic signing of build outputs (Sigstore + SLSA). Plus trust-graph evaluation of who's trustworthy to consume from.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8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5F7F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6858000"/>
          </a:xfrm>
          <a:prstGeom prst="rect">
            <a:avLst/>
          </a:prstGeom>
          <a:solidFill>
            <a:srgbClr val="00D4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457200"/>
            <a:ext cx="1106424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>
                <a:solidFill>
                  <a:srgbClr val="1A1D23"/>
                </a:solidFill>
              </a:defRPr>
            </a:pPr>
            <a:r>
              <a:rPr sz="3600" b="1">
                <a:solidFill>
                  <a:srgbClr val="1A1D23"/>
                </a:solidFill>
                <a:latin typeface="Calibri"/>
              </a:rPr>
              <a:t>Category 2: dependency confusion + typosquatting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011680"/>
            <a:ext cx="11064240" cy="4114800"/>
          </a:xfrm>
          <a:prstGeom prst="rect">
            <a:avLst/>
          </a:prstGeom>
          <a:noFill/>
        </p:spPr>
        <p:txBody>
          <a:bodyPr wrap="square" rIns="0" tIns="0" bIns="0">
            <a:spAutoFit/>
          </a:bodyPr>
          <a:lstStyle/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Birsan 2021: dependency confusion.</a:t>
            </a:r>
            <a:r>
              <a:rPr sz="1600">
                <a:solidFill>
                  <a:srgbClr val="1A1D23"/>
                </a:solidFill>
                <a:latin typeface="Calibri"/>
              </a:rPr>
              <a:t> Successfully attacked Apple, Microsoft, PayPal, and 32+ other major orgs by uploading malicious packages with names matching internal dependencies.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Typosquatting.</a:t>
            </a:r>
            <a:r>
              <a:rPr sz="1600">
                <a:solidFill>
                  <a:srgbClr val="1A1D23"/>
                </a:solidFill>
                <a:latin typeface="Calibri"/>
              </a:rPr>
              <a:t> Packages like 'requesst' (extra s) targeting 'requests'. PyPI removes hundreds per year.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Maintainer hijacking.</a:t>
            </a:r>
            <a:r>
              <a:rPr sz="1600">
                <a:solidFill>
                  <a:srgbClr val="1A1D23"/>
                </a:solidFill>
                <a:latin typeface="Calibri"/>
              </a:rPr>
              <a:t> left-pad incident (2016): 11-line library disabled, broke half the JavaScript ecosystem. Different incident, same fragility.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Common pattern.</a:t>
            </a:r>
            <a:r>
              <a:rPr sz="1600">
                <a:solidFill>
                  <a:srgbClr val="1A1D23"/>
                </a:solidFill>
                <a:latin typeface="Calibri"/>
              </a:rPr>
              <a:t> Trust based on package name string. Easy to spoof.</a:t>
            </a:r>
          </a:p>
          <a:p>
            <a:pPr algn="l">
              <a:spcAft>
                <a:spcPts val="600"/>
              </a:spcAft>
              <a:defRPr>
                <a:solidFill>
                  <a:srgbClr val="1A1D23"/>
                </a:solidFill>
              </a:defRPr>
            </a:pPr>
            <a:r>
              <a:rPr sz="1600" b="1">
                <a:solidFill>
                  <a:srgbClr val="00D4A8"/>
                </a:solidFill>
                <a:latin typeface="Calibri"/>
              </a:rPr>
              <a:t>▸ </a:t>
            </a:r>
            <a:r>
              <a:rPr sz="1600" b="1">
                <a:solidFill>
                  <a:srgbClr val="1A1D23"/>
                </a:solidFill>
                <a:latin typeface="Calibri"/>
              </a:rPr>
              <a:t>Mitigation.</a:t>
            </a:r>
            <a:r>
              <a:rPr sz="1600">
                <a:solidFill>
                  <a:srgbClr val="1A1D23"/>
                </a:solidFill>
                <a:latin typeface="Calibri"/>
              </a:rPr>
              <a:t> Signed packages, with cryptographic chain to named, trust-graph-evaluated maintainers.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47120" y="6492240"/>
            <a:ext cx="9144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r"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9 / 75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74320" y="6492240"/>
            <a:ext cx="59436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>
              <a:defRPr>
                <a:solidFill>
                  <a:srgbClr val="64748B"/>
                </a:solidFill>
              </a:defRPr>
            </a:pPr>
            <a:r>
              <a:rPr sz="900">
                <a:solidFill>
                  <a:srgbClr val="64748B"/>
                </a:solidFill>
                <a:latin typeface="Calibri"/>
              </a:rPr>
              <a:t>Quidnug  ·  Third-Party Risk Management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