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Welcome. This deck covers how modern cryptography can give anonymous whistleblowers institutional credibility without ever revealing their identity.</a:t>
            </a:r>
          </a:p>
          <a:p>
            <a:pPr algn="l"/>
            <a:r>
              <a:rPr sz="1200">
                <a:latin typeface="Calibri"/>
              </a:rPr>
              <a:t>Our thesis: credibility-without-identity is a solved cryptographic problem. Blind signatures have been in production since 1988 and at billion-scale since 2017.</a:t>
            </a:r>
          </a:p>
          <a:p>
            <a:pPr algn="l"/>
            <a:r>
              <a:rPr sz="1200">
                <a:latin typeface="Calibri"/>
              </a:rPr>
              <a:t>What current whistleblower platforms are missing is not encryption or anonymity. Those are solved. The missing layer is attestation: proving 'I am who I claim to be' without saying who you are.</a:t>
            </a:r>
          </a:p>
          <a:p>
            <a:pPr algn="l"/>
            <a:r>
              <a:rPr sz="1200">
                <a:latin typeface="Calibri"/>
              </a:rPr>
              <a:t>This talk walks through the primitives, the architecture, the legal fit, and a worked example end-to-end.</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From 1917 through 2008 there were three Espionage Act prosecutions of leakers to journalists. Daniel Ellsberg (Pentagon Papers) was one. Samuel Morison (Navy photos) was another.</a:t>
            </a:r>
          </a:p>
          <a:p>
            <a:pPr algn="l"/>
            <a:r>
              <a:rPr sz="1200">
                <a:latin typeface="Calibri"/>
              </a:rPr>
              <a:t>Obama brought eight. Trump I brought eight more. Biden four so far.</a:t>
            </a:r>
          </a:p>
          <a:p>
            <a:pPr algn="l"/>
            <a:r>
              <a:rPr sz="1200">
                <a:latin typeface="Calibri"/>
              </a:rPr>
              <a:t>Roughly twenty in fifteen years vs three in ninety-one. That's a 20x increase in annualized rate.</a:t>
            </a:r>
          </a:p>
          <a:p>
            <a:pPr algn="l"/>
            <a:r>
              <a:rPr sz="1200">
                <a:latin typeface="Calibri"/>
              </a:rPr>
              <a:t>Every potential source is doing this math. The substrate doesn't protect against statutory liability, but it does mean that sources who can't come forward publicly can still contribute credibly.</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the landscape today. Five layers matter: network anonymity, operational security, submission channel, encrypted comms, source credibility.</a:t>
            </a:r>
          </a:p>
          <a:p>
            <a:pPr algn="l"/>
            <a:r>
              <a:rPr sz="1200">
                <a:latin typeface="Calibri"/>
              </a:rPr>
              <a:t>The first four have mature tools. SecureDrop is the operational standard for AP, Washington Post, Guardian, NYT, ProPublica, The Intercept. Signal is used universally for source contact. Tor and Tails handle anonymity and endpoint security.</a:t>
            </a:r>
          </a:p>
          <a:p>
            <a:pPr algn="l"/>
            <a:r>
              <a:rPr sz="1200">
                <a:latin typeface="Calibri"/>
              </a:rPr>
              <a:t>Credibility is the one layer with no tool.</a:t>
            </a:r>
          </a:p>
          <a:p>
            <a:pPr algn="l"/>
            <a:r>
              <a:rPr sz="1200">
                <a:latin typeface="Calibri"/>
              </a:rPr>
              <a:t>The Quidnug substrate targets this specific gap. It does not replace SecureDrop or Signal; it composes with them.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SecureDrop is genuinely excellent at what it does. The threat model is thoughtful, the track record is strong, and major news organizations have standardized on it.</a:t>
            </a:r>
          </a:p>
          <a:p>
            <a:pPr algn="l"/>
            <a:r>
              <a:rPr sz="1200">
                <a:latin typeface="Calibri"/>
              </a:rPr>
              <a:t>Our substrate adds a credibility attestation layer on top. A source uses SecureDrop to submit the package including attested credentials.</a:t>
            </a:r>
          </a:p>
          <a:p>
            <a:pPr algn="l"/>
            <a:r>
              <a:rPr sz="1200">
                <a:latin typeface="Calibri"/>
              </a:rPr>
              <a:t>The journalist's workflow stays largely the same; they just have cryptographic verification for claims they previously had to take on trust.</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Signal is indispensable infrastructure. It's not going away.</a:t>
            </a:r>
          </a:p>
          <a:p>
            <a:pPr algn="l"/>
            <a:r>
              <a:rPr sz="1200">
                <a:latin typeface="Calibri"/>
              </a:rPr>
              <a:t>The limitation for whistleblowing is the phone number association. Signal requires a phone number to register. In adversarial environments, a phone number is a partial identification.</a:t>
            </a:r>
          </a:p>
          <a:p>
            <a:pPr algn="l"/>
            <a:r>
              <a:rPr sz="1200">
                <a:latin typeface="Calibri"/>
              </a:rPr>
              <a:t>QDP-0024 addresses this by using cryptographic identity instead of phone numbers. For our substrate, we use QDP-0024 MLS groups as an alternative to Signal when the phone number is itself a risk.</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forty years of cryptography research, not a speculative primitive.</a:t>
            </a:r>
          </a:p>
          <a:p>
            <a:pPr algn="l"/>
            <a:r>
              <a:rPr sz="1200">
                <a:latin typeface="Calibri"/>
              </a:rPr>
              <a:t>Chaum's 1988 paper is the starting point. His motivation was digital cash where the issuer cannot link issued coins to spending events. The same machinery applies to whistleblower credentials.</a:t>
            </a:r>
          </a:p>
          <a:p>
            <a:pPr algn="l"/>
            <a:r>
              <a:rPr sz="1200">
                <a:latin typeface="Calibri"/>
              </a:rPr>
              <a:t>BBS+ is what modern deployments use. It supports compact proofs, efficient verification, and selective disclosure over large attribute sets. It's the suite the W3C Verifiable Credentials standard endorses.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If you doubt the primitive works at scale, look at the deployment numbers.</a:t>
            </a:r>
          </a:p>
          <a:p>
            <a:pPr algn="l"/>
            <a:r>
              <a:rPr sz="1200">
                <a:latin typeface="Calibri"/>
              </a:rPr>
              <a:t>Cloudflare Privacy Pass alone issues billions of tokens monthly. Apple Private Relay does roughly a billion monthly. Private Click Measurement, Firefox, and the W3C Verifiable Credentials ecosystem add more.</a:t>
            </a:r>
          </a:p>
          <a:p>
            <a:pPr algn="l"/>
            <a:r>
              <a:rPr sz="1200">
                <a:latin typeface="Calibri"/>
              </a:rPr>
              <a:t>The cryptography is not novel. The application to whistleblower credentials is.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flow in five steps:</a:t>
            </a:r>
          </a:p>
          <a:p>
            <a:pPr algn="l"/>
            <a:r>
              <a:rPr sz="1200">
                <a:latin typeface="Calibri"/>
              </a:rPr>
              <a:t>One: source presents identity proof (HR records, license, cert) to the Attestation Authority and requests a blinded credential.</a:t>
            </a:r>
          </a:p>
          <a:p>
            <a:pPr algn="l"/>
            <a:r>
              <a:rPr sz="1200">
                <a:latin typeface="Calibri"/>
              </a:rPr>
              <a:t>Two: Attester signs the blinded message. Critically, the Attester does not see the message content; it sees only a cryptographic commitment.</a:t>
            </a:r>
          </a:p>
          <a:p>
            <a:pPr algn="l"/>
            <a:r>
              <a:rPr sz="1200">
                <a:latin typeface="Calibri"/>
              </a:rPr>
              <a:t>Three: source unblinds locally. Now holds a credential that the Attester signed but cannot recognize on later presentation.</a:t>
            </a:r>
          </a:p>
          <a:p>
            <a:pPr algn="l"/>
            <a:r>
              <a:rPr sz="1200">
                <a:latin typeface="Calibri"/>
              </a:rPr>
              <a:t>Four: source presents a zero-knowledge proof of the credential with selected attributes disclosed.</a:t>
            </a:r>
          </a:p>
          <a:p>
            <a:pPr algn="l"/>
            <a:r>
              <a:rPr sz="1200">
                <a:latin typeface="Calibri"/>
              </a:rPr>
              <a:t>Five: verifier checks that the proof chains to the Attester's public key (DNS-anchored). The verifier learns the attributes, not the source's identity.</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what a credential looks like in practice.</a:t>
            </a:r>
          </a:p>
          <a:p>
            <a:pPr algn="l"/>
            <a:r>
              <a:rPr sz="1200">
                <a:latin typeface="Calibri"/>
              </a:rPr>
              <a:t>The attested attributes are enough for a reader to calibrate their credibility assessment. Top-five US bank, senior engineer in risk systems, 5+ years, CFA and CISSP. That's a specific, positioned insider.</a:t>
            </a:r>
          </a:p>
          <a:p>
            <a:pPr algn="l"/>
            <a:r>
              <a:rPr sz="1200">
                <a:latin typeface="Calibri"/>
              </a:rPr>
              <a:t>The not-disclosed attributes preserve anonymity. A reader cannot identify which specific bank, which specific team, which specific employee.</a:t>
            </a:r>
          </a:p>
          <a:p>
            <a:pPr algn="l"/>
            <a:r>
              <a:rPr sz="1200">
                <a:latin typeface="Calibri"/>
              </a:rPr>
              <a:t>The Attester (Institute of Banking and Finance in this example) is a real professional body with a DNS-anchored identity. Readers trust the Attester to the extent their trust graph includes it.</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Three disclosures over two years, each independently verified by later evidence. The pseudonym's credibility moves from 0.45 (new, uncertain) to 0.91 (three-for-three verified).</a:t>
            </a:r>
          </a:p>
          <a:p>
            <a:pPr algn="l"/>
            <a:r>
              <a:rPr sz="1200">
                <a:latin typeface="Calibri"/>
              </a:rPr>
              <a:t>A fourth disclosure from this pseudonym carries the weight of three prior verified disclosures. The source is credible even though they remain anonymous.</a:t>
            </a:r>
          </a:p>
          <a:p>
            <a:pPr algn="l"/>
            <a:r>
              <a:rPr sz="1200">
                <a:latin typeface="Calibri"/>
              </a:rPr>
              <a:t>This is Donath's analysis of virtual-community identity applied to journalism: stable pseudonyms enable reputation accumulation; identity revelation is orthogonal to credibility.</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what the trust graph looks like for a well-constructed disclosure.</a:t>
            </a:r>
          </a:p>
          <a:p>
            <a:pPr algn="l"/>
            <a:r>
              <a:rPr sz="1200">
                <a:latin typeface="Calibri"/>
              </a:rPr>
              <a:t>Center: the source pseudonym. Above: an institutional attester (DNS-anchored). Sides: pseudonymous peers (each with their own track record). Far edge: the journalist who verifies the whole structure.</a:t>
            </a:r>
          </a:p>
          <a:p>
            <a:pPr algn="l"/>
            <a:r>
              <a:rPr sz="1200">
                <a:latin typeface="Calibri"/>
              </a:rPr>
              <a:t>The journalist's role is important but subordinate. They verify the chain, they don't manufacture credibility. Credibility is verifiable by anyone with the tooling.</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From 1917 (passage of the Espionage Act) through 2008, three people were prosecuted under it for leaking to the press.</a:t>
            </a:r>
          </a:p>
          <a:p>
            <a:pPr algn="l"/>
            <a:r>
              <a:rPr sz="1200">
                <a:latin typeface="Calibri"/>
              </a:rPr>
              <a:t>Obama brought eight. Trump I brought eight more. Biden has brought four so far.</a:t>
            </a:r>
          </a:p>
          <a:p>
            <a:pPr algn="l"/>
            <a:r>
              <a:rPr sz="1200">
                <a:latin typeface="Calibri"/>
              </a:rPr>
              <a:t>The per-year rate is roughly 20x what it was historically. A source considering coming forward has to weigh materially greater legal exposure than any source in the pre-2009 era.</a:t>
            </a:r>
          </a:p>
          <a:p>
            <a:pPr algn="l"/>
            <a:r>
              <a:rPr sz="1200">
                <a:latin typeface="Calibri"/>
              </a:rPr>
              <a:t>This is the pressure that makes anonymity-preserving credibility infrastructure urgent rather than theoretical.</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Five layers. Each is independently verifiable. Each adds to composite credibility.</a:t>
            </a:r>
          </a:p>
          <a:p>
            <a:pPr algn="l"/>
            <a:r>
              <a:rPr sz="1200">
                <a:latin typeface="Calibri"/>
              </a:rPr>
              <a:t>Layer 1: source pseudonym signature. Who's making the claim? A specific keypair with a history.</a:t>
            </a:r>
          </a:p>
          <a:p>
            <a:pPr algn="l"/>
            <a:r>
              <a:rPr sz="1200">
                <a:latin typeface="Calibri"/>
              </a:rPr>
              <a:t>Layer 2: institutional attestation. What category of person is the source? Attested by a DNS-anchored institution.</a:t>
            </a:r>
          </a:p>
          <a:p>
            <a:pPr algn="l"/>
            <a:r>
              <a:rPr sz="1200">
                <a:latin typeface="Calibri"/>
              </a:rPr>
              <a:t>Layer 3: peer attestations. Who else confirms the source is positioned to know? Pseudonymous colleagues with their own track records.</a:t>
            </a:r>
          </a:p>
          <a:p>
            <a:pPr algn="l"/>
            <a:r>
              <a:rPr sz="1200">
                <a:latin typeface="Calibri"/>
              </a:rPr>
              <a:t>Layer 4: document signatures. Are the documents authentic? Corporate PKI signatures prove document provenance.</a:t>
            </a:r>
          </a:p>
          <a:p>
            <a:pPr algn="l"/>
            <a:r>
              <a:rPr sz="1200">
                <a:latin typeface="Calibri"/>
              </a:rPr>
              <a:t>Layer 5: journalist editorial vetting. Does the whole package cohere with public reality? Traditional editorial judgment.</a:t>
            </a:r>
          </a:p>
          <a:p>
            <a:pPr algn="l"/>
            <a:r>
              <a:rPr sz="1200">
                <a:latin typeface="Calibri"/>
              </a:rPr>
              <a:t>Five independent sources of evidence, not one.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End-to-end. This is what the full architecture looks like.</a:t>
            </a:r>
          </a:p>
          <a:p>
            <a:pPr algn="l"/>
            <a:r>
              <a:rPr sz="1200">
                <a:latin typeface="Calibri"/>
              </a:rPr>
              <a:t>Source infrastructure: Tails on a dedicated laptop, Tor routing, airgapped keypair, credential store.</a:t>
            </a:r>
          </a:p>
          <a:p>
            <a:pPr algn="l"/>
            <a:r>
              <a:rPr sz="1200">
                <a:latin typeface="Calibri"/>
              </a:rPr>
              <a:t>Communication: SecureDrop or QDP-0024 MLS. Encrypted contact channel.</a:t>
            </a:r>
          </a:p>
          <a:p>
            <a:pPr algn="l"/>
            <a:r>
              <a:rPr sz="1200">
                <a:latin typeface="Calibri"/>
              </a:rPr>
              <a:t>Credibility chain: pseudonym history, blind credential, peer attestations, document signatures.</a:t>
            </a:r>
          </a:p>
          <a:p>
            <a:pPr algn="l"/>
            <a:r>
              <a:rPr sz="1200">
                <a:latin typeface="Calibri"/>
              </a:rPr>
              <a:t>Journalist workflow: verify chain, apply editorial judgment, publish with metadata.</a:t>
            </a:r>
          </a:p>
          <a:p>
            <a:pPr algn="l"/>
            <a:r>
              <a:rPr sz="1200">
                <a:latin typeface="Calibri"/>
              </a:rPr>
              <a:t>Reader experience: see the trust calculation, drill into the audit trail.</a:t>
            </a:r>
          </a:p>
          <a:p>
            <a:pPr algn="l"/>
            <a:r>
              <a:rPr sz="1200">
                <a:latin typeface="Calibri"/>
              </a:rPr>
              <a:t>Every layer has known technology. The substrate composes known pieces with the credibility-attestation addition.</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the reader-facing artifact. Not just 'A source familiar with the matter.'</a:t>
            </a:r>
          </a:p>
          <a:p>
            <a:pPr algn="l"/>
            <a:r>
              <a:rPr sz="1200">
                <a:latin typeface="Calibri"/>
              </a:rPr>
              <a:t>Every piece is verifiable. The reader can click through to independent verification if they want.</a:t>
            </a:r>
          </a:p>
          <a:p>
            <a:pPr algn="l"/>
            <a:r>
              <a:rPr sz="1200">
                <a:latin typeface="Calibri"/>
              </a:rPr>
              <a:t>Trust weights are the reader's own (taken from their trust graph). The composite credibility is computed locally; no central authority imposes a score.</a:t>
            </a:r>
          </a:p>
          <a:p>
            <a:pPr algn="l"/>
            <a:r>
              <a:rPr sz="1200">
                <a:latin typeface="Calibri"/>
              </a:rPr>
              <a:t>When the story is attacked as fake news, the publication has something to point at beyond the journalist's reputation.</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Summary of what changes.</a:t>
            </a:r>
          </a:p>
          <a:p>
            <a:pPr algn="l"/>
            <a:r>
              <a:rPr sz="1200">
                <a:latin typeface="Calibri"/>
              </a:rPr>
              <a:t>The third option for journalists is the headline. Until now, the journalist's choice was stark: protect the source and accept 'anonymous source' discount; or require identification and get full credibility.</a:t>
            </a:r>
          </a:p>
          <a:p>
            <a:pPr algn="l"/>
            <a:r>
              <a:rPr sz="1200">
                <a:latin typeface="Calibri"/>
              </a:rPr>
              <a:t>The substrate offers a third path where the source stays anonymous and credibility is verifiable. This is a material change in the structure of investigative journalism, not an incremental one.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References for the talk.</a:t>
            </a:r>
          </a:p>
          <a:p>
            <a:pPr algn="l"/>
            <a:r>
              <a:rPr sz="1200">
                <a:latin typeface="Calibri"/>
              </a:rPr>
              <a:t>Everything defended in the talk traces to a specific citation. No appeal to our own authority; every claim is rooted in public literature or deployed systems.</a:t>
            </a:r>
          </a:p>
          <a:p>
            <a:pPr algn="l"/>
            <a:r>
              <a:rPr sz="1200">
                <a:latin typeface="Calibri"/>
              </a:rPr>
              <a:t>For pilot engagement, the Quidnug repository is the starting point. Legal counsel is essential for any deployment in jurisdictions where whistleblower protections are weak or retaliation risk is high.</a:t>
            </a:r>
          </a:p>
          <a:p>
            <a:pPr algn="l"/>
            <a:r>
              <a:rPr sz="1200">
                <a:latin typeface="Calibri"/>
              </a:rPr>
              <a:t>Thank you.</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Credibility verification today is expensive because it happens in private inside the journalist's workflow.</a:t>
            </a:r>
          </a:p>
          <a:p>
            <a:pPr algn="l"/>
            <a:r>
              <a:rPr sz="1200">
                <a:latin typeface="Calibri"/>
              </a:rPr>
              <a:t>With cryptographic attestation, verification becomes mechanical. A reader's reader app checks the signature chain, the attester's DNS anchor, the pseudonym's track record. No journalist assertion required.</a:t>
            </a:r>
          </a:p>
          <a:p>
            <a:pPr algn="l"/>
            <a:r>
              <a:rPr sz="1200">
                <a:latin typeface="Calibri"/>
              </a:rPr>
              <a:t>The economics are the point. When verification is free, audiences can hold credibility claims to a higher standard.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Eight sections. The first four establish why and what the primitives are. The middle two compose them into a concrete architecture. The last two address legal fit and honest limitations.</a:t>
            </a:r>
          </a:p>
          <a:p>
            <a:pPr algn="l"/>
            <a:r>
              <a:rPr sz="1200">
                <a:latin typeface="Calibri"/>
              </a:rPr>
              <a:t>If you have to leave early, the most important sections are 3 (selective disclosure) and 6 (architecture). Sections 1-2 are motivation; sections 7-9 are implementation and caveats.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Four claims, each defended with specific evidence in the talk.</a:t>
            </a:r>
          </a:p>
          <a:p>
            <a:pPr algn="l"/>
            <a:r>
              <a:rPr sz="1200">
                <a:latin typeface="Calibri"/>
              </a:rPr>
              <a:t>Claim 1 is important to land early because engineers in the audience may suspect this is speculative cryptography. It isn't. Blind signatures run at billion-scale monthly in production today.</a:t>
            </a:r>
          </a:p>
          <a:p>
            <a:pPr algn="l"/>
            <a:r>
              <a:rPr sz="1200">
                <a:latin typeface="Calibri"/>
              </a:rPr>
              <a:t>Claim 4 matters because whistleblower channels are not just for marquee journalism. Every regulated industry runs a tip line with the same fundamental credibility problem.</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Both Snowden and Haugen are often invoked as 'the system works.' What that ignores is how expensive the credibility establishment was.</a:t>
            </a:r>
          </a:p>
          <a:p>
            <a:pPr algn="l"/>
            <a:r>
              <a:rPr sz="1200">
                <a:latin typeface="Calibri"/>
              </a:rPr>
              <a:t>Snowden's credibility took months of careful verification before The Guardian would publish. That's an enormous private cost borne by specific journalists.</a:t>
            </a:r>
          </a:p>
          <a:p>
            <a:pPr algn="l"/>
            <a:r>
              <a:rPr sz="1200">
                <a:latin typeface="Calibri"/>
              </a:rPr>
              <a:t>Haugen's credibility came partly from her willingness to testify publicly. That's a form of self-identification that removes the anonymity protection entirely.</a:t>
            </a:r>
          </a:p>
          <a:p>
            <a:pPr algn="l"/>
            <a:r>
              <a:rPr sz="1200">
                <a:latin typeface="Calibri"/>
              </a:rPr>
              <a:t>Neither is a repeatable pattern for sources without those resources or that willingness.</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chart shows why these two are textbook cases but not templates.</a:t>
            </a:r>
          </a:p>
          <a:p>
            <a:pPr algn="l"/>
            <a:r>
              <a:rPr sz="1200">
                <a:latin typeface="Calibri"/>
              </a:rPr>
              <a:t>Snowden: credentials verified, extensive vetting, eventually identified, cost was permanent exile.</a:t>
            </a:r>
          </a:p>
          <a:p>
            <a:pPr algn="l"/>
            <a:r>
              <a:rPr sz="1200">
                <a:latin typeface="Calibri"/>
              </a:rPr>
              <a:t>Haugen: signed documents, sworn testimony, protected under SEC whistleblower rules, cost was career impact.</a:t>
            </a:r>
          </a:p>
          <a:p>
            <a:pPr algn="l"/>
            <a:r>
              <a:rPr sz="1200">
                <a:latin typeface="Calibri"/>
              </a:rPr>
              <a:t>Both had exceptional resources. Most potential whistleblowers do not. The substrate we're describing makes credible disclosure available to sources who currently cannot reach credibility because they cannot expose themselves.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journalism-ethics 101. Sources aren't just content providers; they're structural evidence for the story's validity.</a:t>
            </a:r>
          </a:p>
          <a:p>
            <a:pPr algn="l"/>
            <a:r>
              <a:rPr sz="1200">
                <a:latin typeface="Calibri"/>
              </a:rPr>
              <a:t>Singer and Robinson have both done extensive newsroom ethnography showing that credibility is established privately and then converted to assertion in the published piece.</a:t>
            </a:r>
          </a:p>
          <a:p>
            <a:pPr algn="l"/>
            <a:r>
              <a:rPr sz="1200">
                <a:latin typeface="Calibri"/>
              </a:rPr>
              <a:t>That conversion is the weak point. The reader sees the assertion and has no independent way to verify.</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liar's dividend is important. When a story is attacked as 'fake news,' the outlet has no way to point at the credibility work they did without compromising the source.</a:t>
            </a:r>
          </a:p>
          <a:p>
            <a:pPr algn="l"/>
            <a:r>
              <a:rPr sz="1200">
                <a:latin typeface="Calibri"/>
              </a:rPr>
              <a:t>Cryptographic attestation gives outlets a way to point at verifiable attestation chains without ever revealing the source.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2286000"/>
            <a:ext cx="548640" cy="2286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Oval 3"/>
          <p:cNvSpPr/>
          <p:nvPr/>
        </p:nvSpPr>
        <p:spPr>
          <a:xfrm>
            <a:off x="10515600" y="5303520"/>
            <a:ext cx="274320" cy="274320"/>
          </a:xfrm>
          <a:prstGeom prst="ellipse">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Oval 4"/>
          <p:cNvSpPr/>
          <p:nvPr/>
        </p:nvSpPr>
        <p:spPr>
          <a:xfrm>
            <a:off x="11064240" y="5486400"/>
            <a:ext cx="182880" cy="182880"/>
          </a:xfrm>
          <a:prstGeom prst="ellipse">
            <a:avLst/>
          </a:prstGeom>
          <a:solidFill>
            <a:srgbClr val="C3EF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Oval 5"/>
          <p:cNvSpPr/>
          <p:nvPr/>
        </p:nvSpPr>
        <p:spPr>
          <a:xfrm>
            <a:off x="11521440" y="5120640"/>
            <a:ext cx="137160" cy="137160"/>
          </a:xfrm>
          <a:prstGeom prst="ellipse">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Oval 6"/>
          <p:cNvSpPr/>
          <p:nvPr/>
        </p:nvSpPr>
        <p:spPr>
          <a:xfrm>
            <a:off x="11430000" y="5852160"/>
            <a:ext cx="109728" cy="109728"/>
          </a:xfrm>
          <a:prstGeom prst="ellipse">
            <a:avLst/>
          </a:prstGeom>
          <a:solidFill>
            <a:srgbClr val="C3EF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914400" y="1371600"/>
            <a:ext cx="9144000" cy="365760"/>
          </a:xfrm>
          <a:prstGeom prst="rect">
            <a:avLst/>
          </a:prstGeom>
          <a:noFill/>
        </p:spPr>
        <p:txBody>
          <a:bodyPr wrap="square" lIns="109728" rIns="109728" tIns="54864" bIns="54864" anchor="t">
            <a:spAutoFit/>
          </a:bodyPr>
          <a:lstStyle/>
          <a:p>
            <a:pPr algn="l">
              <a:defRPr>
                <a:solidFill>
                  <a:srgbClr val="00D4A8"/>
                </a:solidFill>
              </a:defRPr>
            </a:pPr>
            <a:r>
              <a:rPr sz="1300" b="1" i="0">
                <a:solidFill>
                  <a:srgbClr val="00D4A8"/>
                </a:solidFill>
                <a:latin typeface="Calibri"/>
              </a:rPr>
              <a:t>QUIDNUG  ·  JOURNALISM &amp; CIVIL SOCIETY</a:t>
            </a:r>
          </a:p>
        </p:txBody>
      </p:sp>
      <p:sp>
        <p:nvSpPr>
          <p:cNvPr id="9" name="TextBox 8"/>
          <p:cNvSpPr txBox="1"/>
          <p:nvPr/>
        </p:nvSpPr>
        <p:spPr>
          <a:xfrm>
            <a:off x="914400" y="2103120"/>
            <a:ext cx="1051560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The Whistleblower Channel</a:t>
            </a:r>
          </a:p>
        </p:txBody>
      </p:sp>
      <p:sp>
        <p:nvSpPr>
          <p:cNvPr id="10" name="TextBox 9"/>
          <p:cNvSpPr txBox="1"/>
          <p:nvPr/>
        </p:nvSpPr>
        <p:spPr>
          <a:xfrm>
            <a:off x="914400" y="4389120"/>
            <a:ext cx="10515600" cy="146304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Selective disclosure plus cryptographic credibility plus trust-graph vouching is the architecture modern whistleblower platforms actually need.</a:t>
            </a:r>
          </a:p>
        </p:txBody>
      </p:sp>
      <p:sp>
        <p:nvSpPr>
          <p:cNvPr id="11" name="TextBox 10"/>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 / 75</a:t>
            </a:r>
          </a:p>
        </p:txBody>
      </p:sp>
      <p:sp>
        <p:nvSpPr>
          <p:cNvPr id="12" name="TextBox 11"/>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verification problem: what readers can't see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journalists do.</a:t>
            </a:r>
            <a:r>
              <a:rPr sz="1600">
                <a:solidFill>
                  <a:srgbClr val="1A1D23"/>
                </a:solidFill>
                <a:latin typeface="Calibri"/>
              </a:rPr>
              <a:t> Check employment records, cross-reference with public records, cultivate multiple sources, assess internal consistency.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readers see.</a:t>
            </a:r>
            <a:r>
              <a:rPr sz="1600">
                <a:solidFill>
                  <a:srgbClr val="1A1D23"/>
                </a:solidFill>
                <a:latin typeface="Calibri"/>
              </a:rPr>
              <a:t> 'A source familiar with the matter.' 'A senior employee.' 'A person who requested anonymity.'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trust transfer.</a:t>
            </a:r>
            <a:r>
              <a:rPr sz="1600">
                <a:solidFill>
                  <a:srgbClr val="1A1D23"/>
                </a:solidFill>
                <a:latin typeface="Calibri"/>
              </a:rPr>
              <a:t> Reader trusts journalist → journalist trusts source → reader does not independently verify source.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Failure modes.</a:t>
            </a:r>
            <a:r>
              <a:rPr sz="1600">
                <a:solidFill>
                  <a:srgbClr val="1A1D23"/>
                </a:solidFill>
                <a:latin typeface="Calibri"/>
              </a:rPr>
              <a:t> Works for established outlets; fails for new outlets, adversarial contexts, cross-jurisdictional reporting, and 'fake news' accusations. The liar's dividend: subjects of reporting can cast doubt on anonymous sources with no counter-evidence available.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10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Leak prosecutions under the Espionage Act</a:t>
            </a:r>
          </a:p>
        </p:txBody>
      </p:sp>
      <p:pic>
        <p:nvPicPr>
          <p:cNvPr id="5" name="Picture 4" descr="chart_prosecutions.png"/>
          <p:cNvPicPr>
            <a:picLocks noChangeAspect="1"/>
          </p:cNvPicPr>
          <p:nvPr/>
        </p:nvPicPr>
        <p:blipFill>
          <a:blip r:embed="rId2"/>
          <a:stretch>
            <a:fillRect/>
          </a:stretch>
        </p:blipFill>
        <p:spPr>
          <a:xfrm>
            <a:off x="1401927" y="1828800"/>
            <a:ext cx="9387840" cy="402336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Three pre-Obama, then roughly twenty since. The risk calculus for sources has materially worsened.</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11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chilling effect: what's at stake for sources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Legal retaliation.</a:t>
            </a:r>
            <a:r>
              <a:rPr sz="1600">
                <a:solidFill>
                  <a:srgbClr val="1A1D23"/>
                </a:solidFill>
                <a:latin typeface="Calibri"/>
              </a:rPr>
              <a:t> Firing, civil litigation, criminal prosecution under statutes like the US Espionage Act.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Professional destruction.</a:t>
            </a:r>
            <a:r>
              <a:rPr sz="1600">
                <a:solidFill>
                  <a:srgbClr val="1A1D23"/>
                </a:solidFill>
                <a:latin typeface="Calibri"/>
              </a:rPr>
              <a:t> Industry blacklisting, loss of professional licenses, revocation of security clearances.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Social and family consequences.</a:t>
            </a:r>
            <a:r>
              <a:rPr sz="1600">
                <a:solidFill>
                  <a:srgbClr val="1A1D23"/>
                </a:solidFill>
                <a:latin typeface="Calibri"/>
              </a:rPr>
              <a:t> Documented in case studies from Snowden, Manning, Thomas Drake, and others.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Physical safety.</a:t>
            </a:r>
            <a:r>
              <a:rPr sz="1600">
                <a:solidFill>
                  <a:srgbClr val="1A1D23"/>
                </a:solidFill>
                <a:latin typeface="Calibri"/>
              </a:rPr>
              <a:t> Documented in authoritarian contexts. Journalists covering the Panama Papers were murdered.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structural pressure.</a:t>
            </a:r>
            <a:r>
              <a:rPr sz="1600">
                <a:solidFill>
                  <a:srgbClr val="1A1D23"/>
                </a:solidFill>
                <a:latin typeface="Calibri"/>
              </a:rPr>
              <a:t> Pressure on journalists to protect anonymity is extreme. Anonymity erodes credibility. The tension is structural. Donaldson 2020; Radsch 2019.</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12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1097280" y="2011680"/>
            <a:ext cx="914400" cy="914400"/>
          </a:xfrm>
          <a:prstGeom prst="rect">
            <a:avLst/>
          </a:prstGeom>
          <a:noFill/>
        </p:spPr>
        <p:txBody>
          <a:bodyPr wrap="none" lIns="0" rIns="0" tIns="0" bIns="0">
            <a:spAutoFit/>
          </a:bodyPr>
          <a:lstStyle/>
          <a:p>
            <a:pPr>
              <a:defRPr>
                <a:solidFill>
                  <a:srgbClr val="00D4A8"/>
                </a:solidFill>
              </a:defRPr>
            </a:pPr>
            <a:r>
              <a:rPr sz="9600">
                <a:solidFill>
                  <a:srgbClr val="00D4A8"/>
                </a:solidFill>
                <a:latin typeface="Calibri"/>
              </a:rPr>
              <a:t>“</a:t>
            </a:r>
          </a:p>
        </p:txBody>
      </p:sp>
      <p:sp>
        <p:nvSpPr>
          <p:cNvPr id="5" name="TextBox 4"/>
          <p:cNvSpPr txBox="1"/>
          <p:nvPr/>
        </p:nvSpPr>
        <p:spPr>
          <a:xfrm>
            <a:off x="1737360" y="2377440"/>
            <a:ext cx="9875520" cy="2743200"/>
          </a:xfrm>
          <a:prstGeom prst="rect">
            <a:avLst/>
          </a:prstGeom>
          <a:noFill/>
        </p:spPr>
        <p:txBody>
          <a:bodyPr wrap="square" lIns="0" rIns="0" tIns="0" bIns="0">
            <a:spAutoFit/>
          </a:bodyPr>
          <a:lstStyle/>
          <a:p>
            <a:pPr>
              <a:defRPr>
                <a:solidFill>
                  <a:srgbClr val="1A1D23"/>
                </a:solidFill>
              </a:defRPr>
            </a:pPr>
            <a:r>
              <a:rPr sz="2400" i="1">
                <a:solidFill>
                  <a:srgbClr val="1A1D23"/>
                </a:solidFill>
                <a:latin typeface="Calibri"/>
              </a:rPr>
              <a:t>A source who is cryptographically verifiable as 'current senior engineer at Company X, with institutional attestation, not previously discredited' has substantially more credibility than 'an unnamed source' while maintaining identity protection. The source's specific identity remains private; their category (with specific attested claims) is public.</a:t>
            </a:r>
          </a:p>
          <a:p>
            <a:pPr>
              <a:spcBef>
                <a:spcPts val="1600"/>
              </a:spcBef>
              <a:defRPr>
                <a:solidFill>
                  <a:srgbClr val="64748B"/>
                </a:solidFill>
              </a:defRPr>
            </a:pPr>
            <a:r>
              <a:rPr sz="1400">
                <a:solidFill>
                  <a:srgbClr val="64748B"/>
                </a:solidFill>
                <a:latin typeface="Calibri"/>
              </a:rPr>
              <a:t>— The core claim of this deck</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13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2</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Current Whistleblower Infrastructure</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Mapping what exists and what's missing.</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14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Infrastructure coverage matrix</a:t>
            </a:r>
          </a:p>
        </p:txBody>
      </p:sp>
      <p:pic>
        <p:nvPicPr>
          <p:cNvPr id="5" name="Picture 4" descr="chart_coverage.png"/>
          <p:cNvPicPr>
            <a:picLocks noChangeAspect="1"/>
          </p:cNvPicPr>
          <p:nvPr/>
        </p:nvPicPr>
        <p:blipFill>
          <a:blip r:embed="rId2"/>
          <a:stretch>
            <a:fillRect/>
          </a:stretch>
        </p:blipFill>
        <p:spPr>
          <a:xfrm>
            <a:off x="3328235" y="1828800"/>
            <a:ext cx="5535225" cy="438912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Tor, Tails, SecureDrop, Signal cover four layers between them. Credibility attestation is uncovered.</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15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SecureDrop  •  the submission channel</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Origin.</a:t>
            </a:r>
            <a:r>
              <a:rPr sz="1600">
                <a:solidFill>
                  <a:srgbClr val="1A1D23"/>
                </a:solidFill>
                <a:latin typeface="Calibri"/>
              </a:rPr>
              <a:t> Developed initially by Aaron Swartz and Kevin Poulsen, now maintained by Freedom of the Press Foundation.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Architecture.</a:t>
            </a:r>
            <a:r>
              <a:rPr sz="1600">
                <a:solidFill>
                  <a:srgbClr val="1A1D23"/>
                </a:solidFill>
                <a:latin typeface="Calibri"/>
              </a:rPr>
              <a:t> Source connects over Tor to a news organization's SecureDrop instance. Submission uses a code-name. Journalist retrieves via air-gapped system.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SecureDrop does well.</a:t>
            </a:r>
            <a:r>
              <a:rPr sz="1600">
                <a:solidFill>
                  <a:srgbClr val="1A1D23"/>
                </a:solidFill>
                <a:latin typeface="Calibri"/>
              </a:rPr>
              <a:t> Source identity protection, document submission, journalist-side operational security.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SecureDrop does not do.</a:t>
            </a:r>
            <a:r>
              <a:rPr sz="1600">
                <a:solidFill>
                  <a:srgbClr val="1A1D23"/>
                </a:solidFill>
                <a:latin typeface="Calibri"/>
              </a:rPr>
              <a:t> Cryptographic attestation of source's institutional claims. Persistent pseudonymous identity. Cross-publication credibility portability.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Takeaway.</a:t>
            </a:r>
            <a:r>
              <a:rPr sz="1600">
                <a:solidFill>
                  <a:srgbClr val="1A1D23"/>
                </a:solidFill>
                <a:latin typeface="Calibri"/>
              </a:rPr>
              <a:t> SecureDrop is the floor we build on, not the ceiling.</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16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GlobaLeaks  •  SecureDrop for NGOs and tip lines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Purpose.</a:t>
            </a:r>
            <a:r>
              <a:rPr sz="1600">
                <a:solidFill>
                  <a:srgbClr val="1A1D23"/>
                </a:solidFill>
                <a:latin typeface="Calibri"/>
              </a:rPr>
              <a:t> The SecureDrop pattern for NGOs and government anti-corruption tip lines.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Deployments.</a:t>
            </a:r>
            <a:r>
              <a:rPr sz="1600">
                <a:solidFill>
                  <a:srgbClr val="1A1D23"/>
                </a:solidFill>
                <a:latin typeface="Calibri"/>
              </a:rPr>
              <a:t> Transparency International chapters, anti-corruption agencies in multiple countries, investigative journalism initiatives worldwide.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Strengths.</a:t>
            </a:r>
            <a:r>
              <a:rPr sz="1600">
                <a:solidFill>
                  <a:srgbClr val="1A1D23"/>
                </a:solidFill>
                <a:latin typeface="Calibri"/>
              </a:rPr>
              <a:t> Same as SecureDrop. Good submission channel, thoughtful threat model, reasonable operational security guidance.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Gaps.</a:t>
            </a:r>
            <a:r>
              <a:rPr sz="1600">
                <a:solidFill>
                  <a:srgbClr val="1A1D23"/>
                </a:solidFill>
                <a:latin typeface="Calibri"/>
              </a:rPr>
              <a:t> Same as SecureDrop. No credibility attestation machinery.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Note.</a:t>
            </a:r>
            <a:r>
              <a:rPr sz="1600">
                <a:solidFill>
                  <a:srgbClr val="1A1D23"/>
                </a:solidFill>
                <a:latin typeface="Calibri"/>
              </a:rPr>
              <a:t> Both projects are mature and well-maintained. The credibility gap is not a criticism; it's a layer they don't claim to address.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17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Signal  •  the communication layer</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Role.</a:t>
            </a:r>
            <a:r>
              <a:rPr sz="1600">
                <a:solidFill>
                  <a:srgbClr val="1A1D23"/>
                </a:solidFill>
                <a:latin typeface="Calibri"/>
              </a:rPr>
              <a:t> End-to-end encrypted messaging. The industry standard for source-journalist contact.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Protocol.</a:t>
            </a:r>
            <a:r>
              <a:rPr sz="1600">
                <a:solidFill>
                  <a:srgbClr val="1A1D23"/>
                </a:solidFill>
                <a:latin typeface="Calibri"/>
              </a:rPr>
              <a:t> Double Ratchet + X3DH. Well-studied, implemented in reference quality. Non-profit Signal Foundation.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Strengths.</a:t>
            </a:r>
            <a:r>
              <a:rPr sz="1600">
                <a:solidFill>
                  <a:srgbClr val="1A1D23"/>
                </a:solidFill>
                <a:latin typeface="Calibri"/>
              </a:rPr>
              <a:t> End-to-end encryption, forward secrecy, open source, extensively audited.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Limitations.</a:t>
            </a:r>
            <a:r>
              <a:rPr sz="1600">
                <a:solidFill>
                  <a:srgbClr val="1A1D23"/>
                </a:solidFill>
                <a:latin typeface="Calibri"/>
              </a:rPr>
              <a:t> No source credibility verification. Persistent pseudonym is only the phone number. Not anonymous against phone number association.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Substrate alignment.</a:t>
            </a:r>
            <a:r>
              <a:rPr sz="1600">
                <a:solidFill>
                  <a:srgbClr val="1A1D23"/>
                </a:solidFill>
                <a:latin typeface="Calibri"/>
              </a:rPr>
              <a:t> QDP-0024 MLS-based group encryption is a direct successor pattern with pseudonymous identity built in.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18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Tor + Tails  •  operational security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Tor.</a:t>
            </a:r>
            <a:r>
              <a:rPr sz="1600">
                <a:solidFill>
                  <a:srgbClr val="1A1D23"/>
                </a:solidFill>
                <a:latin typeface="Calibri"/>
              </a:rPr>
              <a:t> Network-layer anonymity. Onion routing through volunteer relays. Protects source IP address and traffic analysis.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Tails.</a:t>
            </a:r>
            <a:r>
              <a:rPr sz="1600">
                <a:solidFill>
                  <a:srgbClr val="1A1D23"/>
                </a:solidFill>
                <a:latin typeface="Calibri"/>
              </a:rPr>
              <a:t> Linux live-USB OS designed for hostile-environment journalism and whistleblowing. Leaves no trace on host hardware.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Threat coverage.</a:t>
            </a:r>
            <a:r>
              <a:rPr sz="1600">
                <a:solidFill>
                  <a:srgbClr val="1A1D23"/>
                </a:solidFill>
                <a:latin typeface="Calibri"/>
              </a:rPr>
              <a:t> Network observation, endpoint compromise, forensic recovery of source activity.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they provide.</a:t>
            </a:r>
            <a:r>
              <a:rPr sz="1600">
                <a:solidFill>
                  <a:srgbClr val="1A1D23"/>
                </a:solidFill>
                <a:latin typeface="Calibri"/>
              </a:rPr>
              <a:t> Identity protection at network and endpoint layers. Neither provides credibility machinery.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Integration.</a:t>
            </a:r>
            <a:r>
              <a:rPr sz="1600">
                <a:solidFill>
                  <a:srgbClr val="1A1D23"/>
                </a:solidFill>
                <a:latin typeface="Calibri"/>
              </a:rPr>
              <a:t> The substrate runs alongside these tools. Sources continue to use Tor and Tails; attestation workflows fit into that operational model.</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19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chilling effect</a:t>
            </a:r>
          </a:p>
        </p:txBody>
      </p:sp>
      <p:sp>
        <p:nvSpPr>
          <p:cNvPr id="5" name="TextBox 4"/>
          <p:cNvSpPr txBox="1"/>
          <p:nvPr/>
        </p:nvSpPr>
        <p:spPr>
          <a:xfrm>
            <a:off x="548640" y="2194560"/>
            <a:ext cx="11064240" cy="2560320"/>
          </a:xfrm>
          <a:prstGeom prst="rect">
            <a:avLst/>
          </a:prstGeom>
          <a:noFill/>
        </p:spPr>
        <p:txBody>
          <a:bodyPr wrap="none" lIns="0" rIns="0" tIns="0" bIns="0">
            <a:spAutoFit/>
          </a:bodyPr>
          <a:lstStyle/>
          <a:p>
            <a:pPr algn="ctr">
              <a:defRPr>
                <a:solidFill>
                  <a:srgbClr val="FF4655"/>
                </a:solidFill>
              </a:defRPr>
            </a:pPr>
            <a:r>
              <a:rPr sz="12000" b="1">
                <a:solidFill>
                  <a:srgbClr val="FF4655"/>
                </a:solidFill>
                <a:latin typeface="Calibri"/>
              </a:rPr>
              <a:t>3 → 20</a:t>
            </a:r>
          </a:p>
          <a:p>
            <a:pPr algn="ctr">
              <a:spcBef>
                <a:spcPts val="600"/>
              </a:spcBef>
              <a:defRPr>
                <a:solidFill>
                  <a:srgbClr val="1A1D23"/>
                </a:solidFill>
              </a:defRPr>
            </a:pPr>
            <a:r>
              <a:rPr sz="2400">
                <a:solidFill>
                  <a:srgbClr val="1A1D23"/>
                </a:solidFill>
                <a:latin typeface="Calibri"/>
              </a:rPr>
              <a:t>US Espionage Act prosecutions of leakers went from 3 total (1917-2008) to roughly 20 in the 15 years since.</a:t>
            </a:r>
          </a:p>
          <a:p>
            <a:pPr algn="ctr">
              <a:spcBef>
                <a:spcPts val="1200"/>
              </a:spcBef>
              <a:defRPr>
                <a:solidFill>
                  <a:srgbClr val="64748B"/>
                </a:solidFill>
              </a:defRPr>
            </a:pPr>
            <a:r>
              <a:rPr sz="1400" i="1">
                <a:solidFill>
                  <a:srgbClr val="64748B"/>
                </a:solidFill>
                <a:latin typeface="Calibri"/>
              </a:rPr>
              <a:t>Source: ACLU National Security reporting. Leaking to a journalist is now radically riskier than in the Pentagon Papers era. The risk calculus for sources has materially worsened.</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gap: every tool is one layer</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Network anonymity.</a:t>
            </a:r>
            <a:r>
              <a:rPr sz="1600">
                <a:solidFill>
                  <a:srgbClr val="1A1D23"/>
                </a:solidFill>
                <a:latin typeface="Calibri"/>
              </a:rPr>
              <a:t> Covered by Tor.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Operational security.</a:t>
            </a:r>
            <a:r>
              <a:rPr sz="1600">
                <a:solidFill>
                  <a:srgbClr val="1A1D23"/>
                </a:solidFill>
                <a:latin typeface="Calibri"/>
              </a:rPr>
              <a:t> Covered by Tails.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Submission channel.</a:t>
            </a:r>
            <a:r>
              <a:rPr sz="1600">
                <a:solidFill>
                  <a:srgbClr val="1A1D23"/>
                </a:solidFill>
                <a:latin typeface="Calibri"/>
              </a:rPr>
              <a:t> Covered by SecureDrop or GlobaLeaks.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Encrypted communication.</a:t>
            </a:r>
            <a:r>
              <a:rPr sz="1600">
                <a:solidFill>
                  <a:srgbClr val="1A1D23"/>
                </a:solidFill>
                <a:latin typeface="Calibri"/>
              </a:rPr>
              <a:t> Covered by Signal or QDP-0024.</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Source credibility to the audience.</a:t>
            </a:r>
            <a:r>
              <a:rPr sz="1600">
                <a:solidFill>
                  <a:srgbClr val="1A1D23"/>
                </a:solidFill>
                <a:latin typeface="Calibri"/>
              </a:rPr>
              <a:t> Uncovered. This is the gap the Quidnug substrate fills.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Why it matters.</a:t>
            </a:r>
            <a:r>
              <a:rPr sz="1600">
                <a:solidFill>
                  <a:srgbClr val="1A1D23"/>
                </a:solidFill>
                <a:latin typeface="Calibri"/>
              </a:rPr>
              <a:t> A whistleblower using all of the above has done everything right operationally. The journalist still has to verify credibility privately; the reader still has to trust the journalist.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20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3</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The Selective Disclosure Primitive</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Prove specific attributes without revealing identity.</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21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Origins of selective disclosure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Chaum 1985.</a:t>
            </a:r>
            <a:r>
              <a:rPr sz="1600">
                <a:solidFill>
                  <a:srgbClr val="1A1D23"/>
                </a:solidFill>
                <a:latin typeface="Calibri"/>
              </a:rPr>
              <a:t> 'Security without identification: transaction systems to make big brother obsolete.' Foundational paper.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Chaum 1988.</a:t>
            </a:r>
            <a:r>
              <a:rPr sz="1600">
                <a:solidFill>
                  <a:srgbClr val="1A1D23"/>
                </a:solidFill>
                <a:latin typeface="Calibri"/>
              </a:rPr>
              <a:t> 'Blind signatures for untraceable payments.' Specific cryptographic primitive for unlinkable token issuance.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Brands 1993.</a:t>
            </a:r>
            <a:r>
              <a:rPr sz="1600">
                <a:solidFill>
                  <a:srgbClr val="1A1D23"/>
                </a:solidFill>
                <a:latin typeface="Calibri"/>
              </a:rPr>
              <a:t> Brands credentials: signatures on attribute sets with selective disclosure.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Camenisch-Lysyanskaya 2001, 2003.</a:t>
            </a:r>
            <a:r>
              <a:rPr sz="1600">
                <a:solidFill>
                  <a:srgbClr val="1A1D23"/>
                </a:solidFill>
                <a:latin typeface="Calibri"/>
              </a:rPr>
              <a:t> CL signatures: anonymous credentials with zero-knowledge attribute proofs.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Boneh-Boyen-Shacham and extensions.</a:t>
            </a:r>
            <a:r>
              <a:rPr sz="1600">
                <a:solidFill>
                  <a:srgbClr val="1A1D23"/>
                </a:solidFill>
                <a:latin typeface="Calibri"/>
              </a:rPr>
              <a:t> BBS+ signatures: compact signatures that support selective disclosure efficiently. Now the basis for W3C Verifiable Credentials.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a new idea.</a:t>
            </a:r>
            <a:r>
              <a:rPr sz="1600">
                <a:solidFill>
                  <a:srgbClr val="1A1D23"/>
                </a:solidFill>
                <a:latin typeface="Calibri"/>
              </a:rPr>
              <a:t> The research line is forty years deep. The deployment is the last decade.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22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Blind signatures deployed at massive scale</a:t>
            </a:r>
          </a:p>
        </p:txBody>
      </p:sp>
      <p:pic>
        <p:nvPicPr>
          <p:cNvPr id="5" name="Picture 4" descr="chart_scale.png"/>
          <p:cNvPicPr>
            <a:picLocks noChangeAspect="1"/>
          </p:cNvPicPr>
          <p:nvPr/>
        </p:nvPicPr>
        <p:blipFill>
          <a:blip r:embed="rId2"/>
          <a:stretch>
            <a:fillRect/>
          </a:stretch>
        </p:blipFill>
        <p:spPr>
          <a:xfrm>
            <a:off x="1743533" y="1828800"/>
            <a:ext cx="8704628" cy="402336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Billions of blind-signature tokens per month across Cloudflare Privacy Pass, Apple Private Relay, and others. The cryptography is proven.</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23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Privacy Pass as the concrete example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user experience.</a:t>
            </a:r>
            <a:r>
              <a:rPr sz="1600">
                <a:solidFill>
                  <a:srgbClr val="1A1D23"/>
                </a:solidFill>
                <a:latin typeface="Calibri"/>
              </a:rPr>
              <a:t> User solves a CAPTCHA once. Gets a batch of blinded tokens. Later, redeems tokens on other sites to prove 'verified human' without being re-CAPTCHAed.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cryptographic property.</a:t>
            </a:r>
            <a:r>
              <a:rPr sz="1600">
                <a:solidFill>
                  <a:srgbClr val="1A1D23"/>
                </a:solidFill>
                <a:latin typeface="Calibri"/>
              </a:rPr>
              <a:t> The CAPTCHA provider cannot link redeemed tokens to the specific CAPTCHA-solving session.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Standardization.</a:t>
            </a:r>
            <a:r>
              <a:rPr sz="1600">
                <a:solidFill>
                  <a:srgbClr val="1A1D23"/>
                </a:solidFill>
                <a:latin typeface="Calibri"/>
              </a:rPr>
              <a:t> IETF RFC 9576 (2024). Published standard with multiple interoperable implementations.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Why this matters for whistleblowing.</a:t>
            </a:r>
            <a:r>
              <a:rPr sz="1600">
                <a:solidFill>
                  <a:srgbClr val="1A1D23"/>
                </a:solidFill>
                <a:latin typeface="Calibri"/>
              </a:rPr>
              <a:t> Same primitive. Same cryptographic property. Apply it to 'verified insider at Company X' instead of 'verified human.'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24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Blind signature issuance flow</a:t>
            </a:r>
          </a:p>
        </p:txBody>
      </p:sp>
      <p:pic>
        <p:nvPicPr>
          <p:cNvPr id="5" name="Picture 4" descr="chart_blind_flow.png"/>
          <p:cNvPicPr>
            <a:picLocks noChangeAspect="1"/>
          </p:cNvPicPr>
          <p:nvPr/>
        </p:nvPicPr>
        <p:blipFill>
          <a:blip r:embed="rId2"/>
          <a:stretch>
            <a:fillRect/>
          </a:stretch>
        </p:blipFill>
        <p:spPr>
          <a:xfrm>
            <a:off x="1373748" y="1828800"/>
            <a:ext cx="9444199" cy="420624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Attester signs a blinded message. Source unblinds locally. Verifier checks the unblinded signature.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25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Concrete credential example</a:t>
            </a:r>
          </a:p>
        </p:txBody>
      </p:sp>
      <p:sp>
        <p:nvSpPr>
          <p:cNvPr id="5" name="Rounded Rectangle 4"/>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822960" y="2286000"/>
            <a:ext cx="10515600" cy="3657600"/>
          </a:xfrm>
          <a:prstGeom prst="rect">
            <a:avLst/>
          </a:prstGeom>
          <a:noFill/>
        </p:spPr>
        <p:txBody>
          <a:bodyPr wrap="none" lIns="0" rIns="0" tIns="0" bIns="0">
            <a:spAutoFit/>
          </a:bodyPr>
          <a:lstStyle/>
          <a:p>
            <a:pPr algn="l">
              <a:spcAft>
                <a:spcPts val="200"/>
              </a:spcAft>
              <a:defRPr>
                <a:solidFill>
                  <a:srgbClr val="FFFFFF"/>
                </a:solidFill>
              </a:defRPr>
            </a:pPr>
            <a:r>
              <a:rPr sz="1300">
                <a:solidFill>
                  <a:srgbClr val="FFFFFF"/>
                </a:solidFill>
                <a:latin typeface="Consolas"/>
              </a:rPr>
              <a:t>Attested attributes (disclosed to publisher):</a:t>
            </a:r>
          </a:p>
          <a:p>
            <a:pPr algn="l">
              <a:spcAft>
                <a:spcPts val="200"/>
              </a:spcAft>
              <a:defRPr>
                <a:solidFill>
                  <a:srgbClr val="FFFFFF"/>
                </a:solidFill>
              </a:defRPr>
            </a:pPr>
            <a:r>
              <a:rPr sz="1300">
                <a:solidFill>
                  <a:srgbClr val="FFFFFF"/>
                </a:solidFill>
                <a:latin typeface="Consolas"/>
              </a:rPr>
              <a:t>  Industry:         Financial services</a:t>
            </a:r>
          </a:p>
          <a:p>
            <a:pPr algn="l">
              <a:spcAft>
                <a:spcPts val="200"/>
              </a:spcAft>
              <a:defRPr>
                <a:solidFill>
                  <a:srgbClr val="FFFFFF"/>
                </a:solidFill>
              </a:defRPr>
            </a:pPr>
            <a:r>
              <a:rPr sz="1300">
                <a:solidFill>
                  <a:srgbClr val="FFFFFF"/>
                </a:solidFill>
                <a:latin typeface="Consolas"/>
              </a:rPr>
              <a:t>  Employer cat:     Major US bank, top 5 by assets</a:t>
            </a:r>
          </a:p>
          <a:p>
            <a:pPr algn="l">
              <a:spcAft>
                <a:spcPts val="200"/>
              </a:spcAft>
              <a:defRPr>
                <a:solidFill>
                  <a:srgbClr val="FFFFFF"/>
                </a:solidFill>
              </a:defRPr>
            </a:pPr>
            <a:r>
              <a:rPr sz="1300">
                <a:solidFill>
                  <a:srgbClr val="FFFFFF"/>
                </a:solidFill>
                <a:latin typeface="Consolas"/>
              </a:rPr>
              <a:t>  Role:             Senior engineer, risk systems</a:t>
            </a:r>
          </a:p>
          <a:p>
            <a:pPr algn="l">
              <a:spcAft>
                <a:spcPts val="200"/>
              </a:spcAft>
              <a:defRPr>
                <a:solidFill>
                  <a:srgbClr val="FFFFFF"/>
                </a:solidFill>
              </a:defRPr>
            </a:pPr>
            <a:r>
              <a:rPr sz="1300">
                <a:solidFill>
                  <a:srgbClr val="FFFFFF"/>
                </a:solidFill>
                <a:latin typeface="Consolas"/>
              </a:rPr>
              <a:t>  Tenure range:     5+ years</a:t>
            </a:r>
          </a:p>
          <a:p>
            <a:pPr algn="l">
              <a:spcAft>
                <a:spcPts val="200"/>
              </a:spcAft>
              <a:defRPr>
                <a:solidFill>
                  <a:srgbClr val="FFFFFF"/>
                </a:solidFill>
              </a:defRPr>
            </a:pPr>
            <a:r>
              <a:rPr sz="1300">
                <a:solidFill>
                  <a:srgbClr val="FFFFFF"/>
                </a:solidFill>
                <a:latin typeface="Consolas"/>
              </a:rPr>
              <a:t>  Active employ:    Yes</a:t>
            </a:r>
          </a:p>
          <a:p>
            <a:pPr algn="l">
              <a:spcAft>
                <a:spcPts val="200"/>
              </a:spcAft>
              <a:defRPr>
                <a:solidFill>
                  <a:srgbClr val="FFFFFF"/>
                </a:solidFill>
              </a:defRPr>
            </a:pPr>
            <a:r>
              <a:rPr sz="1300">
                <a:solidFill>
                  <a:srgbClr val="FFFFFF"/>
                </a:solidFill>
                <a:latin typeface="Consolas"/>
              </a:rPr>
              <a:t>  Certifications:   CFA (held), CISSP (held)</a:t>
            </a:r>
          </a:p>
          <a:p>
            <a:pPr algn="l">
              <a:spcAft>
                <a:spcPts val="200"/>
              </a:spcAft>
              <a:defRPr>
                <a:solidFill>
                  <a:srgbClr val="FFFFFF"/>
                </a:solidFill>
              </a:defRPr>
            </a:pPr>
            <a:r>
              <a:rPr sz="1300">
                <a:solidFill>
                  <a:srgbClr val="FFFFFF"/>
                </a:solidFill>
                <a:latin typeface="Consolas"/>
              </a:rPr>
              <a:t>  Regulatory hist:  No sanctions or enforcement actions</a:t>
            </a:r>
          </a:p>
          <a:p>
            <a:pPr algn="l">
              <a:spcAft>
                <a:spcPts val="200"/>
              </a:spcAft>
              <a:defRPr>
                <a:solidFill>
                  <a:srgbClr val="FFFFFF"/>
                </a:solidFill>
              </a:defRPr>
            </a:pPr>
            <a:r>
              <a:rPr sz="1300">
                <a:solidFill>
                  <a:srgbClr val="FFFFFF"/>
                </a:solidFill>
                <a:latin typeface="Consolas"/>
              </a:rPr>
              <a:t/>
            </a:r>
          </a:p>
          <a:p>
            <a:pPr algn="l">
              <a:spcAft>
                <a:spcPts val="200"/>
              </a:spcAft>
              <a:defRPr>
                <a:solidFill>
                  <a:srgbClr val="FFFFFF"/>
                </a:solidFill>
              </a:defRPr>
            </a:pPr>
            <a:r>
              <a:rPr sz="1300">
                <a:solidFill>
                  <a:srgbClr val="FFFFFF"/>
                </a:solidFill>
                <a:latin typeface="Consolas"/>
              </a:rPr>
              <a:t>NOT disclosed (held back by source):</a:t>
            </a:r>
          </a:p>
          <a:p>
            <a:pPr algn="l">
              <a:spcAft>
                <a:spcPts val="200"/>
              </a:spcAft>
              <a:defRPr>
                <a:solidFill>
                  <a:srgbClr val="FFFFFF"/>
                </a:solidFill>
              </a:defRPr>
            </a:pPr>
            <a:r>
              <a:rPr sz="1300">
                <a:solidFill>
                  <a:srgbClr val="FFFFFF"/>
                </a:solidFill>
                <a:latin typeface="Consolas"/>
              </a:rPr>
              <a:t>  Specific name of bank</a:t>
            </a:r>
          </a:p>
          <a:p>
            <a:pPr algn="l">
              <a:spcAft>
                <a:spcPts val="200"/>
              </a:spcAft>
              <a:defRPr>
                <a:solidFill>
                  <a:srgbClr val="FFFFFF"/>
                </a:solidFill>
              </a:defRPr>
            </a:pPr>
            <a:r>
              <a:rPr sz="1300">
                <a:solidFill>
                  <a:srgbClr val="FFFFFF"/>
                </a:solidFill>
                <a:latin typeface="Consolas"/>
              </a:rPr>
              <a:t>  Specific name of employee</a:t>
            </a:r>
          </a:p>
          <a:p>
            <a:pPr algn="l">
              <a:spcAft>
                <a:spcPts val="200"/>
              </a:spcAft>
              <a:defRPr>
                <a:solidFill>
                  <a:srgbClr val="FFFFFF"/>
                </a:solidFill>
              </a:defRPr>
            </a:pPr>
            <a:r>
              <a:rPr sz="1300">
                <a:solidFill>
                  <a:srgbClr val="FFFFFF"/>
                </a:solidFill>
                <a:latin typeface="Consolas"/>
              </a:rPr>
              <a:t>  Specific team or manager</a:t>
            </a:r>
          </a:p>
          <a:p>
            <a:pPr algn="l">
              <a:spcAft>
                <a:spcPts val="200"/>
              </a:spcAft>
              <a:defRPr>
                <a:solidFill>
                  <a:srgbClr val="FFFFFF"/>
                </a:solidFill>
              </a:defRPr>
            </a:pPr>
            <a:r>
              <a:rPr sz="1300">
                <a:solidFill>
                  <a:srgbClr val="FFFFFF"/>
                </a:solidFill>
                <a:latin typeface="Consolas"/>
              </a:rPr>
              <a:t>  Specific geographic location</a:t>
            </a:r>
          </a:p>
          <a:p>
            <a:pPr algn="l">
              <a:spcAft>
                <a:spcPts val="200"/>
              </a:spcAft>
              <a:defRPr>
                <a:solidFill>
                  <a:srgbClr val="FFFFFF"/>
                </a:solidFill>
              </a:defRPr>
            </a:pPr>
            <a:r>
              <a:rPr sz="1300">
                <a:solidFill>
                  <a:srgbClr val="FFFFFF"/>
                </a:solidFill>
                <a:latin typeface="Consolas"/>
              </a:rPr>
              <a:t/>
            </a:r>
          </a:p>
          <a:p>
            <a:pPr algn="l">
              <a:spcAft>
                <a:spcPts val="200"/>
              </a:spcAft>
              <a:defRPr>
                <a:solidFill>
                  <a:srgbClr val="FFFFFF"/>
                </a:solidFill>
              </a:defRPr>
            </a:pPr>
            <a:r>
              <a:rPr sz="1300">
                <a:solidFill>
                  <a:srgbClr val="FFFFFF"/>
                </a:solidFill>
                <a:latin typeface="Consolas"/>
              </a:rPr>
              <a:t>Signature:  IBF_ATTESTER signed the above via blind</a:t>
            </a:r>
          </a:p>
          <a:p>
            <a:pPr algn="l">
              <a:spcAft>
                <a:spcPts val="200"/>
              </a:spcAft>
              <a:defRPr>
                <a:solidFill>
                  <a:srgbClr val="FFFFFF"/>
                </a:solidFill>
              </a:defRPr>
            </a:pPr>
            <a:r>
              <a:rPr sz="1300">
                <a:solidFill>
                  <a:srgbClr val="FFFFFF"/>
                </a:solidFill>
                <a:latin typeface="Consolas"/>
              </a:rPr>
              <a:t>            signature. DNS anchor: ibanking.example.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26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Why this is stronger than 'trusted journalist says'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Current practice: trust transfer.</a:t>
            </a:r>
            <a:r>
              <a:rPr sz="1600">
                <a:solidFill>
                  <a:srgbClr val="1A1D23"/>
                </a:solidFill>
                <a:latin typeface="Calibri"/>
              </a:rPr>
              <a:t> Reader trusts journalist. Journalist trusts source. Reader does not independently verify.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Under selective disclosure: verifiable attestation.</a:t>
            </a:r>
            <a:r>
              <a:rPr sz="1600">
                <a:solidFill>
                  <a:srgbClr val="1A1D23"/>
                </a:solidFill>
                <a:latin typeface="Calibri"/>
              </a:rPr>
              <a:t> Reader trusts Attester. Attester verified attributes. Reader independently verifies attestation chain.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Journalist role shifts.</a:t>
            </a:r>
            <a:r>
              <a:rPr sz="1600">
                <a:solidFill>
                  <a:srgbClr val="1A1D23"/>
                </a:solidFill>
                <a:latin typeface="Calibri"/>
              </a:rPr>
              <a:t> From 'vouch for source credibility' to 'handle content and editorial judgment.' Both roles remain; attestation handles the credibility part cryptographically.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Cross-publication portability.</a:t>
            </a:r>
            <a:r>
              <a:rPr sz="1600">
                <a:solidFill>
                  <a:srgbClr val="1A1D23"/>
                </a:solidFill>
                <a:latin typeface="Calibri"/>
              </a:rPr>
              <a:t> The same attested source can credibly publish with any outlet. Credibility is not tied to a single outlet's reputation.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27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4</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Stable Pseudonyms with Reputation</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Accumulating track record without identity.</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28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Pseudonym = keypair, consistent across disclosures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primitive.</a:t>
            </a:r>
            <a:r>
              <a:rPr sz="1600">
                <a:solidFill>
                  <a:srgbClr val="1A1D23"/>
                </a:solidFill>
                <a:latin typeface="Calibri"/>
              </a:rPr>
              <a:t> Source generates a Quidnug keypair. Uses it consistently across disclosures. The public key is the stable pseudonym.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Attribute layer is separate.</a:t>
            </a:r>
            <a:r>
              <a:rPr sz="1600">
                <a:solidFill>
                  <a:srgbClr val="1A1D23"/>
                </a:solidFill>
                <a:latin typeface="Calibri"/>
              </a:rPr>
              <a:t> Attested attributes from institutional attestation can vary across disclosures. The keypair stays constant.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Track record accumulates.</a:t>
            </a:r>
            <a:r>
              <a:rPr sz="1600">
                <a:solidFill>
                  <a:srgbClr val="1A1D23"/>
                </a:solidFill>
                <a:latin typeface="Calibri"/>
              </a:rPr>
              <a:t> Each disclosure produces outcomes (regulatory action, confirmatory filings, court records). The pseudonym's track record of accurate disclosures accumulates.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tied to publication.</a:t>
            </a:r>
            <a:r>
              <a:rPr sz="1600">
                <a:solidFill>
                  <a:srgbClr val="1A1D23"/>
                </a:solidFill>
                <a:latin typeface="Calibri"/>
              </a:rPr>
              <a:t> Same pseudonym can disclose to Guardian, NYT, Der Spiegel, ProPublica. Reputation is portable.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29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becomes cheap</a:t>
            </a:r>
          </a:p>
        </p:txBody>
      </p:sp>
      <p:sp>
        <p:nvSpPr>
          <p:cNvPr id="5" name="TextBox 4"/>
          <p:cNvSpPr txBox="1"/>
          <p:nvPr/>
        </p:nvSpPr>
        <p:spPr>
          <a:xfrm>
            <a:off x="548640" y="2194560"/>
            <a:ext cx="11064240" cy="2560320"/>
          </a:xfrm>
          <a:prstGeom prst="rect">
            <a:avLst/>
          </a:prstGeom>
          <a:noFill/>
        </p:spPr>
        <p:txBody>
          <a:bodyPr wrap="none" lIns="0" rIns="0" tIns="0" bIns="0">
            <a:spAutoFit/>
          </a:bodyPr>
          <a:lstStyle/>
          <a:p>
            <a:pPr algn="ctr">
              <a:defRPr>
                <a:solidFill>
                  <a:srgbClr val="10B981"/>
                </a:solidFill>
              </a:defRPr>
            </a:pPr>
            <a:r>
              <a:rPr sz="12000" b="1">
                <a:solidFill>
                  <a:srgbClr val="10B981"/>
                </a:solidFill>
                <a:latin typeface="Calibri"/>
              </a:rPr>
              <a:t>$0</a:t>
            </a:r>
          </a:p>
          <a:p>
            <a:pPr algn="ctr">
              <a:spcBef>
                <a:spcPts val="600"/>
              </a:spcBef>
              <a:defRPr>
                <a:solidFill>
                  <a:srgbClr val="1A1D23"/>
                </a:solidFill>
              </a:defRPr>
            </a:pPr>
            <a:r>
              <a:rPr sz="2400">
                <a:solidFill>
                  <a:srgbClr val="1A1D23"/>
                </a:solidFill>
                <a:latin typeface="Calibri"/>
              </a:rPr>
              <a:t>the cost for an audience to verify a credentialed whistleblower's institutional claims under this architecture, once it exists.</a:t>
            </a:r>
          </a:p>
          <a:p>
            <a:pPr algn="ctr">
              <a:spcBef>
                <a:spcPts val="1200"/>
              </a:spcBef>
              <a:defRPr>
                <a:solidFill>
                  <a:srgbClr val="64748B"/>
                </a:solidFill>
              </a:defRPr>
            </a:pPr>
            <a:r>
              <a:rPr sz="1400" i="1">
                <a:solidFill>
                  <a:srgbClr val="64748B"/>
                </a:solidFill>
                <a:latin typeface="Calibri"/>
              </a:rPr>
              <a:t>Under current practice the cost is borne by the journalist (weeks of private vetting) and the reader (trust the outlet). Selective disclosure flips that: any reader with the verification tool checks the chain in milliseconds.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 pseudonym's reputation accumulating</a:t>
            </a:r>
          </a:p>
        </p:txBody>
      </p:sp>
      <p:pic>
        <p:nvPicPr>
          <p:cNvPr id="5" name="Picture 4" descr="chart_pseudonym.png"/>
          <p:cNvPicPr>
            <a:picLocks noChangeAspect="1"/>
          </p:cNvPicPr>
          <p:nvPr/>
        </p:nvPicPr>
        <p:blipFill>
          <a:blip r:embed="rId2"/>
          <a:stretch>
            <a:fillRect/>
          </a:stretch>
        </p:blipFill>
        <p:spPr>
          <a:xfrm>
            <a:off x="1609421" y="1828800"/>
            <a:ext cx="8972852" cy="402336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Composite credibility grows with each independently verified disclosure. Identity stays private throughout.</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30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Verification without identification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Accuracy signal: independent evidence.</a:t>
            </a:r>
            <a:r>
              <a:rPr sz="1600">
                <a:solidFill>
                  <a:srgbClr val="1A1D23"/>
                </a:solidFill>
                <a:latin typeface="Calibri"/>
              </a:rPr>
              <a:t> SEC filings, court records, company restatements, later institutional admissions.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pseudonym's accuracy is assessed against these.</a:t>
            </a:r>
            <a:r>
              <a:rPr sz="1600">
                <a:solidFill>
                  <a:srgbClr val="1A1D23"/>
                </a:solidFill>
                <a:latin typeface="Calibri"/>
              </a:rPr>
              <a:t> Not against the journalist's assertion. Not against the source's own claim.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Donath 1999 on virtual community identity.</a:t>
            </a:r>
            <a:r>
              <a:rPr sz="1600">
                <a:solidFill>
                  <a:srgbClr val="1A1D23"/>
                </a:solidFill>
                <a:latin typeface="Calibri"/>
              </a:rPr>
              <a:t> Stable pseudonyms enable reputation accumulation. Identity revelation is orthogonal to credibility.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Axelrod 1984 on repeated games.</a:t>
            </a:r>
            <a:r>
              <a:rPr sz="1600">
                <a:solidFill>
                  <a:srgbClr val="1A1D23"/>
                </a:solidFill>
                <a:latin typeface="Calibri"/>
              </a:rPr>
              <a:t> Repeated-game dynamics produce cooperation among strangers when reputation is persistent.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Pseudonyms create the repeated game.</a:t>
            </a:r>
            <a:r>
              <a:rPr sz="1600">
                <a:solidFill>
                  <a:srgbClr val="1A1D23"/>
                </a:solidFill>
                <a:latin typeface="Calibri"/>
              </a:rPr>
              <a:t> Anonymous sources play a one-shot game with no accountability. Pseudonymous sources are in a repeated game with reputation consequences.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31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prevents impersonation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keypair is the authority.</a:t>
            </a:r>
            <a:r>
              <a:rPr sz="1600">
                <a:solidFill>
                  <a:srgbClr val="1A1D23"/>
                </a:solidFill>
                <a:latin typeface="Calibri"/>
              </a:rPr>
              <a:t> Only the holder of the private key can sign under that pseudonym.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Compromise is discoverable.</a:t>
            </a:r>
            <a:r>
              <a:rPr sz="1600">
                <a:solidFill>
                  <a:srgbClr val="1A1D23"/>
                </a:solidFill>
                <a:latin typeface="Calibri"/>
              </a:rPr>
              <a:t> Inconsistent disclosure patterns, violation of prior commitments, or contradictory claims signal compromise.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Recovery model.</a:t>
            </a:r>
            <a:r>
              <a:rPr sz="1600">
                <a:solidFill>
                  <a:srgbClr val="1A1D23"/>
                </a:solidFill>
                <a:latin typeface="Calibri"/>
              </a:rPr>
              <a:t> For adversarial contexts, simpler model: if key is compromised, retire that pseudonym and start new. Accumulated credibility is lost; attacker cannot continue to impersonate.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QDP-0002 guardian recovery.</a:t>
            </a:r>
            <a:r>
              <a:rPr sz="1600">
                <a:solidFill>
                  <a:srgbClr val="1A1D23"/>
                </a:solidFill>
                <a:latin typeface="Calibri"/>
              </a:rPr>
              <a:t> Exists in protocol but for high-risk whistleblower contexts the retirement model is simpler and more robust.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Key storage.</a:t>
            </a:r>
            <a:r>
              <a:rPr sz="1600">
                <a:solidFill>
                  <a:srgbClr val="1A1D23"/>
                </a:solidFill>
                <a:latin typeface="Calibri"/>
              </a:rPr>
              <a:t> Air-gapped, offline, with backup on similarly protected hardware.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32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Anonymous-but-accountable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Pure anonymity has no accountability.</a:t>
            </a:r>
            <a:r>
              <a:rPr sz="1600">
                <a:solidFill>
                  <a:srgbClr val="1A1D23"/>
                </a:solidFill>
                <a:latin typeface="Calibri"/>
              </a:rPr>
              <a:t> A one-shot anonymous source can lie once with full impact and face zero cost.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Pseudonyms create real cost.</a:t>
            </a:r>
            <a:r>
              <a:rPr sz="1600">
                <a:solidFill>
                  <a:srgbClr val="1A1D23"/>
                </a:solidFill>
                <a:latin typeface="Calibri"/>
              </a:rPr>
              <a:t> A pseudonym caught in a falsehood loses credibility. If they want to make future disclosures, they bear a consequence.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Falsehood is detectable.</a:t>
            </a:r>
            <a:r>
              <a:rPr sz="1600">
                <a:solidFill>
                  <a:srgbClr val="1A1D23"/>
                </a:solidFill>
                <a:latin typeface="Calibri"/>
              </a:rPr>
              <a:t> Independent verification (or non-verification) of claims is public. The signal is hard to suppress.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consequence is real.</a:t>
            </a:r>
            <a:r>
              <a:rPr sz="1600">
                <a:solidFill>
                  <a:srgbClr val="1A1D23"/>
                </a:solidFill>
                <a:latin typeface="Calibri"/>
              </a:rPr>
              <a:t> Even without legal identity. Reputation pressure constrains behavior in the repeated game.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Partial restoration of accountability.</a:t>
            </a:r>
            <a:r>
              <a:rPr sz="1600">
                <a:solidFill>
                  <a:srgbClr val="1A1D23"/>
                </a:solidFill>
                <a:latin typeface="Calibri"/>
              </a:rPr>
              <a:t> Anonymous sources shift all consequence to the publication. Pseudonymous sources share it.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33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5</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Trust-Graph Vouching</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Peer and institutional attestation, composed.</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34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Two types of attestation, composed</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Peer attestation.</a:t>
            </a:r>
            <a:r>
              <a:rPr sz="1600">
                <a:solidFill>
                  <a:srgbClr val="1A1D23"/>
                </a:solidFill>
                <a:latin typeface="Calibri"/>
              </a:rPr>
              <a:t> Other employees or professionals vouching for the source. 'I, a colleague at the same institution, can confirm this person has the access they claim.'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Institutional attestation.</a:t>
            </a:r>
            <a:r>
              <a:rPr sz="1600">
                <a:solidFill>
                  <a:srgbClr val="1A1D23"/>
                </a:solidFill>
                <a:latin typeface="Calibri"/>
              </a:rPr>
              <a:t> Organizations vouching for the source's category. 'This person is a credentialed member of our professional body.'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Both types compose.</a:t>
            </a:r>
            <a:r>
              <a:rPr sz="1600">
                <a:solidFill>
                  <a:srgbClr val="1A1D23"/>
                </a:solidFill>
                <a:latin typeface="Calibri"/>
              </a:rPr>
              <a:t> A source with 3 peer attestations + institutional attestation from a professional body has stronger evidence than either alone.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Each is independently pseudonymizable.</a:t>
            </a:r>
            <a:r>
              <a:rPr sz="1600">
                <a:solidFill>
                  <a:srgbClr val="1A1D23"/>
                </a:solidFill>
                <a:latin typeface="Calibri"/>
              </a:rPr>
              <a:t> Peers don't have to reveal themselves either. Pseudonymous peer attestations work using the same machinery.</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35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Trust graph around the source</a:t>
            </a:r>
          </a:p>
        </p:txBody>
      </p:sp>
      <p:pic>
        <p:nvPicPr>
          <p:cNvPr id="5" name="Picture 4" descr="chart_graph.png"/>
          <p:cNvPicPr>
            <a:picLocks noChangeAspect="1"/>
          </p:cNvPicPr>
          <p:nvPr/>
        </p:nvPicPr>
        <p:blipFill>
          <a:blip r:embed="rId2"/>
          <a:stretch>
            <a:fillRect/>
          </a:stretch>
        </p:blipFill>
        <p:spPr>
          <a:xfrm>
            <a:off x="2020236" y="1828800"/>
            <a:ext cx="8151223" cy="438912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Institutional attester above, pseudonymous peers surrounding, journalist at the edge of the graph.</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36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Peer attestation without identity exposure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Peers have pseudonyms too.</a:t>
            </a:r>
            <a:r>
              <a:rPr sz="1600">
                <a:solidFill>
                  <a:srgbClr val="1A1D23"/>
                </a:solidFill>
                <a:latin typeface="Calibri"/>
              </a:rPr>
              <a:t> Any peer attestation can come from a pseudonym, not a named individual.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Pseudonymous peer attestation.</a:t>
            </a:r>
            <a:r>
              <a:rPr sz="1600">
                <a:solidFill>
                  <a:srgbClr val="1A1D23"/>
                </a:solidFill>
                <a:latin typeface="Calibri"/>
              </a:rPr>
              <a:t> 'I am a current employee at Company X, pseudonymously known as pseudo-peer-7f, and I attest that source pseudo-banker-a2c7 has the access they claim.'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Journalist sees structured evidence.</a:t>
            </a:r>
            <a:r>
              <a:rPr sz="1600">
                <a:solidFill>
                  <a:srgbClr val="1A1D23"/>
                </a:solidFill>
                <a:latin typeface="Calibri"/>
              </a:rPr>
              <a:t> Multiple pseudonymous attestations from people who claim specific institutional roles, each with their own track record.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Composition of weak signals.</a:t>
            </a:r>
            <a:r>
              <a:rPr sz="1600">
                <a:solidFill>
                  <a:srgbClr val="1A1D23"/>
                </a:solidFill>
                <a:latin typeface="Calibri"/>
              </a:rPr>
              <a:t> Three pseudonymous attestations from new pseudonyms are weaker than one from an established pseudonym. But three of them together is still information.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37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DNS-anchored institutional attestation (QDP-0023)</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Identity rooted in DNS.</a:t>
            </a:r>
            <a:r>
              <a:rPr sz="1600">
                <a:solidFill>
                  <a:srgbClr val="1A1D23"/>
                </a:solidFill>
                <a:latin typeface="Calibri"/>
              </a:rPr>
              <a:t> Institutions anchor Quidnug identity to their DNS domain. SPE.example publishes their public key via DNSSEC-signed TXT record.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Pre-existing reputation transfers.</a:t>
            </a:r>
            <a:r>
              <a:rPr sz="1600">
                <a:solidFill>
                  <a:srgbClr val="1A1D23"/>
                </a:solidFill>
                <a:latin typeface="Calibri"/>
              </a:rPr>
              <a:t> SPE's credibility in the real world is the credibility of their DNS-anchored identity.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Members request credentials.</a:t>
            </a:r>
            <a:r>
              <a:rPr sz="1600">
                <a:solidFill>
                  <a:srgbClr val="1A1D23"/>
                </a:solidFill>
                <a:latin typeface="Calibri"/>
              </a:rPr>
              <a:t> Via blind signature flow. SPE signs attestations of membership, tenure, certification status, sanctions history.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Readers verify.</a:t>
            </a:r>
            <a:r>
              <a:rPr sz="1600">
                <a:solidFill>
                  <a:srgbClr val="1A1D23"/>
                </a:solidFill>
                <a:latin typeface="Calibri"/>
              </a:rPr>
              <a:t> The attestation on the disclosure chains to SPE's DNS identity. Readers weight by their own trust graph's opinion of SPE.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38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layered credibility stack</a:t>
            </a:r>
          </a:p>
        </p:txBody>
      </p:sp>
      <p:pic>
        <p:nvPicPr>
          <p:cNvPr id="5" name="Picture 4" descr="chart_stack.png"/>
          <p:cNvPicPr>
            <a:picLocks noChangeAspect="1"/>
          </p:cNvPicPr>
          <p:nvPr/>
        </p:nvPicPr>
        <p:blipFill>
          <a:blip r:embed="rId2"/>
          <a:stretch>
            <a:fillRect/>
          </a:stretch>
        </p:blipFill>
        <p:spPr>
          <a:xfrm>
            <a:off x="1725465" y="1828800"/>
            <a:ext cx="8740765" cy="448056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Each layer adds independent evidence. The reader evaluates the stack as a whole.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39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Agenda</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1. Why credibility is the hard part.</a:t>
            </a:r>
            <a:r>
              <a:rPr sz="1600">
                <a:solidFill>
                  <a:srgbClr val="1A1D23"/>
                </a:solidFill>
                <a:latin typeface="Calibri"/>
              </a:rPr>
              <a:t> The structural journalism problem and the chilling effect.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2. Current whistleblower infrastructure.</a:t>
            </a:r>
            <a:r>
              <a:rPr sz="1600">
                <a:solidFill>
                  <a:srgbClr val="1A1D23"/>
                </a:solidFill>
                <a:latin typeface="Calibri"/>
              </a:rPr>
              <a:t> SecureDrop, GlobaLeaks, Signal, Tor, Tails: what they cover and what they don't.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3. Selective disclosure primitive.</a:t>
            </a:r>
            <a:r>
              <a:rPr sz="1600">
                <a:solidFill>
                  <a:srgbClr val="1A1D23"/>
                </a:solidFill>
                <a:latin typeface="Calibri"/>
              </a:rPr>
              <a:t> Blind signatures, Privacy Pass, BBS+ credentials.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4. Stable pseudonyms with reputation.</a:t>
            </a:r>
            <a:r>
              <a:rPr sz="1600">
                <a:solidFill>
                  <a:srgbClr val="1A1D23"/>
                </a:solidFill>
                <a:latin typeface="Calibri"/>
              </a:rPr>
              <a:t> Accumulating credibility without identity.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5. Trust-graph vouching.</a:t>
            </a:r>
            <a:r>
              <a:rPr sz="1600">
                <a:solidFill>
                  <a:srgbClr val="1A1D23"/>
                </a:solidFill>
                <a:latin typeface="Calibri"/>
              </a:rPr>
              <a:t> Peer attestations and DNS-anchored institutional attestations.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6. End-to-end architecture.</a:t>
            </a:r>
            <a:r>
              <a:rPr sz="1600">
                <a:solidFill>
                  <a:srgbClr val="1A1D23"/>
                </a:solidFill>
                <a:latin typeface="Calibri"/>
              </a:rPr>
              <a:t> How the pieces compose source to reader.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7. Legal frameworks.</a:t>
            </a:r>
            <a:r>
              <a:rPr sz="1600">
                <a:solidFill>
                  <a:srgbClr val="1A1D23"/>
                </a:solidFill>
                <a:latin typeface="Calibri"/>
              </a:rPr>
              <a:t> US, EU, UK, non-democratic jurisdictions.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8. Worked example + honest limits.</a:t>
            </a:r>
            <a:r>
              <a:rPr sz="1600">
                <a:solidFill>
                  <a:srgbClr val="1A1D23"/>
                </a:solidFill>
                <a:latin typeface="Calibri"/>
              </a:rPr>
              <a:t> Financial fraud disclosure walkthrough and ethical tensions.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Absence of attestation as a signal</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stack is informative whether full or empty.</a:t>
            </a:r>
            <a:r>
              <a:rPr sz="1600">
                <a:solidFill>
                  <a:srgbClr val="1A1D23"/>
                </a:solidFill>
                <a:latin typeface="Calibri"/>
              </a:rPr>
              <a:t> A source with no institutional attestation and no peer vouches is signaling something.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Three possibilities.</a:t>
            </a:r>
            <a:r>
              <a:rPr sz="1600">
                <a:solidFill>
                  <a:srgbClr val="1A1D23"/>
                </a:solidFill>
                <a:latin typeface="Calibri"/>
              </a:rPr>
              <a:t> They cannot obtain attestation (unusual for genuine insiders). They are not positioned as they claim. They are a first-time source with no accumulated credibility.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Readers factor the absence.</a:t>
            </a:r>
            <a:r>
              <a:rPr sz="1600">
                <a:solidFill>
                  <a:srgbClr val="1A1D23"/>
                </a:solidFill>
                <a:latin typeface="Calibri"/>
              </a:rPr>
              <a:t> Composite credibility is drawn down when attestation is missing. This is principled, not arbitrary.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a disqualification.</a:t>
            </a:r>
            <a:r>
              <a:rPr sz="1600">
                <a:solidFill>
                  <a:srgbClr val="1A1D23"/>
                </a:solidFill>
                <a:latin typeface="Calibri"/>
              </a:rPr>
              <a:t> First-time anonymous sources can still provide information. But they start from a lower floor and build credibility through accurate disclosures.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40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Defense against fake attestations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DNS-anchored identity requires real domain control.</a:t>
            </a:r>
            <a:r>
              <a:rPr sz="1600">
                <a:solidFill>
                  <a:srgbClr val="1A1D23"/>
                </a:solidFill>
                <a:latin typeface="Calibri"/>
              </a:rPr>
              <a:t> Creating 'Institute of Banking and Finance' as a fake requires registering a domain and building a presence readers would trust.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Trust graph weights institutions by reader's trust.</a:t>
            </a:r>
            <a:r>
              <a:rPr sz="1600">
                <a:solidFill>
                  <a:srgbClr val="1A1D23"/>
                </a:solidFill>
                <a:latin typeface="Calibri"/>
              </a:rPr>
              <a:t> A new unfamiliar 'institution' has low weight even if technically authentic.</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Cross-institution corroboration.</a:t>
            </a:r>
            <a:r>
              <a:rPr sz="1600">
                <a:solidFill>
                  <a:srgbClr val="1A1D23"/>
                </a:solidFill>
                <a:latin typeface="Calibri"/>
              </a:rPr>
              <a:t> A source attested by one real institution is weaker than one attested by multiple from different domains.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Same defenses as review-spam prevention.</a:t>
            </a:r>
            <a:r>
              <a:rPr sz="1600">
                <a:solidFill>
                  <a:srgbClr val="1A1D23"/>
                </a:solidFill>
                <a:latin typeface="Calibri"/>
              </a:rPr>
              <a:t> The structure carries over from the relational ratings context. Trust graphs are self-defending when they're relational.</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41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6</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End-to-End Architecture</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Source infrastructure to reader audit, assembled.</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42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complete architecture</a:t>
            </a:r>
          </a:p>
        </p:txBody>
      </p:sp>
      <p:pic>
        <p:nvPicPr>
          <p:cNvPr id="5" name="Picture 4" descr="chart_arch.png"/>
          <p:cNvPicPr>
            <a:picLocks noChangeAspect="1"/>
          </p:cNvPicPr>
          <p:nvPr/>
        </p:nvPicPr>
        <p:blipFill>
          <a:blip r:embed="rId2"/>
          <a:stretch>
            <a:fillRect/>
          </a:stretch>
        </p:blipFill>
        <p:spPr>
          <a:xfrm>
            <a:off x="1950567" y="1828800"/>
            <a:ext cx="8290560" cy="438912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Five stages: source infrastructure → communication → credibility chain → journalist workflow → reader experience.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43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Source infrastructure detail</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Tails USB.</a:t>
            </a:r>
            <a:r>
              <a:rPr sz="1600">
                <a:solidFill>
                  <a:srgbClr val="1A1D23"/>
                </a:solidFill>
                <a:latin typeface="Calibri"/>
              </a:rPr>
              <a:t> Dedicated hardware. Boots from USB. Leaves no trace. Freedom of the Press Foundation guidance applies.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Tor Browser.</a:t>
            </a:r>
            <a:r>
              <a:rPr sz="1600">
                <a:solidFill>
                  <a:srgbClr val="1A1D23"/>
                </a:solidFill>
                <a:latin typeface="Calibri"/>
              </a:rPr>
              <a:t> Network anonymity. Hidden service for destination.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Air-gapped keypair.</a:t>
            </a:r>
            <a:r>
              <a:rPr sz="1600">
                <a:solidFill>
                  <a:srgbClr val="1A1D23"/>
                </a:solidFill>
                <a:latin typeface="Calibri"/>
              </a:rPr>
              <a:t> Generated on offline hardware. Never touches internet-connected machines. Backups on similarly protected hardware.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Credential store.</a:t>
            </a:r>
            <a:r>
              <a:rPr sz="1600">
                <a:solidFill>
                  <a:srgbClr val="1A1D23"/>
                </a:solidFill>
                <a:latin typeface="Calibri"/>
              </a:rPr>
              <a:t> Obtained from Attesters via blind-signature flow. Bound to source's Quidnug quid.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Document preparation.</a:t>
            </a:r>
            <a:r>
              <a:rPr sz="1600">
                <a:solidFill>
                  <a:srgbClr val="1A1D23"/>
                </a:solidFill>
                <a:latin typeface="Calibri"/>
              </a:rPr>
              <a:t> Metadata scrubbed. Provenance chain preserved where possible (corporate PKI signatures stay intact).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44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Communication channel options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SecureDrop.</a:t>
            </a:r>
            <a:r>
              <a:rPr sz="1600">
                <a:solidFill>
                  <a:srgbClr val="1A1D23"/>
                </a:solidFill>
                <a:latin typeface="Calibri"/>
              </a:rPr>
              <a:t> Publisher-operated. Source connects via Tor. Submits documents + credential package. Journalist retrieves via air-gapped workflow.</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QDP-0024 MLS group.</a:t>
            </a:r>
            <a:r>
              <a:rPr sz="1600">
                <a:solidFill>
                  <a:srgbClr val="1A1D23"/>
                </a:solidFill>
                <a:latin typeface="Calibri"/>
              </a:rPr>
              <a:t> Pseudonymous group chat. Source's pseudonym is a member. Forward secrecy. No phone number requirement.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When to use which.</a:t>
            </a:r>
            <a:r>
              <a:rPr sz="1600">
                <a:solidFill>
                  <a:srgbClr val="1A1D23"/>
                </a:solidFill>
                <a:latin typeface="Calibri"/>
              </a:rPr>
              <a:t> SecureDrop for first-contact document dumps. QDP-0024 for ongoing pseudonymous conversation that spans stories.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Both compose.</a:t>
            </a:r>
            <a:r>
              <a:rPr sz="1600">
                <a:solidFill>
                  <a:srgbClr val="1A1D23"/>
                </a:solidFill>
                <a:latin typeface="Calibri"/>
              </a:rPr>
              <a:t> A source can use SecureDrop for submission and QDP-0024 for follow-up questions without re-exposing themselves.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45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Credibility chain detail</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Pseudonym signature on the disclosure.</a:t>
            </a:r>
            <a:r>
              <a:rPr sz="1600">
                <a:solidFill>
                  <a:srgbClr val="1A1D23"/>
                </a:solidFill>
                <a:latin typeface="Calibri"/>
              </a:rPr>
              <a:t> Root of the chain. Only the source can sign under this keypair. Readers verify signature validity.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Blind credential presentation.</a:t>
            </a:r>
            <a:r>
              <a:rPr sz="1600">
                <a:solidFill>
                  <a:srgbClr val="1A1D23"/>
                </a:solidFill>
                <a:latin typeface="Calibri"/>
              </a:rPr>
              <a:t> Zero-knowledge proof that source holds a credential signed by Attester. Attributes selectively disclosed.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Peer attestation signatures.</a:t>
            </a:r>
            <a:r>
              <a:rPr sz="1600">
                <a:solidFill>
                  <a:srgbClr val="1A1D23"/>
                </a:solidFill>
                <a:latin typeface="Calibri"/>
              </a:rPr>
              <a:t> Each peer signs a brief attestation under their own pseudonym. Readers verify the set of signatures and their pseudonyms' track records.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Document signatures.</a:t>
            </a:r>
            <a:r>
              <a:rPr sz="1600">
                <a:solidFill>
                  <a:srgbClr val="1A1D23"/>
                </a:solidFill>
                <a:latin typeface="Calibri"/>
              </a:rPr>
              <a:t> Where documents were corporate-signed (using the company's own PKI), signatures survive. Provenance is verifiable independent of the source.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46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Journalist workflow</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Receive the package.</a:t>
            </a:r>
            <a:r>
              <a:rPr sz="1600">
                <a:solidFill>
                  <a:srgbClr val="1A1D23"/>
                </a:solidFill>
                <a:latin typeface="Calibri"/>
              </a:rPr>
              <a:t> Documents + credential package + pseudonym + peer attestations. All via SecureDrop or QDP-0024.</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Verify the credibility chain.</a:t>
            </a:r>
            <a:r>
              <a:rPr sz="1600">
                <a:solidFill>
                  <a:srgbClr val="1A1D23"/>
                </a:solidFill>
                <a:latin typeface="Calibri"/>
              </a:rPr>
              <a:t> Signature validations, DNS anchor checks, pseudonym track record lookups. Automated at the tool layer.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Corroborate independently.</a:t>
            </a:r>
            <a:r>
              <a:rPr sz="1600">
                <a:solidFill>
                  <a:srgbClr val="1A1D23"/>
                </a:solidFill>
                <a:latin typeface="Calibri"/>
              </a:rPr>
              <a:t> Public records, other sources, internal consistency of the source's account. Traditional editorial work.</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Apply editorial judgment.</a:t>
            </a:r>
            <a:r>
              <a:rPr sz="1600">
                <a:solidFill>
                  <a:srgbClr val="1A1D23"/>
                </a:solidFill>
                <a:latin typeface="Calibri"/>
              </a:rPr>
              <a:t> Is the story in the public interest? Is the framing responsible? Is the level of detail appropriate?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Publish with metadata.</a:t>
            </a:r>
            <a:r>
              <a:rPr sz="1600">
                <a:solidFill>
                  <a:srgbClr val="1A1D23"/>
                </a:solidFill>
                <a:latin typeface="Calibri"/>
              </a:rPr>
              <a:t> The credibility chain metadata is part of the publication. Readers can inspect it if they choose.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47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the reader sees</a:t>
            </a:r>
          </a:p>
        </p:txBody>
      </p:sp>
      <p:sp>
        <p:nvSpPr>
          <p:cNvPr id="5" name="Rounded Rectangle 4"/>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822960" y="2286000"/>
            <a:ext cx="10515600" cy="3657600"/>
          </a:xfrm>
          <a:prstGeom prst="rect">
            <a:avLst/>
          </a:prstGeom>
          <a:noFill/>
        </p:spPr>
        <p:txBody>
          <a:bodyPr wrap="none" lIns="0" rIns="0" tIns="0" bIns="0">
            <a:spAutoFit/>
          </a:bodyPr>
          <a:lstStyle/>
          <a:p>
            <a:pPr algn="l">
              <a:spcAft>
                <a:spcPts val="200"/>
              </a:spcAft>
              <a:defRPr>
                <a:solidFill>
                  <a:srgbClr val="FFFFFF"/>
                </a:solidFill>
              </a:defRPr>
            </a:pPr>
            <a:r>
              <a:rPr sz="1300">
                <a:solidFill>
                  <a:srgbClr val="FFFFFF"/>
                </a:solidFill>
                <a:latin typeface="Consolas"/>
              </a:rPr>
              <a:t>Story: Bank X systematically misreports loan-loss reserves</a:t>
            </a:r>
          </a:p>
          <a:p>
            <a:pPr algn="l">
              <a:spcAft>
                <a:spcPts val="200"/>
              </a:spcAft>
              <a:defRPr>
                <a:solidFill>
                  <a:srgbClr val="FFFFFF"/>
                </a:solidFill>
              </a:defRPr>
            </a:pPr>
            <a:r>
              <a:rPr sz="1300">
                <a:solidFill>
                  <a:srgbClr val="FFFFFF"/>
                </a:solidFill>
                <a:latin typeface="Consolas"/>
              </a:rPr>
              <a:t>Byline: Jordan K. at Financial Times</a:t>
            </a:r>
          </a:p>
          <a:p>
            <a:pPr algn="l">
              <a:spcAft>
                <a:spcPts val="200"/>
              </a:spcAft>
              <a:defRPr>
                <a:solidFill>
                  <a:srgbClr val="FFFFFF"/>
                </a:solidFill>
              </a:defRPr>
            </a:pPr>
            <a:r>
              <a:rPr sz="1300">
                <a:solidFill>
                  <a:srgbClr val="FFFFFF"/>
                </a:solidFill>
                <a:latin typeface="Consolas"/>
              </a:rPr>
              <a:t/>
            </a:r>
          </a:p>
          <a:p>
            <a:pPr algn="l">
              <a:spcAft>
                <a:spcPts val="200"/>
              </a:spcAft>
              <a:defRPr>
                <a:solidFill>
                  <a:srgbClr val="FFFFFF"/>
                </a:solidFill>
              </a:defRPr>
            </a:pPr>
            <a:r>
              <a:rPr sz="1300">
                <a:solidFill>
                  <a:srgbClr val="FFFFFF"/>
                </a:solidFill>
                <a:latin typeface="Consolas"/>
              </a:rPr>
              <a:t>Source verification:</a:t>
            </a:r>
          </a:p>
          <a:p>
            <a:pPr algn="l">
              <a:spcAft>
                <a:spcPts val="200"/>
              </a:spcAft>
              <a:defRPr>
                <a:solidFill>
                  <a:srgbClr val="FFFFFF"/>
                </a:solidFill>
              </a:defRPr>
            </a:pPr>
            <a:r>
              <a:rPr sz="1300">
                <a:solidFill>
                  <a:srgbClr val="FFFFFF"/>
                </a:solidFill>
                <a:latin typeface="Consolas"/>
              </a:rPr>
              <a:t>  Source pseudonym:    pseudo-banker-a2c7</a:t>
            </a:r>
          </a:p>
          <a:p>
            <a:pPr algn="l">
              <a:spcAft>
                <a:spcPts val="200"/>
              </a:spcAft>
              <a:defRPr>
                <a:solidFill>
                  <a:srgbClr val="FFFFFF"/>
                </a:solidFill>
              </a:defRPr>
            </a:pPr>
            <a:r>
              <a:rPr sz="1300">
                <a:solidFill>
                  <a:srgbClr val="FFFFFF"/>
                </a:solidFill>
                <a:latin typeface="Consolas"/>
              </a:rPr>
              <a:t>                       (established 2023-11, 4 prior verified)</a:t>
            </a:r>
          </a:p>
          <a:p>
            <a:pPr algn="l">
              <a:spcAft>
                <a:spcPts val="200"/>
              </a:spcAft>
              <a:defRPr>
                <a:solidFill>
                  <a:srgbClr val="FFFFFF"/>
                </a:solidFill>
              </a:defRPr>
            </a:pPr>
            <a:r>
              <a:rPr sz="1300">
                <a:solidFill>
                  <a:srgbClr val="FFFFFF"/>
                </a:solidFill>
                <a:latin typeface="Consolas"/>
              </a:rPr>
              <a:t>  Institutional:       Institute of Banking and Finance</a:t>
            </a:r>
          </a:p>
          <a:p>
            <a:pPr algn="l">
              <a:spcAft>
                <a:spcPts val="200"/>
              </a:spcAft>
              <a:defRPr>
                <a:solidFill>
                  <a:srgbClr val="FFFFFF"/>
                </a:solidFill>
              </a:defRPr>
            </a:pPr>
            <a:r>
              <a:rPr sz="1300">
                <a:solidFill>
                  <a:srgbClr val="FFFFFF"/>
                </a:solidFill>
                <a:latin typeface="Consolas"/>
              </a:rPr>
              <a:t>                       (DNS anchor: ibf.example, verified)</a:t>
            </a:r>
          </a:p>
          <a:p>
            <a:pPr algn="l">
              <a:spcAft>
                <a:spcPts val="200"/>
              </a:spcAft>
              <a:defRPr>
                <a:solidFill>
                  <a:srgbClr val="FFFFFF"/>
                </a:solidFill>
              </a:defRPr>
            </a:pPr>
            <a:r>
              <a:rPr sz="1300">
                <a:solidFill>
                  <a:srgbClr val="FFFFFF"/>
                </a:solidFill>
                <a:latin typeface="Consolas"/>
              </a:rPr>
              <a:t>    Attested:          Current senior employee, 8+ years,</a:t>
            </a:r>
          </a:p>
          <a:p>
            <a:pPr algn="l">
              <a:spcAft>
                <a:spcPts val="200"/>
              </a:spcAft>
              <a:defRPr>
                <a:solidFill>
                  <a:srgbClr val="FFFFFF"/>
                </a:solidFill>
              </a:defRPr>
            </a:pPr>
            <a:r>
              <a:rPr sz="1300">
                <a:solidFill>
                  <a:srgbClr val="FFFFFF"/>
                </a:solidFill>
                <a:latin typeface="Consolas"/>
              </a:rPr>
              <a:t>                       certifications valid, no sanctions</a:t>
            </a:r>
          </a:p>
          <a:p>
            <a:pPr algn="l">
              <a:spcAft>
                <a:spcPts val="200"/>
              </a:spcAft>
              <a:defRPr>
                <a:solidFill>
                  <a:srgbClr val="FFFFFF"/>
                </a:solidFill>
              </a:defRPr>
            </a:pPr>
            <a:r>
              <a:rPr sz="1300">
                <a:solidFill>
                  <a:srgbClr val="FFFFFF"/>
                </a:solidFill>
                <a:latin typeface="Consolas"/>
              </a:rPr>
              <a:t>  Peer attestations:   3 colleagues (pseudonymous)</a:t>
            </a:r>
          </a:p>
          <a:p>
            <a:pPr algn="l">
              <a:spcAft>
                <a:spcPts val="200"/>
              </a:spcAft>
              <a:defRPr>
                <a:solidFill>
                  <a:srgbClr val="FFFFFF"/>
                </a:solidFill>
              </a:defRPr>
            </a:pPr>
            <a:r>
              <a:rPr sz="1300">
                <a:solidFill>
                  <a:srgbClr val="FFFFFF"/>
                </a:solidFill>
                <a:latin typeface="Consolas"/>
              </a:rPr>
              <a:t>                       Each with own track record</a:t>
            </a:r>
          </a:p>
          <a:p>
            <a:pPr algn="l">
              <a:spcAft>
                <a:spcPts val="200"/>
              </a:spcAft>
              <a:defRPr>
                <a:solidFill>
                  <a:srgbClr val="FFFFFF"/>
                </a:solidFill>
              </a:defRPr>
            </a:pPr>
            <a:r>
              <a:rPr sz="1300">
                <a:solidFill>
                  <a:srgbClr val="FFFFFF"/>
                </a:solidFill>
                <a:latin typeface="Consolas"/>
              </a:rPr>
              <a:t>  Document signatures: Bank X corporate PKI on 12 of 17 docs</a:t>
            </a:r>
          </a:p>
          <a:p>
            <a:pPr algn="l">
              <a:spcAft>
                <a:spcPts val="200"/>
              </a:spcAft>
              <a:defRPr>
                <a:solidFill>
                  <a:srgbClr val="FFFFFF"/>
                </a:solidFill>
              </a:defRPr>
            </a:pPr>
            <a:r>
              <a:rPr sz="1300">
                <a:solidFill>
                  <a:srgbClr val="FFFFFF"/>
                </a:solidFill>
                <a:latin typeface="Consolas"/>
              </a:rPr>
              <a:t/>
            </a:r>
          </a:p>
          <a:p>
            <a:pPr algn="l">
              <a:spcAft>
                <a:spcPts val="200"/>
              </a:spcAft>
              <a:defRPr>
                <a:solidFill>
                  <a:srgbClr val="FFFFFF"/>
                </a:solidFill>
              </a:defRPr>
            </a:pPr>
            <a:r>
              <a:rPr sz="1300">
                <a:solidFill>
                  <a:srgbClr val="FFFFFF"/>
                </a:solidFill>
                <a:latin typeface="Consolas"/>
              </a:rPr>
              <a:t>Reader trust calculation:</a:t>
            </a:r>
          </a:p>
          <a:p>
            <a:pPr algn="l">
              <a:spcAft>
                <a:spcPts val="200"/>
              </a:spcAft>
              <a:defRPr>
                <a:solidFill>
                  <a:srgbClr val="FFFFFF"/>
                </a:solidFill>
              </a:defRPr>
            </a:pPr>
            <a:r>
              <a:rPr sz="1300">
                <a:solidFill>
                  <a:srgbClr val="FFFFFF"/>
                </a:solidFill>
                <a:latin typeface="Consolas"/>
              </a:rPr>
              <a:t>  Trust in publication (FT):       0.85</a:t>
            </a:r>
          </a:p>
          <a:p>
            <a:pPr algn="l">
              <a:spcAft>
                <a:spcPts val="200"/>
              </a:spcAft>
              <a:defRPr>
                <a:solidFill>
                  <a:srgbClr val="FFFFFF"/>
                </a:solidFill>
              </a:defRPr>
            </a:pPr>
            <a:r>
              <a:rPr sz="1300">
                <a:solidFill>
                  <a:srgbClr val="FFFFFF"/>
                </a:solidFill>
                <a:latin typeface="Consolas"/>
              </a:rPr>
              <a:t>  Trust in journalist (Jordan K.): 0.80</a:t>
            </a:r>
          </a:p>
          <a:p>
            <a:pPr algn="l">
              <a:spcAft>
                <a:spcPts val="200"/>
              </a:spcAft>
              <a:defRPr>
                <a:solidFill>
                  <a:srgbClr val="FFFFFF"/>
                </a:solidFill>
              </a:defRPr>
            </a:pPr>
            <a:r>
              <a:rPr sz="1300">
                <a:solidFill>
                  <a:srgbClr val="FFFFFF"/>
                </a:solidFill>
                <a:latin typeface="Consolas"/>
              </a:rPr>
              <a:t>  Trust in IBF:                    0.70</a:t>
            </a:r>
          </a:p>
          <a:p>
            <a:pPr algn="l">
              <a:spcAft>
                <a:spcPts val="200"/>
              </a:spcAft>
              <a:defRPr>
                <a:solidFill>
                  <a:srgbClr val="FFFFFF"/>
                </a:solidFill>
              </a:defRPr>
            </a:pPr>
            <a:r>
              <a:rPr sz="1300">
                <a:solidFill>
                  <a:srgbClr val="FFFFFF"/>
                </a:solidFill>
                <a:latin typeface="Consolas"/>
              </a:rPr>
              <a:t>  Trust in pseudonym's track:      0.75</a:t>
            </a:r>
          </a:p>
          <a:p>
            <a:pPr algn="l">
              <a:spcAft>
                <a:spcPts val="200"/>
              </a:spcAft>
              <a:defRPr>
                <a:solidFill>
                  <a:srgbClr val="FFFFFF"/>
                </a:solidFill>
              </a:defRPr>
            </a:pPr>
            <a:r>
              <a:rPr sz="1300">
                <a:solidFill>
                  <a:srgbClr val="FFFFFF"/>
                </a:solidFill>
                <a:latin typeface="Consolas"/>
              </a:rPr>
              <a:t>  Composite credibility:           ~0.78</a:t>
            </a:r>
          </a:p>
          <a:p>
            <a:pPr algn="l">
              <a:spcAft>
                <a:spcPts val="200"/>
              </a:spcAft>
              <a:defRPr>
                <a:solidFill>
                  <a:srgbClr val="FFFFFF"/>
                </a:solidFill>
              </a:defRPr>
            </a:pPr>
            <a:r>
              <a:rPr sz="1300">
                <a:solidFill>
                  <a:srgbClr val="FFFFFF"/>
                </a:solidFill>
                <a:latin typeface="Consolas"/>
              </a:rPr>
              <a:t/>
            </a:r>
          </a:p>
          <a:p>
            <a:pPr algn="l">
              <a:spcAft>
                <a:spcPts val="200"/>
              </a:spcAft>
              <a:defRPr>
                <a:solidFill>
                  <a:srgbClr val="FFFFFF"/>
                </a:solidFill>
              </a:defRPr>
            </a:pPr>
            <a:r>
              <a:rPr sz="1300">
                <a:solidFill>
                  <a:srgbClr val="FFFFFF"/>
                </a:solidFill>
                <a:latin typeface="Consolas"/>
              </a:rPr>
              <a:t>[Click for detailed verification →]</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48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source's protection layers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Network-layer anonymity.</a:t>
            </a:r>
            <a:r>
              <a:rPr sz="1600">
                <a:solidFill>
                  <a:srgbClr val="1A1D23"/>
                </a:solidFill>
                <a:latin typeface="Calibri"/>
              </a:rPr>
              <a:t> Tor hides the source's IP and traffic patterns.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Operational security.</a:t>
            </a:r>
            <a:r>
              <a:rPr sz="1600">
                <a:solidFill>
                  <a:srgbClr val="1A1D23"/>
                </a:solidFill>
                <a:latin typeface="Calibri"/>
              </a:rPr>
              <a:t> Tails prevents forensic recovery from the source's hardware. Air-gap isolates the key.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Pseudonym decoupling.</a:t>
            </a:r>
            <a:r>
              <a:rPr sz="1600">
                <a:solidFill>
                  <a:srgbClr val="1A1D23"/>
                </a:solidFill>
                <a:latin typeface="Calibri"/>
              </a:rPr>
              <a:t> The keypair is not tied to any legal identity. The Attester never sees what they're signing.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Selective disclosure.</a:t>
            </a:r>
            <a:r>
              <a:rPr sz="1600">
                <a:solidFill>
                  <a:srgbClr val="1A1D23"/>
                </a:solidFill>
                <a:latin typeface="Calibri"/>
              </a:rPr>
              <a:t> Credentials prove category without revealing identity. Verifier learns attributes, not who.</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Encrypted comms.</a:t>
            </a:r>
            <a:r>
              <a:rPr sz="1600">
                <a:solidFill>
                  <a:srgbClr val="1A1D23"/>
                </a:solidFill>
                <a:latin typeface="Calibri"/>
              </a:rPr>
              <a:t> Source-journalist channel is encrypted end-to-end. Content is not recoverable by third parties.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stack is additive, not subtractive.</a:t>
            </a:r>
            <a:r>
              <a:rPr sz="1600">
                <a:solidFill>
                  <a:srgbClr val="1A1D23"/>
                </a:solidFill>
                <a:latin typeface="Calibri"/>
              </a:rPr>
              <a:t> The substrate adds layers. It doesn't remove existing protections.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49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Four claims this talk defends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1. Credibility-without-identity is solved cryptography.</a:t>
            </a:r>
            <a:r>
              <a:rPr sz="1600">
                <a:solidFill>
                  <a:srgbClr val="1A1D23"/>
                </a:solidFill>
                <a:latin typeface="Calibri"/>
              </a:rPr>
              <a:t> Blind signatures 1988. Privacy Pass 2017. BBS+ 2020s. Billions of tokens per month already deployed.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2. Current platforms solve submission and encryption, not credibility.</a:t>
            </a:r>
            <a:r>
              <a:rPr sz="1600">
                <a:solidFill>
                  <a:srgbClr val="1A1D23"/>
                </a:solidFill>
                <a:latin typeface="Calibri"/>
              </a:rPr>
              <a:t> SecureDrop, Signal, Tor, Tails: every layer except the one that matters for reader trust.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3. Institutional attestation via DNS-anchored identity gives sources a credibility floor.</a:t>
            </a:r>
            <a:r>
              <a:rPr sz="1600">
                <a:solidFill>
                  <a:srgbClr val="1A1D23"/>
                </a:solidFill>
                <a:latin typeface="Calibri"/>
              </a:rPr>
              <a:t> Without ever revealing who they are.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4. The pattern generalizes beyond journalism.</a:t>
            </a:r>
            <a:r>
              <a:rPr sz="1600">
                <a:solidFill>
                  <a:srgbClr val="1A1D23"/>
                </a:solidFill>
                <a:latin typeface="Calibri"/>
              </a:rPr>
              <a:t> SEC tips, OSHA complaints, EU Whistleblower Directive, regulated-industry tip lines.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credibility floor</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Without the substrate.</a:t>
            </a:r>
            <a:r>
              <a:rPr sz="1600">
                <a:solidFill>
                  <a:srgbClr val="1A1D23"/>
                </a:solidFill>
                <a:latin typeface="Calibri"/>
              </a:rPr>
              <a:t> An anonymous source has credibility floor near zero. The journalist's assurance is the only signal.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With the substrate.</a:t>
            </a:r>
            <a:r>
              <a:rPr sz="1600">
                <a:solidFill>
                  <a:srgbClr val="1A1D23"/>
                </a:solidFill>
                <a:latin typeface="Calibri"/>
              </a:rPr>
              <a:t> An anonymous source has a credibility floor set by their institutional attestation plus peer attestations, which are independently verifiable.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the floor enables.</a:t>
            </a:r>
            <a:r>
              <a:rPr sz="1600">
                <a:solidFill>
                  <a:srgbClr val="1A1D23"/>
                </a:solidFill>
                <a:latin typeface="Calibri"/>
              </a:rPr>
              <a:t> Credible anonymous disclosures at scale. Sources who currently cannot reach credibility because they cannot expose themselves can now participate.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Who benefits.</a:t>
            </a:r>
            <a:r>
              <a:rPr sz="1600">
                <a:solidFill>
                  <a:srgbClr val="1A1D23"/>
                </a:solidFill>
                <a:latin typeface="Calibri"/>
              </a:rPr>
              <a:t> The people most in need of protection: those facing material legal or physical risk from exposure.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50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7</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Legal Framework Alignment</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How the substrate fits existing whistleblower law.</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51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Legal frameworks across jurisdictions</a:t>
            </a:r>
          </a:p>
        </p:txBody>
      </p:sp>
      <p:pic>
        <p:nvPicPr>
          <p:cNvPr id="5" name="Picture 4" descr="chart_jurisdictions.png"/>
          <p:cNvPicPr>
            <a:picLocks noChangeAspect="1"/>
          </p:cNvPicPr>
          <p:nvPr/>
        </p:nvPicPr>
        <p:blipFill>
          <a:blip r:embed="rId2"/>
          <a:stretch>
            <a:fillRect/>
          </a:stretch>
        </p:blipFill>
        <p:spPr>
          <a:xfrm>
            <a:off x="3410352" y="1828800"/>
            <a:ext cx="5370990" cy="402336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Four dimensions, four jurisdictions. Substrate alignment is strong in every context because it lowers the identification requirement.</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52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United States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Dodd-Frank Whistleblower Program (2010).</a:t>
            </a:r>
            <a:r>
              <a:rPr sz="1600">
                <a:solidFill>
                  <a:srgbClr val="1A1D23"/>
                </a:solidFill>
                <a:latin typeface="Calibri"/>
              </a:rPr>
              <a:t> SEC and CFTC programs. Monetary awards (10-30% of recoveries over $1M). Strong anti-retaliation protections.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Substrate fit.</a:t>
            </a:r>
            <a:r>
              <a:rPr sz="1600">
                <a:solidFill>
                  <a:srgbClr val="1A1D23"/>
                </a:solidFill>
                <a:latin typeface="Calibri"/>
              </a:rPr>
              <a:t> Pseudonymous tips with cryptographic attestation can be filed. Award processed through the pseudonym; identity revealed only at payment time, under confidentiality.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Espionage Act (1917).</a:t>
            </a:r>
            <a:r>
              <a:rPr sz="1600">
                <a:solidFill>
                  <a:srgbClr val="1A1D23"/>
                </a:solidFill>
                <a:latin typeface="Calibri"/>
              </a:rPr>
              <a:t> Prosecutes unauthorized disclosure. Current interpretation broad. Substrate does not protect against statutory criminal liability.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Federal whistleblower statutes.</a:t>
            </a:r>
            <a:r>
              <a:rPr sz="1600">
                <a:solidFill>
                  <a:srgbClr val="1A1D23"/>
                </a:solidFill>
                <a:latin typeface="Calibri"/>
              </a:rPr>
              <a:t> SOX, FCA, EPA, OSHA. Substrate helps establish 'reported in good faith' element with verifiable documentation of the disclosure flow.</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53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European Union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EU Whistleblower Directive (2019/1937).</a:t>
            </a:r>
            <a:r>
              <a:rPr sz="1600">
                <a:solidFill>
                  <a:srgbClr val="1A1D23"/>
                </a:solidFill>
                <a:latin typeface="Calibri"/>
              </a:rPr>
              <a:t> Requires member states to establish internal and external reporting channels with protections.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Anonymous reporting.</a:t>
            </a:r>
            <a:r>
              <a:rPr sz="1600">
                <a:solidFill>
                  <a:srgbClr val="1A1D23"/>
                </a:solidFill>
                <a:latin typeface="Calibri"/>
              </a:rPr>
              <a:t> Explicitly allowed in some contexts. Substrate aligns directly with this provision.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GDPR alignment.</a:t>
            </a:r>
            <a:r>
              <a:rPr sz="1600">
                <a:solidFill>
                  <a:srgbClr val="1A1D23"/>
                </a:solidFill>
                <a:latin typeface="Calibri"/>
              </a:rPr>
              <a:t> Data minimization via selective disclosure is a designed-in property. Blind signatures and pseudonymous credentials are explicitly identified as privacy-enhancing techniques in GDPR guidance.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Implementation status.</a:t>
            </a:r>
            <a:r>
              <a:rPr sz="1600">
                <a:solidFill>
                  <a:srgbClr val="1A1D23"/>
                </a:solidFill>
                <a:latin typeface="Calibri"/>
              </a:rPr>
              <a:t> Member states have varying levels of implementation. Internal reporting channels at mid-size companies are still maturing. Substrate is forward-compatible.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54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United Kingdom</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Public Interest Disclosure Act (1998).</a:t>
            </a:r>
            <a:r>
              <a:rPr sz="1600">
                <a:solidFill>
                  <a:srgbClr val="1A1D23"/>
                </a:solidFill>
                <a:latin typeface="Calibri"/>
              </a:rPr>
              <a:t> Protects workers making disclosures in the public interest. Pre-GDPR, pre-directive era.</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Anonymous disclosures.</a:t>
            </a:r>
            <a:r>
              <a:rPr sz="1600">
                <a:solidFill>
                  <a:srgbClr val="1A1D23"/>
                </a:solidFill>
                <a:latin typeface="Calibri"/>
              </a:rPr>
              <a:t> Not directly protected under PIDA. Worker must be identified to claim protections.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substrate contributes.</a:t>
            </a:r>
            <a:r>
              <a:rPr sz="1600">
                <a:solidFill>
                  <a:srgbClr val="1A1D23"/>
                </a:solidFill>
                <a:latin typeface="Calibri"/>
              </a:rPr>
              <a:t> A pseudonymous track record helps establish the public-interest nature of disclosures. Not a substitute for identification when PIDA protection is sought.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Policy direction.</a:t>
            </a:r>
            <a:r>
              <a:rPr sz="1600">
                <a:solidFill>
                  <a:srgbClr val="1A1D23"/>
                </a:solidFill>
                <a:latin typeface="Calibri"/>
              </a:rPr>
              <a:t> PIDA reform has been discussed. Substrate demonstrates that credibility-without-identification is feasible, potentially informing future reform.</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55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Non-democratic jurisdictions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Weak or absent statutes.</a:t>
            </a:r>
            <a:r>
              <a:rPr sz="1600">
                <a:solidFill>
                  <a:srgbClr val="1A1D23"/>
                </a:solidFill>
                <a:latin typeface="Calibri"/>
              </a:rPr>
              <a:t> Many jurisdictions lack meaningful whistleblower law.</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Higher legal risk to sources.</a:t>
            </a:r>
            <a:r>
              <a:rPr sz="1600">
                <a:solidFill>
                  <a:srgbClr val="1A1D23"/>
                </a:solidFill>
                <a:latin typeface="Calibri"/>
              </a:rPr>
              <a:t> Substrate makes credible disclosure possible where current infrastructure cannot. Does not remove retaliation risk.</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Cross-border publication.</a:t>
            </a:r>
            <a:r>
              <a:rPr sz="1600">
                <a:solidFill>
                  <a:srgbClr val="1A1D23"/>
                </a:solidFill>
                <a:latin typeface="Calibri"/>
              </a:rPr>
              <a:t> Sources in restrictive jurisdictions can publish to outlets in permissive ones. Substrate makes the credibility portable.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Operational security is paramount.</a:t>
            </a:r>
            <a:r>
              <a:rPr sz="1600">
                <a:solidFill>
                  <a:srgbClr val="1A1D23"/>
                </a:solidFill>
                <a:latin typeface="Calibri"/>
              </a:rPr>
              <a:t> Technical anonymity (Tor, Tails) plus substrate anonymity gives layered protection. Still not absolute; state-level adversaries remain a serious threat.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56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Statutory alignment: policy directions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Anti-retaliation extension.</a:t>
            </a:r>
            <a:r>
              <a:rPr sz="1600">
                <a:solidFill>
                  <a:srgbClr val="1A1D23"/>
                </a:solidFill>
                <a:latin typeface="Calibri"/>
              </a:rPr>
              <a:t> Statutes could be strengthened to protect disclosures made via attested pseudonymous channels with the same protections as identified disclosures.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Regulatory tip acceptance.</a:t>
            </a:r>
            <a:r>
              <a:rPr sz="1600">
                <a:solidFill>
                  <a:srgbClr val="1A1D23"/>
                </a:solidFill>
                <a:latin typeface="Calibri"/>
              </a:rPr>
              <a:t> SEC, FTC, EPA, OSHA could formalize acceptance of attested pseudonymous tips. Some already accept anonymous tips; attestation raises credibility.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Court evidence.</a:t>
            </a:r>
            <a:r>
              <a:rPr sz="1600">
                <a:solidFill>
                  <a:srgbClr val="1A1D23"/>
                </a:solidFill>
                <a:latin typeface="Calibri"/>
              </a:rPr>
              <a:t> Pseudonymous cryptographic identity could be treated as equivalent to sealed testimony in appropriate cases.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required.</a:t>
            </a:r>
            <a:r>
              <a:rPr sz="1600">
                <a:solidFill>
                  <a:srgbClr val="1A1D23"/>
                </a:solidFill>
                <a:latin typeface="Calibri"/>
              </a:rPr>
              <a:t> The technology works without statutory reform. Policy alignment amplifies impact but is not a precondition.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57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8</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Worked Example</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Financial fraud disclosure, end-to-end.</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58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scenario</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Alice is a senior risk analyst at Bank X.</a:t>
            </a:r>
            <a:r>
              <a:rPr sz="1600">
                <a:solidFill>
                  <a:srgbClr val="1A1D23"/>
                </a:solidFill>
                <a:latin typeface="Calibri"/>
              </a:rPr>
              <a:t> Top-five US bank by assets. Eight years tenure. CFA and CISSP.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She discovers systematic misreporting.</a:t>
            </a:r>
            <a:r>
              <a:rPr sz="1600">
                <a:solidFill>
                  <a:srgbClr val="1A1D23"/>
                </a:solidFill>
                <a:latin typeface="Calibri"/>
              </a:rPr>
              <a:t> Loan-loss reserves are systematically understated, inflating reported profits. Documentation is extensive.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She wants to disclose.</a:t>
            </a:r>
            <a:r>
              <a:rPr sz="1600">
                <a:solidFill>
                  <a:srgbClr val="1A1D23"/>
                </a:solidFill>
                <a:latin typeface="Calibri"/>
              </a:rPr>
              <a:t> To regulators and journalists simultaneously. Protect career and family. Preserve anonymity indefinitely if possible.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Under current infrastructure.</a:t>
            </a:r>
            <a:r>
              <a:rPr sz="1600">
                <a:solidFill>
                  <a:srgbClr val="1A1D23"/>
                </a:solidFill>
                <a:latin typeface="Calibri"/>
              </a:rPr>
              <a:t> She could use SecureDrop. The journalist would require her to eventually identify herself to establish credibility. She would then carry legal exposure.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59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1</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Why Credibility Is the Hard Part</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Journalism-ethics scholarship plus the chilling effect.</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Timeline: Alice's disclosure end-to-end</a:t>
            </a:r>
          </a:p>
        </p:txBody>
      </p:sp>
      <p:pic>
        <p:nvPicPr>
          <p:cNvPr id="5" name="Picture 4" descr="chart_worked.png"/>
          <p:cNvPicPr>
            <a:picLocks noChangeAspect="1"/>
          </p:cNvPicPr>
          <p:nvPr/>
        </p:nvPicPr>
        <p:blipFill>
          <a:blip r:embed="rId2"/>
          <a:stretch>
            <a:fillRect/>
          </a:stretch>
        </p:blipFill>
        <p:spPr>
          <a:xfrm>
            <a:off x="1893804" y="1828800"/>
            <a:ext cx="8404086" cy="438912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Eight phases over roughly eighteen months, from discovery to enforcement action.</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60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Setup phase (weeks 1-6)</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Week 0: Discovery.</a:t>
            </a:r>
            <a:r>
              <a:rPr sz="1600">
                <a:solidFill>
                  <a:srgbClr val="1A1D23"/>
                </a:solidFill>
                <a:latin typeface="Calibri"/>
              </a:rPr>
              <a:t> Alice identifies the pattern. Begins mental planning.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Weeks 1-4: Infrastructure.</a:t>
            </a:r>
            <a:r>
              <a:rPr sz="1600">
                <a:solidFill>
                  <a:srgbClr val="1A1D23"/>
                </a:solidFill>
                <a:latin typeface="Calibri"/>
              </a:rPr>
              <a:t> Generates Quidnug keypair on air-gapped laptop. Obtains credential from Institute of Banking and Finance via blind-signature flow. Scrubs document metadata.</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Weeks 4-6: Peer attestations.</a:t>
            </a:r>
            <a:r>
              <a:rPr sz="1600">
                <a:solidFill>
                  <a:srgbClr val="1A1D23"/>
                </a:solidFill>
                <a:latin typeface="Calibri"/>
              </a:rPr>
              <a:t> Identifies two colleagues she trusts. Each provides pseudonymous peer attestation via their own keypair. Communication via QDP-0024 MLS group.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Operational notes.</a:t>
            </a:r>
            <a:r>
              <a:rPr sz="1600">
                <a:solidFill>
                  <a:srgbClr val="1A1D23"/>
                </a:solidFill>
                <a:latin typeface="Calibri"/>
              </a:rPr>
              <a:t> All work done on personal hardware, air-gapped from work accounts. Tails on USB. No internet connection to work identity at any point.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61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Disclosure phase (week 6)</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Connect to SecureDrop.</a:t>
            </a:r>
            <a:r>
              <a:rPr sz="1600">
                <a:solidFill>
                  <a:srgbClr val="1A1D23"/>
                </a:solidFill>
                <a:latin typeface="Calibri"/>
              </a:rPr>
              <a:t> Alice uses Tor Browser on Tails. Connects to the Financial Times's SecureDrop instance.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Submit the package.</a:t>
            </a:r>
            <a:r>
              <a:rPr sz="1600">
                <a:solidFill>
                  <a:srgbClr val="1A1D23"/>
                </a:solidFill>
                <a:latin typeface="Calibri"/>
              </a:rPr>
              <a:t> Credential-backed disclosure. 17 supporting documents. 12 documents retain bank's corporate PKI signatures. Contact channel: QDP-0024 MLS group with her pseudonym.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Journalist receives.</a:t>
            </a:r>
            <a:r>
              <a:rPr sz="1600">
                <a:solidFill>
                  <a:srgbClr val="1A1D23"/>
                </a:solidFill>
                <a:latin typeface="Calibri"/>
              </a:rPr>
              <a:t> Jordan K. at FT has the package. Begins verification.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Verification automatic for chain.</a:t>
            </a:r>
            <a:r>
              <a:rPr sz="1600">
                <a:solidFill>
                  <a:srgbClr val="1A1D23"/>
                </a:solidFill>
                <a:latin typeface="Calibri"/>
              </a:rPr>
              <a:t> Credential chains to IBF's DNS anchor. Peer pseudonyms have track records (or are new; disclosed). Document signatures verify against Bank X's public PKI.</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62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Verification + reporting (weeks 6-12)</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Cross-reference with public records.</a:t>
            </a:r>
            <a:r>
              <a:rPr sz="1600">
                <a:solidFill>
                  <a:srgbClr val="1A1D23"/>
                </a:solidFill>
                <a:latin typeface="Calibri"/>
              </a:rPr>
              <a:t> Bank X's SEC filings. Earnings call transcripts. Regulator inspection history. Do the claims cohere with knowable context?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Independent sources.</a:t>
            </a:r>
            <a:r>
              <a:rPr sz="1600">
                <a:solidFill>
                  <a:srgbClr val="1A1D23"/>
                </a:solidFill>
                <a:latin typeface="Calibri"/>
              </a:rPr>
              <a:t> Jordan finds two additional sources via traditional methods. Their accounts corroborate Alice's disclosure.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Editorial judgment.</a:t>
            </a:r>
            <a:r>
              <a:rPr sz="1600">
                <a:solidFill>
                  <a:srgbClr val="1A1D23"/>
                </a:solidFill>
                <a:latin typeface="Calibri"/>
              </a:rPr>
              <a:t> Is the story in the public interest? Clearly yes. Is the level of detail responsible? Revisions narrow some identifiable specifics.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Publication confidence reached.</a:t>
            </a:r>
            <a:r>
              <a:rPr sz="1600">
                <a:solidFill>
                  <a:srgbClr val="1A1D23"/>
                </a:solidFill>
                <a:latin typeface="Calibri"/>
              </a:rPr>
              <a:t> FT is ready to publish. Publication package includes credibility chain metadata.</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63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Publication (week 12)</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Source description published.</a:t>
            </a:r>
            <a:r>
              <a:rPr sz="1600">
                <a:solidFill>
                  <a:srgbClr val="1A1D23"/>
                </a:solidFill>
                <a:latin typeface="Calibri"/>
              </a:rPr>
              <a:t> 'A senior risk analyst at a top-five US bank, with certifications in banking and finance, attested to by the Institute of Banking and Finance. The source's credentials and documents have been independently verified.'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Verification page links.</a:t>
            </a:r>
            <a:r>
              <a:rPr sz="1600">
                <a:solidFill>
                  <a:srgbClr val="1A1D23"/>
                </a:solidFill>
                <a:latin typeface="Calibri"/>
              </a:rPr>
              <a:t> Technically-inclined readers can examine attestation chains, pseudonym track records, and DNS-anchored identity proofs.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revealed.</a:t>
            </a:r>
            <a:r>
              <a:rPr sz="1600">
                <a:solidFill>
                  <a:srgbClr val="1A1D23"/>
                </a:solidFill>
                <a:latin typeface="Calibri"/>
              </a:rPr>
              <a:t> Alice's name. Bank X's specific name. Her team. Her geographic location.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Reader reception.</a:t>
            </a:r>
            <a:r>
              <a:rPr sz="1600">
                <a:solidFill>
                  <a:srgbClr val="1A1D23"/>
                </a:solidFill>
                <a:latin typeface="Calibri"/>
              </a:rPr>
              <a:t> Story carries unusual weight for an anonymous-source piece. Liar's dividend is neutralized: critics can't claim 'made up' because attestation chain is verifiable.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64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Regulatory response (weeks 14+)</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 receives the tip.</a:t>
            </a:r>
            <a:r>
              <a:rPr sz="1600">
                <a:solidFill>
                  <a:srgbClr val="1A1D23"/>
                </a:solidFill>
                <a:latin typeface="Calibri"/>
              </a:rPr>
              <a:t> Alice's pseudonym files the tip via SEC's whistleblower portal. Attestation chain included.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 verifies attestation.</a:t>
            </a:r>
            <a:r>
              <a:rPr sz="1600">
                <a:solidFill>
                  <a:srgbClr val="1A1D23"/>
                </a:solidFill>
                <a:latin typeface="Calibri"/>
              </a:rPr>
              <a:t> Pseudonym is established. Institutional attestation chains to IBF. Documents are corporate-signed. SEC initiates formal investigation.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Investigation proceeds.</a:t>
            </a:r>
            <a:r>
              <a:rPr sz="1600">
                <a:solidFill>
                  <a:srgbClr val="1A1D23"/>
                </a:solidFill>
                <a:latin typeface="Calibri"/>
              </a:rPr>
              <a:t> SEC subpoenas bank records, conducts interviews, engages forensic accountants. Alice's pseudonym is contactable via QDP-0024 throughout.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Enforcement action.</a:t>
            </a:r>
            <a:r>
              <a:rPr sz="1600">
                <a:solidFill>
                  <a:srgbClr val="1A1D23"/>
                </a:solidFill>
                <a:latin typeface="Calibri"/>
              </a:rPr>
              <a:t> Months later, SEC reaches enforcement action. Bank X settles. Substantial penalty. Alice's disclosures are vindicated.</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65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Award processing (months 18+)</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Dodd-Frank award eligibility.</a:t>
            </a:r>
            <a:r>
              <a:rPr sz="1600">
                <a:solidFill>
                  <a:srgbClr val="1A1D23"/>
                </a:solidFill>
                <a:latin typeface="Calibri"/>
              </a:rPr>
              <a:t> Alice's disclosure led to enforcement over the $1M threshold. Pseudonym files a claim for 10-30% of recoveries.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Identity required for payment.</a:t>
            </a:r>
            <a:r>
              <a:rPr sz="1600">
                <a:solidFill>
                  <a:srgbClr val="1A1D23"/>
                </a:solidFill>
                <a:latin typeface="Calibri"/>
              </a:rPr>
              <a:t> SEC cannot pay a pseudonym. Alice identifies herself to SEC only, under statutory confidentiality obligations.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Public disclosure intact.</a:t>
            </a:r>
            <a:r>
              <a:rPr sz="1600">
                <a:solidFill>
                  <a:srgbClr val="1A1D23"/>
                </a:solidFill>
                <a:latin typeface="Calibri"/>
              </a:rPr>
              <a:t> The journalism and public discussion preserved Alice's anonymity throughout. Her identity is known to SEC (for payment) but not to the bank, not to the public, not to the journalist.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Retaliation protection.</a:t>
            </a:r>
            <a:r>
              <a:rPr sz="1600">
                <a:solidFill>
                  <a:srgbClr val="1A1D23"/>
                </a:solidFill>
                <a:latin typeface="Calibri"/>
              </a:rPr>
              <a:t> Dodd-Frank anti-retaliation provisions apply. SEC confidentiality prevents identity leak. Alice remains in her role with no discoverable connection to the tip.</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66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would have happened without the substrate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Journalist would require identification.</a:t>
            </a:r>
            <a:r>
              <a:rPr sz="1600">
                <a:solidFill>
                  <a:srgbClr val="1A1D23"/>
                </a:solidFill>
                <a:latin typeface="Calibri"/>
              </a:rPr>
              <a:t> To establish credibility, the journalist would need Alice's identity (at minimum). The identification itself creates legal exposure.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Risk calculus deters disclosure.</a:t>
            </a:r>
            <a:r>
              <a:rPr sz="1600">
                <a:solidFill>
                  <a:srgbClr val="1A1D23"/>
                </a:solidFill>
                <a:latin typeface="Calibri"/>
              </a:rPr>
              <a:t> Many potential whistleblowers do not come forward because the credibility requirement is identification. The substrate lowers this barrier.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Bank X continues misreporting.</a:t>
            </a:r>
            <a:r>
              <a:rPr sz="1600">
                <a:solidFill>
                  <a:srgbClr val="1A1D23"/>
                </a:solidFill>
                <a:latin typeface="Calibri"/>
              </a:rPr>
              <a:t> Without the disclosure, the practice continues. Investors are misled. Eventual correction is more painful.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substrate enables the disclosure.</a:t>
            </a:r>
            <a:r>
              <a:rPr sz="1600">
                <a:solidFill>
                  <a:srgbClr val="1A1D23"/>
                </a:solidFill>
                <a:latin typeface="Calibri"/>
              </a:rPr>
              <a:t> Credibility-without-identification is what lets Alice come forward at all.</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67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9</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400" b="1">
                <a:solidFill>
                  <a:srgbClr val="FFFFFF"/>
                </a:solidFill>
                <a:latin typeface="Calibri"/>
              </a:rPr>
              <a:t>Honest Limits and Ethical Tensions</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What the substrate doesn't solve.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68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Bad-faith whistleblowers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all whistleblowers are good-faith.</a:t>
            </a:r>
            <a:r>
              <a:rPr sz="1600">
                <a:solidFill>
                  <a:srgbClr val="1A1D23"/>
                </a:solidFill>
                <a:latin typeface="Calibri"/>
              </a:rPr>
              <a:t> Some have grudges, run disinformation campaigns, or operate in adversarial intelligence contexts.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substrate does not distinguish.</a:t>
            </a:r>
            <a:r>
              <a:rPr sz="1600">
                <a:solidFill>
                  <a:srgbClr val="1A1D23"/>
                </a:solidFill>
                <a:latin typeface="Calibri"/>
              </a:rPr>
              <a:t> Cryptographic attestation verifies attributes, not motive. An attested senior engineer can still be running an agenda.</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Sophisticated adversaries.</a:t>
            </a:r>
            <a:r>
              <a:rPr sz="1600">
                <a:solidFill>
                  <a:srgbClr val="1A1D23"/>
                </a:solidFill>
                <a:latin typeface="Calibri"/>
              </a:rPr>
              <a:t> State-level actors can plausibly create fake credentials, fake peer attestations, fake document signatures if they compromise Attesters.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Mitigation, not elimination.</a:t>
            </a:r>
            <a:r>
              <a:rPr sz="1600">
                <a:solidFill>
                  <a:srgbClr val="1A1D23"/>
                </a:solidFill>
                <a:latin typeface="Calibri"/>
              </a:rPr>
              <a:t> No technology fully defeats sophisticated adversaries. The substrate raises the cost. Journalist vetting and cross-corroboration remain necessary.</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69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Successful disclosures succeed on credibility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Snowden (2013).</a:t>
            </a:r>
            <a:r>
              <a:rPr sz="1600">
                <a:solidFill>
                  <a:srgbClr val="1A1D23"/>
                </a:solidFill>
                <a:latin typeface="Calibri"/>
              </a:rPr>
              <a:t> Worked because Greenwald and Poitras spent months verifying Snowden's credentials before publishing.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Haugen (2021).</a:t>
            </a:r>
            <a:r>
              <a:rPr sz="1600">
                <a:solidFill>
                  <a:srgbClr val="1A1D23"/>
                </a:solidFill>
                <a:latin typeface="Calibri"/>
              </a:rPr>
              <a:t> Worked because she provided thousands of signed documents and testified under oath to Congress.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Common thread.</a:t>
            </a:r>
            <a:r>
              <a:rPr sz="1600">
                <a:solidFill>
                  <a:srgbClr val="1A1D23"/>
                </a:solidFill>
                <a:latin typeface="Calibri"/>
              </a:rPr>
              <a:t> Both had massive pre-publication credibility work. The content wasn't enough on its own.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pattern generalizes.</a:t>
            </a:r>
            <a:r>
              <a:rPr sz="1600">
                <a:solidFill>
                  <a:srgbClr val="1A1D23"/>
                </a:solidFill>
                <a:latin typeface="Calibri"/>
              </a:rPr>
              <a:t> Disclosures succeed when credibility is established. They fail when audiences cannot distinguish a real insider from a fabrication.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7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Attestation authority gatekeeping</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Who decides which institutions can attest?</a:t>
            </a:r>
            <a:r>
              <a:rPr sz="1600">
                <a:solidFill>
                  <a:srgbClr val="1A1D23"/>
                </a:solidFill>
                <a:latin typeface="Calibri"/>
              </a:rPr>
              <a:t> No central authority. Readers weight credentials by their own trust graphs.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This is a feature.</a:t>
            </a:r>
            <a:r>
              <a:rPr sz="1600">
                <a:solidFill>
                  <a:srgbClr val="1A1D23"/>
                </a:solidFill>
                <a:latin typeface="Calibri"/>
              </a:rPr>
              <a:t> Different readers may weight the same credential differently. A reader who trusts IBF sees those credentials as strong; a skeptical reader sees them as weak.</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Perspectives preserved.</a:t>
            </a:r>
            <a:r>
              <a:rPr sz="1600">
                <a:solidFill>
                  <a:srgbClr val="1A1D23"/>
                </a:solidFill>
                <a:latin typeface="Calibri"/>
              </a:rPr>
              <a:t> Rather than overridden by a central score. This aligns with the relational trust philosophy from PoT.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New institutions can participate.</a:t>
            </a:r>
            <a:r>
              <a:rPr sz="1600">
                <a:solidFill>
                  <a:srgbClr val="1A1D23"/>
                </a:solidFill>
                <a:latin typeface="Calibri"/>
              </a:rPr>
              <a:t> Emerging professional bodies can issue credentials. Their weight starts low and grows with use and track record.</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70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non-credentialed worker problem</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every insider has professional-body membership.</a:t>
            </a:r>
            <a:r>
              <a:rPr sz="1600">
                <a:solidFill>
                  <a:srgbClr val="1A1D23"/>
                </a:solidFill>
                <a:latin typeface="Calibri"/>
              </a:rPr>
              <a:t> Gig workers, undocumented workers, low-paid service workers can be key insiders to important stories but lack institutional attestation.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Peer attestation partially fills the gap.</a:t>
            </a:r>
            <a:r>
              <a:rPr sz="1600">
                <a:solidFill>
                  <a:srgbClr val="1A1D23"/>
                </a:solidFill>
                <a:latin typeface="Calibri"/>
              </a:rPr>
              <a:t> Coworkers attesting to employment does not require a professional body. Weaker than institutional, but non-zero.</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Union local attestation.</a:t>
            </a:r>
            <a:r>
              <a:rPr sz="1600">
                <a:solidFill>
                  <a:srgbClr val="1A1D23"/>
                </a:solidFill>
                <a:latin typeface="Calibri"/>
              </a:rPr>
              <a:t> Where applicable, union locals can function as attestation authorities. This broadens access.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Honest acknowledgment.</a:t>
            </a:r>
            <a:r>
              <a:rPr sz="1600">
                <a:solidFill>
                  <a:srgbClr val="1A1D23"/>
                </a:solidFill>
                <a:latin typeface="Calibri"/>
              </a:rPr>
              <a:t> The substrate does privilege credentialed professionals. This is a real equity concern. Peer and union attestation help but do not fully address it.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71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Court compulsion and limits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Courts can compel source identification.</a:t>
            </a:r>
            <a:r>
              <a:rPr sz="1600">
                <a:solidFill>
                  <a:srgbClr val="1A1D23"/>
                </a:solidFill>
                <a:latin typeface="Calibri"/>
              </a:rPr>
              <a:t> Under certain circumstances. US shield laws vary by state. Federal courts have ordered journalists to disclose.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Substrate limits what journalists know.</a:t>
            </a:r>
            <a:r>
              <a:rPr sz="1600">
                <a:solidFill>
                  <a:srgbClr val="1A1D23"/>
                </a:solidFill>
                <a:latin typeface="Calibri"/>
              </a:rPr>
              <a:t> If operational security was preserved, the journalist genuinely does not know the source's identity. No information to disclose.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Adversary pivots to Attester.</a:t>
            </a:r>
            <a:r>
              <a:rPr sz="1600">
                <a:solidFill>
                  <a:srgbClr val="1A1D23"/>
                </a:solidFill>
                <a:latin typeface="Calibri"/>
              </a:rPr>
              <a:t> Court orders could then target the attestation authority. Depending on jurisdiction, the Attester may have its own privilege protections or be outside court reach.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absolute protection.</a:t>
            </a:r>
            <a:r>
              <a:rPr sz="1600">
                <a:solidFill>
                  <a:srgbClr val="1A1D23"/>
                </a:solidFill>
                <a:latin typeface="Calibri"/>
              </a:rPr>
              <a:t> Sophisticated legal action can still reach sources through surveillance, operational security compromise, or document provenance investigation.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72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Disinformation and the responsibility gap</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Trust-weighted, not binary.</a:t>
            </a:r>
            <a:r>
              <a:rPr sz="1600">
                <a:solidFill>
                  <a:srgbClr val="1A1D23"/>
                </a:solidFill>
                <a:latin typeface="Calibri"/>
              </a:rPr>
              <a:t> The substrate presents credibility as a spectrum (0.0 - 1.0), not a 'verified' badge. A reader's calculation can return 0.3, clearly weak.</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Defense against false certainty.</a:t>
            </a:r>
            <a:r>
              <a:rPr sz="1600">
                <a:solidFill>
                  <a:srgbClr val="1A1D23"/>
                </a:solidFill>
                <a:latin typeface="Calibri"/>
              </a:rPr>
              <a:t> Honest framing that credibility is probabilistic is itself defense against misinterpretation.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Anonymous-shifted responsibility.</a:t>
            </a:r>
            <a:r>
              <a:rPr sz="1600">
                <a:solidFill>
                  <a:srgbClr val="1A1D23"/>
                </a:solidFill>
                <a:latin typeface="Calibri"/>
              </a:rPr>
              <a:t> Anonymous sources shift consequence entirely to the publication. Pseudonyms partially restore accountability via repeated-game dynamics.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Honest framing matters.</a:t>
            </a:r>
            <a:r>
              <a:rPr sz="1600">
                <a:solidFill>
                  <a:srgbClr val="1A1D23"/>
                </a:solidFill>
                <a:latin typeface="Calibri"/>
              </a:rPr>
              <a:t> Publications deploying this substrate should explain what the credibility score means, not treat it as a seal of approval.</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73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this substrate enables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Credible anonymous disclosure at scale.</a:t>
            </a:r>
            <a:r>
              <a:rPr sz="1600">
                <a:solidFill>
                  <a:srgbClr val="1A1D23"/>
                </a:solidFill>
                <a:latin typeface="Calibri"/>
              </a:rPr>
              <a:t> Sources who cannot currently reach credibility because they cannot expose themselves can now participate.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Cross-publication credibility portability.</a:t>
            </a:r>
            <a:r>
              <a:rPr sz="1600">
                <a:solidFill>
                  <a:srgbClr val="1A1D23"/>
                </a:solidFill>
                <a:latin typeface="Calibri"/>
              </a:rPr>
              <a:t> A pseudonym's track record moves with the source across outlets. Reputation is not outlet-captured.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Reader audit trails.</a:t>
            </a:r>
            <a:r>
              <a:rPr sz="1600">
                <a:solidFill>
                  <a:srgbClr val="1A1D23"/>
                </a:solidFill>
                <a:latin typeface="Calibri"/>
              </a:rPr>
              <a:t> Readers can independently verify what the publication claims. The liar's dividend is neutralized.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Regulatory tip channels.</a:t>
            </a:r>
            <a:r>
              <a:rPr sz="1600">
                <a:solidFill>
                  <a:srgbClr val="1A1D23"/>
                </a:solidFill>
                <a:latin typeface="Calibri"/>
              </a:rPr>
              <a:t> SEC, CFTC, EU-level regulators can accept attested pseudonymous tips with confidence in source category.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 third option for journalists.</a:t>
            </a:r>
            <a:r>
              <a:rPr sz="1600">
                <a:solidFill>
                  <a:srgbClr val="1A1D23"/>
                </a:solidFill>
                <a:latin typeface="Calibri"/>
              </a:rPr>
              <a:t> Not 'protect completely but accept reduced credibility.' Not 'get credibility but expose the source.' A genuine third path exists.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74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45720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914400" y="548640"/>
            <a:ext cx="10515600" cy="914400"/>
          </a:xfrm>
          <a:prstGeom prst="rect">
            <a:avLst/>
          </a:prstGeom>
          <a:noFill/>
        </p:spPr>
        <p:txBody>
          <a:bodyPr wrap="square" lIns="0" rIns="0" tIns="0" bIns="0">
            <a:spAutoFit/>
          </a:bodyPr>
          <a:lstStyle/>
          <a:p>
            <a:pPr algn="l">
              <a:defRPr>
                <a:solidFill>
                  <a:srgbClr val="FFFFFF"/>
                </a:solidFill>
              </a:defRPr>
            </a:pPr>
            <a:r>
              <a:rPr sz="4000" b="1">
                <a:solidFill>
                  <a:srgbClr val="FFFFFF"/>
                </a:solidFill>
                <a:latin typeface="Calibri"/>
              </a:rPr>
              <a:t>References and next steps</a:t>
            </a:r>
          </a:p>
        </p:txBody>
      </p:sp>
      <p:sp>
        <p:nvSpPr>
          <p:cNvPr id="5" name="TextBox 4"/>
          <p:cNvSpPr txBox="1"/>
          <p:nvPr/>
        </p:nvSpPr>
        <p:spPr>
          <a:xfrm>
            <a:off x="914400" y="1554480"/>
            <a:ext cx="10515600" cy="457200"/>
          </a:xfrm>
          <a:prstGeom prst="rect">
            <a:avLst/>
          </a:prstGeom>
          <a:noFill/>
        </p:spPr>
        <p:txBody>
          <a:bodyPr wrap="square" lIns="0" rIns="0" tIns="0" bIns="0">
            <a:spAutoFit/>
          </a:bodyPr>
          <a:lstStyle/>
          <a:p>
            <a:pPr algn="l">
              <a:defRPr>
                <a:solidFill>
                  <a:srgbClr val="C3EFE3"/>
                </a:solidFill>
              </a:defRPr>
            </a:pPr>
            <a:r>
              <a:rPr sz="1800" i="0">
                <a:solidFill>
                  <a:srgbClr val="C3EFE3"/>
                </a:solidFill>
                <a:latin typeface="Calibri"/>
              </a:rPr>
              <a:t>Cryptography, journalism literature, and pilot engagement</a:t>
            </a:r>
          </a:p>
        </p:txBody>
      </p:sp>
      <p:sp>
        <p:nvSpPr>
          <p:cNvPr id="6" name="TextBox 5"/>
          <p:cNvSpPr txBox="1"/>
          <p:nvPr/>
        </p:nvSpPr>
        <p:spPr>
          <a:xfrm>
            <a:off x="914400" y="2286000"/>
            <a:ext cx="10515600" cy="1828800"/>
          </a:xfrm>
          <a:prstGeom prst="rect">
            <a:avLst/>
          </a:prstGeom>
          <a:noFill/>
        </p:spPr>
        <p:txBody>
          <a:bodyPr wrap="square" lIns="109728" rIns="109728" tIns="54864" bIns="54864" anchor="t">
            <a:spAutoFit/>
          </a:bodyPr>
          <a:lstStyle/>
          <a:p>
            <a:pPr algn="l">
              <a:defRPr>
                <a:solidFill>
                  <a:srgbClr val="FFFFFF"/>
                </a:solidFill>
              </a:defRPr>
            </a:pPr>
            <a:r>
              <a:rPr sz="1600" b="0" i="0">
                <a:solidFill>
                  <a:srgbClr val="FFFFFF"/>
                </a:solidFill>
                <a:latin typeface="Calibri"/>
              </a:rPr>
              <a:t>Journalists, NGOs, and regulatory tip-line operators interested in pilot deployments can engage via the Quidnug repository. Legal counsel is recommended for any deployment in sensitive jurisdictions.</a:t>
            </a:r>
          </a:p>
        </p:txBody>
      </p:sp>
      <p:sp>
        <p:nvSpPr>
          <p:cNvPr id="7" name="TextBox 6"/>
          <p:cNvSpPr txBox="1"/>
          <p:nvPr/>
        </p:nvSpPr>
        <p:spPr>
          <a:xfrm>
            <a:off x="914400" y="4297680"/>
            <a:ext cx="10515600" cy="320040"/>
          </a:xfrm>
          <a:prstGeom prst="rect">
            <a:avLst/>
          </a:prstGeom>
          <a:noFill/>
        </p:spPr>
        <p:txBody>
          <a:bodyPr wrap="square" lIns="109728" rIns="109728" tIns="54864" bIns="54864" anchor="t">
            <a:spAutoFit/>
          </a:bodyPr>
          <a:lstStyle/>
          <a:p>
            <a:pPr algn="l">
              <a:defRPr>
                <a:solidFill>
                  <a:srgbClr val="00D4A8"/>
                </a:solidFill>
              </a:defRPr>
            </a:pPr>
            <a:r>
              <a:rPr sz="1200" b="1" i="0">
                <a:solidFill>
                  <a:srgbClr val="00D4A8"/>
                </a:solidFill>
                <a:latin typeface="Calibri"/>
              </a:rPr>
              <a:t>Resources</a:t>
            </a:r>
          </a:p>
        </p:txBody>
      </p:sp>
      <p:sp>
        <p:nvSpPr>
          <p:cNvPr id="8" name="TextBox 7"/>
          <p:cNvSpPr txBox="1"/>
          <p:nvPr/>
        </p:nvSpPr>
        <p:spPr>
          <a:xfrm>
            <a:off x="914400" y="4617720"/>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Foundational: Chaum 1985, 1988 (blind signatures); Camenisch-Lysyanskaya 2001, 2003; BBS+; RFC 9576 Privacy Pass.</a:t>
            </a:r>
          </a:p>
        </p:txBody>
      </p:sp>
      <p:sp>
        <p:nvSpPr>
          <p:cNvPr id="9" name="TextBox 8"/>
          <p:cNvSpPr txBox="1"/>
          <p:nvPr/>
        </p:nvSpPr>
        <p:spPr>
          <a:xfrm>
            <a:off x="914400" y="4882896"/>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Journalism: Singer 2007; Robinson 2011; Donaldson 2020; Radsch 2019 (CPJ); ACLU 2023 (Espionage Act).</a:t>
            </a:r>
          </a:p>
        </p:txBody>
      </p:sp>
      <p:sp>
        <p:nvSpPr>
          <p:cNvPr id="10" name="TextBox 9"/>
          <p:cNvSpPr txBox="1"/>
          <p:nvPr/>
        </p:nvSpPr>
        <p:spPr>
          <a:xfrm>
            <a:off x="914400" y="5148072"/>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Identity: Donath 1999 (virtual community identity); Axelrod 1984 (Evolution of Cooperation).</a:t>
            </a:r>
          </a:p>
        </p:txBody>
      </p:sp>
      <p:sp>
        <p:nvSpPr>
          <p:cNvPr id="11" name="TextBox 10"/>
          <p:cNvSpPr txBox="1"/>
          <p:nvPr/>
        </p:nvSpPr>
        <p:spPr>
          <a:xfrm>
            <a:off x="914400" y="5413248"/>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Platforms: SecureDrop (Freedom of the Press Foundation); GlobaLeaks (Hermes Center); Signal Foundation.</a:t>
            </a:r>
          </a:p>
        </p:txBody>
      </p:sp>
      <p:sp>
        <p:nvSpPr>
          <p:cNvPr id="12" name="TextBox 11"/>
          <p:cNvSpPr txBox="1"/>
          <p:nvPr/>
        </p:nvSpPr>
        <p:spPr>
          <a:xfrm>
            <a:off x="914400" y="5678424"/>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Quidnug: QDP-0021 blind signatures; QDP-0023 DNS-anchored identity; QDP-0024 private communications.</a:t>
            </a:r>
          </a:p>
        </p:txBody>
      </p:sp>
      <p:sp>
        <p:nvSpPr>
          <p:cNvPr id="13" name="TextBox 12"/>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75 / 75</a:t>
            </a:r>
          </a:p>
        </p:txBody>
      </p:sp>
      <p:sp>
        <p:nvSpPr>
          <p:cNvPr id="14" name="TextBox 13"/>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two case studies side-by-side</a:t>
            </a:r>
          </a:p>
        </p:txBody>
      </p:sp>
      <p:pic>
        <p:nvPicPr>
          <p:cNvPr id="5" name="Picture 4" descr="chart_cases.png"/>
          <p:cNvPicPr>
            <a:picLocks noChangeAspect="1"/>
          </p:cNvPicPr>
          <p:nvPr/>
        </p:nvPicPr>
        <p:blipFill>
          <a:blip r:embed="rId2"/>
          <a:stretch>
            <a:fillRect/>
          </a:stretch>
        </p:blipFill>
        <p:spPr>
          <a:xfrm>
            <a:off x="1845316" y="1828800"/>
            <a:ext cx="8501062" cy="411480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Both required credentials verification plus months of vetting. The anonymous-but-credible path didn't exist.</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8 / 75</a:t>
            </a:r>
          </a:p>
        </p:txBody>
      </p:sp>
      <p:sp>
        <p:nvSpPr>
          <p:cNvPr id="8" name="TextBox 7"/>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structural role of sources in journalism</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Evidence that the journalist has privileged information.</a:t>
            </a:r>
            <a:r>
              <a:rPr sz="1600">
                <a:solidFill>
                  <a:srgbClr val="1A1D23"/>
                </a:solidFill>
                <a:latin typeface="Calibri"/>
              </a:rPr>
              <a:t> The source's reality is part of the story's evidence.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Credibility assessment happens privately.</a:t>
            </a:r>
            <a:r>
              <a:rPr sz="1600">
                <a:solidFill>
                  <a:srgbClr val="1A1D23"/>
                </a:solidFill>
                <a:latin typeface="Calibri"/>
              </a:rPr>
              <a:t> Readers don't see the journalist's verification process.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Multiple-source corroboration is the gold standard.</a:t>
            </a:r>
            <a:r>
              <a:rPr sz="1600">
                <a:solidFill>
                  <a:srgbClr val="1A1D23"/>
                </a:solidFill>
                <a:latin typeface="Calibri"/>
              </a:rPr>
              <a:t> But each source is a private verification exercise.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Institutional affiliation carries weight.</a:t>
            </a:r>
            <a:r>
              <a:rPr sz="1600">
                <a:solidFill>
                  <a:srgbClr val="1A1D23"/>
                </a:solidFill>
                <a:latin typeface="Calibri"/>
              </a:rPr>
              <a:t> A 'senior engineer at Company X' outweighs an 'anonymous source' in reader credibility assessments.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chain is opaque.</a:t>
            </a:r>
            <a:r>
              <a:rPr sz="1600">
                <a:solidFill>
                  <a:srgbClr val="1A1D23"/>
                </a:solidFill>
                <a:latin typeface="Calibri"/>
              </a:rPr>
              <a:t> Readers rely on the journalist's reputation, not evidence about the source. Singer 2007; Robinson 2011.</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defRPr>
                <a:solidFill>
                  <a:srgbClr val="64748B"/>
                </a:solidFill>
              </a:defRPr>
            </a:pPr>
            <a:r>
              <a:rPr sz="900">
                <a:solidFill>
                  <a:srgbClr val="64748B"/>
                </a:solidFill>
                <a:latin typeface="Calibri"/>
              </a:rPr>
              <a:t>9 / 75</a:t>
            </a:r>
          </a:p>
        </p:txBody>
      </p:sp>
      <p:sp>
        <p:nvSpPr>
          <p:cNvPr id="7" name="TextBox 6"/>
          <p:cNvSpPr txBox="1"/>
          <p:nvPr/>
        </p:nvSpPr>
        <p:spPr>
          <a:xfrm>
            <a:off x="274320" y="6492240"/>
            <a:ext cx="5943600" cy="274320"/>
          </a:xfrm>
          <a:prstGeom prst="rect">
            <a:avLst/>
          </a:prstGeom>
          <a:noFill/>
        </p:spPr>
        <p:txBody>
          <a:bodyPr wrap="none" lIns="0" rIns="0" tIns="0" bIns="0">
            <a:spAutoFit/>
          </a:bodyPr>
          <a:lstStyle/>
          <a:p>
            <a:pPr>
              <a:defRPr>
                <a:solidFill>
                  <a:srgbClr val="64748B"/>
                </a:solidFill>
              </a:defRPr>
            </a:pPr>
            <a:r>
              <a:rPr sz="900">
                <a:solidFill>
                  <a:srgbClr val="64748B"/>
                </a:solidFill>
                <a:latin typeface="Calibri"/>
              </a:rPr>
              <a:t>Quidnug  ·  Whistleblower Channel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